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18" r:id="rId2"/>
    <p:sldId id="319" r:id="rId3"/>
    <p:sldId id="320" r:id="rId4"/>
    <p:sldId id="321" r:id="rId5"/>
    <p:sldId id="322" r:id="rId6"/>
    <p:sldId id="323" r:id="rId7"/>
    <p:sldId id="324" r:id="rId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B4BB"/>
    <a:srgbClr val="0000FF"/>
    <a:srgbClr val="D60093"/>
    <a:srgbClr val="00CC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8" autoAdjust="0"/>
    <p:restoredTop sz="83516" autoAdjust="0"/>
  </p:normalViewPr>
  <p:slideViewPr>
    <p:cSldViewPr snapToGrid="0">
      <p:cViewPr varScale="1">
        <p:scale>
          <a:sx n="87" d="100"/>
          <a:sy n="87" d="100"/>
        </p:scale>
        <p:origin x="-56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00C2BB9-F10D-4B1D-86DA-4B71747EBFA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9DF60E3-6460-496F-971A-95CAED4D3CF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9DF60E3-6460-496F-971A-95CAED4D3CF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9DF60E3-6460-496F-971A-95CAED4D3CF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9DF60E3-6460-496F-971A-95CAED4D3CF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93AB9D-472C-42CF-AC84-7224338F6F81}" type="slidenum">
              <a:rPr lang="en-US"/>
              <a:pPr/>
              <a:t>4</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9DF60E3-6460-496F-971A-95CAED4D3CF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9DF60E3-6460-496F-971A-95CAED4D3CF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9DF60E3-6460-496F-971A-95CAED4D3CF4}"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E1D8C2F-2D10-4F02-A22D-7D01A03B202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69921F9-465F-4EA2-A8A3-EB08B4638DE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DA9F6AE-AE93-4072-B1C7-10FB16B0DB3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B3E9525-1A82-4DF9-893D-9AAEAE1A831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F035BEE-10EC-44B9-B817-C5C943B1870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C3DEF91-2999-47BE-B56E-20A602E65A2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CB34BAE-CB32-41A2-875E-DEDD77DC0BA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9782B3A-92D0-4DDE-8D08-5720E043383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925BA2A-08C2-44FD-B144-12342C23B98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74A9F03-3136-406F-A964-F56EA3AAED2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1B5D800-8FD2-49A1-9CE6-8A131F15CB6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FA6D17E-BD06-4565-8408-33EA163944A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9A9BA000-A734-4121-AB8C-979431480B75}" type="slidenum">
              <a:rPr lang="en-US"/>
              <a:pPr/>
              <a:t>1</a:t>
            </a:fld>
            <a:endParaRPr lang="en-US"/>
          </a:p>
        </p:txBody>
      </p:sp>
      <p:sp>
        <p:nvSpPr>
          <p:cNvPr id="61442" name="Rectangle 2"/>
          <p:cNvSpPr>
            <a:spLocks noGrp="1" noChangeArrowheads="1"/>
          </p:cNvSpPr>
          <p:nvPr>
            <p:ph type="title"/>
          </p:nvPr>
        </p:nvSpPr>
        <p:spPr>
          <a:xfrm>
            <a:off x="611188" y="409575"/>
            <a:ext cx="8153400" cy="1143000"/>
          </a:xfrm>
        </p:spPr>
        <p:txBody>
          <a:bodyPr/>
          <a:lstStyle/>
          <a:p>
            <a:pPr algn="l"/>
            <a:r>
              <a:rPr lang="en-US" sz="2800" dirty="0">
                <a:latin typeface="Comic Sans MS" pitchFamily="66" charset="0"/>
              </a:rPr>
              <a:t>Ideas central to understanding and using Quantum Mechanics</a:t>
            </a:r>
          </a:p>
        </p:txBody>
      </p:sp>
      <p:sp>
        <p:nvSpPr>
          <p:cNvPr id="61444" name="Text Box 4"/>
          <p:cNvSpPr txBox="1">
            <a:spLocks noChangeArrowheads="1"/>
          </p:cNvSpPr>
          <p:nvPr/>
        </p:nvSpPr>
        <p:spPr bwMode="auto">
          <a:xfrm>
            <a:off x="0" y="1460500"/>
            <a:ext cx="8864600" cy="2282825"/>
          </a:xfrm>
          <a:prstGeom prst="rect">
            <a:avLst/>
          </a:prstGeom>
          <a:noFill/>
          <a:ln w="9525">
            <a:noFill/>
            <a:miter lim="800000"/>
            <a:headEnd/>
            <a:tailEnd/>
          </a:ln>
          <a:effectLst/>
        </p:spPr>
        <p:txBody>
          <a:bodyPr>
            <a:spAutoFit/>
          </a:bodyPr>
          <a:lstStyle/>
          <a:p>
            <a:pPr marL="342900" indent="-342900">
              <a:buFontTx/>
              <a:buAutoNum type="arabicPeriod"/>
            </a:pPr>
            <a:r>
              <a:rPr lang="en-US" dirty="0">
                <a:solidFill>
                  <a:srgbClr val="FF0000"/>
                </a:solidFill>
                <a:latin typeface="Comic Sans MS" pitchFamily="66" charset="0"/>
              </a:rPr>
              <a:t>Understanding that light has both particle-like and wave-like characteristics.  (Photoelectric Effect, Interference Patterns) </a:t>
            </a:r>
            <a:r>
              <a:rPr lang="en-US" sz="2000" i="1" dirty="0"/>
              <a:t>(application- light detectors)</a:t>
            </a:r>
          </a:p>
          <a:p>
            <a:pPr marL="342900" indent="-342900">
              <a:buFontTx/>
              <a:buAutoNum type="arabicPeriod"/>
            </a:pPr>
            <a:r>
              <a:rPr lang="en-US" dirty="0">
                <a:solidFill>
                  <a:srgbClr val="FF0000"/>
                </a:solidFill>
                <a:latin typeface="Comic Sans MS" pitchFamily="66" charset="0"/>
              </a:rPr>
              <a:t>Understanding that this implies not everything exactly determined.  Behavior fundamentally governed by randomness and probability.  </a:t>
            </a:r>
          </a:p>
        </p:txBody>
      </p:sp>
      <p:sp>
        <p:nvSpPr>
          <p:cNvPr id="61454" name="Rectangle 14"/>
          <p:cNvSpPr>
            <a:spLocks noChangeArrowheads="1"/>
          </p:cNvSpPr>
          <p:nvPr/>
        </p:nvSpPr>
        <p:spPr bwMode="auto">
          <a:xfrm>
            <a:off x="7938" y="3879850"/>
            <a:ext cx="9136062" cy="2647950"/>
          </a:xfrm>
          <a:prstGeom prst="rect">
            <a:avLst/>
          </a:prstGeom>
          <a:noFill/>
          <a:ln w="9525">
            <a:noFill/>
            <a:miter lim="800000"/>
            <a:headEnd/>
            <a:tailEnd/>
          </a:ln>
          <a:effectLst/>
        </p:spPr>
        <p:txBody>
          <a:bodyPr>
            <a:spAutoFit/>
          </a:bodyPr>
          <a:lstStyle/>
          <a:p>
            <a:pPr marL="342900" indent="-342900"/>
            <a:r>
              <a:rPr lang="en-US">
                <a:solidFill>
                  <a:srgbClr val="000099"/>
                </a:solidFill>
                <a:latin typeface="Comic Sans MS" pitchFamily="66" charset="0"/>
              </a:rPr>
              <a:t>3.</a:t>
            </a:r>
            <a:r>
              <a:rPr lang="en-US">
                <a:solidFill>
                  <a:srgbClr val="000099"/>
                </a:solidFill>
              </a:rPr>
              <a:t> </a:t>
            </a:r>
            <a:r>
              <a:rPr lang="en-US">
                <a:solidFill>
                  <a:srgbClr val="000099"/>
                </a:solidFill>
                <a:latin typeface="Comic Sans MS" pitchFamily="66" charset="0"/>
              </a:rPr>
              <a:t>Understanding how light interacts with and is produced by </a:t>
            </a:r>
            <a:r>
              <a:rPr lang="en-US" i="1" u="sng">
                <a:solidFill>
                  <a:srgbClr val="000099"/>
                </a:solidFill>
                <a:latin typeface="Comic Sans MS" pitchFamily="66" charset="0"/>
              </a:rPr>
              <a:t>individual</a:t>
            </a:r>
            <a:r>
              <a:rPr lang="en-US" u="sng">
                <a:solidFill>
                  <a:srgbClr val="000099"/>
                </a:solidFill>
                <a:latin typeface="Comic Sans MS" pitchFamily="66" charset="0"/>
              </a:rPr>
              <a:t> atoms</a:t>
            </a:r>
            <a:r>
              <a:rPr lang="en-US">
                <a:solidFill>
                  <a:srgbClr val="000099"/>
                </a:solidFill>
                <a:latin typeface="Comic Sans MS" pitchFamily="66" charset="0"/>
              </a:rPr>
              <a:t>.  What that says about atoms and behavior of electrons in atoms.</a:t>
            </a:r>
          </a:p>
          <a:p>
            <a:pPr marL="342900" indent="-342900"/>
            <a:r>
              <a:rPr lang="en-US">
                <a:solidFill>
                  <a:srgbClr val="000099"/>
                </a:solidFill>
                <a:latin typeface="Comic Sans MS" pitchFamily="66" charset="0"/>
              </a:rPr>
              <a:t>4. Understand that wave-particle duality of photons applies to</a:t>
            </a:r>
          </a:p>
          <a:p>
            <a:pPr marL="342900" indent="-342900"/>
            <a:r>
              <a:rPr lang="en-US">
                <a:solidFill>
                  <a:srgbClr val="000099"/>
                </a:solidFill>
                <a:latin typeface="Comic Sans MS" pitchFamily="66" charset="0"/>
              </a:rPr>
              <a:t>electrons (and everything else), so does randomness and prob.</a:t>
            </a:r>
          </a:p>
          <a:p>
            <a:pPr marL="342900" indent="-342900"/>
            <a:r>
              <a:rPr lang="en-US">
                <a:solidFill>
                  <a:srgbClr val="000099"/>
                </a:solidFill>
                <a:latin typeface="Comic Sans MS" pitchFamily="66" charset="0"/>
              </a:rPr>
              <a:t>5. Mathematical description to calculate.</a:t>
            </a:r>
          </a:p>
          <a:p>
            <a:pPr marL="342900" indent="-342900"/>
            <a:r>
              <a:rPr lang="en-US">
                <a:solidFill>
                  <a:srgbClr val="000099"/>
                </a:solidFill>
                <a:latin typeface="Comic Sans MS" pitchFamily="66" charset="0"/>
              </a:rPr>
              <a:t>6. Apply these ideas to all kinds of interesting stuff.</a:t>
            </a:r>
          </a:p>
        </p:txBody>
      </p:sp>
      <p:sp>
        <p:nvSpPr>
          <p:cNvPr id="61460" name="Text Box 20"/>
          <p:cNvSpPr txBox="1">
            <a:spLocks noChangeArrowheads="1"/>
          </p:cNvSpPr>
          <p:nvPr/>
        </p:nvSpPr>
        <p:spPr bwMode="auto">
          <a:xfrm>
            <a:off x="1770063" y="82550"/>
            <a:ext cx="5214889" cy="461665"/>
          </a:xfrm>
          <a:prstGeom prst="rect">
            <a:avLst/>
          </a:prstGeom>
          <a:noFill/>
          <a:ln w="9525">
            <a:noFill/>
            <a:miter lim="800000"/>
            <a:headEnd/>
            <a:tailEnd/>
          </a:ln>
          <a:effectLst/>
        </p:spPr>
        <p:txBody>
          <a:bodyPr wrap="none">
            <a:spAutoFit/>
          </a:bodyPr>
          <a:lstStyle/>
          <a:p>
            <a:r>
              <a:rPr lang="en-US" u="sng" dirty="0"/>
              <a:t>Back to the big </a:t>
            </a:r>
            <a:r>
              <a:rPr lang="en-US" u="sng" dirty="0" smtClean="0"/>
              <a:t>picture in this course.</a:t>
            </a:r>
            <a:endParaRPr lang="en-US"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5"/>
          <p:cNvSpPr>
            <a:spLocks noGrp="1"/>
          </p:cNvSpPr>
          <p:nvPr>
            <p:ph type="sldNum" sz="quarter" idx="12"/>
          </p:nvPr>
        </p:nvSpPr>
        <p:spPr/>
        <p:txBody>
          <a:bodyPr/>
          <a:lstStyle/>
          <a:p>
            <a:fld id="{9F6477CF-F8B2-4C18-A161-FCCB696A9A5B}" type="slidenum">
              <a:rPr lang="en-US"/>
              <a:pPr/>
              <a:t>2</a:t>
            </a:fld>
            <a:endParaRPr lang="en-US"/>
          </a:p>
        </p:txBody>
      </p:sp>
      <p:sp>
        <p:nvSpPr>
          <p:cNvPr id="97284" name="Rectangle 4"/>
          <p:cNvSpPr>
            <a:spLocks noChangeArrowheads="1"/>
          </p:cNvSpPr>
          <p:nvPr/>
        </p:nvSpPr>
        <p:spPr bwMode="auto">
          <a:xfrm>
            <a:off x="279400" y="231775"/>
            <a:ext cx="9136063" cy="1187450"/>
          </a:xfrm>
          <a:prstGeom prst="rect">
            <a:avLst/>
          </a:prstGeom>
          <a:noFill/>
          <a:ln w="9525">
            <a:noFill/>
            <a:miter lim="800000"/>
            <a:headEnd/>
            <a:tailEnd/>
          </a:ln>
          <a:effectLst/>
        </p:spPr>
        <p:txBody>
          <a:bodyPr>
            <a:spAutoFit/>
          </a:bodyPr>
          <a:lstStyle/>
          <a:p>
            <a:pPr marL="342900" indent="-342900"/>
            <a:r>
              <a:rPr lang="en-US">
                <a:solidFill>
                  <a:srgbClr val="000099"/>
                </a:solidFill>
              </a:rPr>
              <a:t> </a:t>
            </a:r>
            <a:r>
              <a:rPr lang="en-US">
                <a:solidFill>
                  <a:srgbClr val="000099"/>
                </a:solidFill>
                <a:latin typeface="Comic Sans MS" pitchFamily="66" charset="0"/>
              </a:rPr>
              <a:t>Understanding how light interacts with and is produced by </a:t>
            </a:r>
            <a:r>
              <a:rPr lang="en-US" i="1" u="sng">
                <a:solidFill>
                  <a:srgbClr val="000099"/>
                </a:solidFill>
                <a:latin typeface="Comic Sans MS" pitchFamily="66" charset="0"/>
              </a:rPr>
              <a:t>individual</a:t>
            </a:r>
            <a:r>
              <a:rPr lang="en-US" u="sng">
                <a:solidFill>
                  <a:srgbClr val="000099"/>
                </a:solidFill>
                <a:latin typeface="Comic Sans MS" pitchFamily="66" charset="0"/>
              </a:rPr>
              <a:t> atoms</a:t>
            </a:r>
            <a:r>
              <a:rPr lang="en-US">
                <a:solidFill>
                  <a:srgbClr val="000099"/>
                </a:solidFill>
                <a:latin typeface="Comic Sans MS" pitchFamily="66" charset="0"/>
              </a:rPr>
              <a:t> and what that tells us about how to describe atoms and about behavior of electrons in atoms</a:t>
            </a:r>
          </a:p>
        </p:txBody>
      </p:sp>
      <p:grpSp>
        <p:nvGrpSpPr>
          <p:cNvPr id="2" name="Group 5"/>
          <p:cNvGrpSpPr>
            <a:grpSpLocks/>
          </p:cNvGrpSpPr>
          <p:nvPr/>
        </p:nvGrpSpPr>
        <p:grpSpPr bwMode="auto">
          <a:xfrm>
            <a:off x="422275" y="1439863"/>
            <a:ext cx="7974013" cy="2681287"/>
            <a:chOff x="101" y="2031"/>
            <a:chExt cx="5490" cy="1901"/>
          </a:xfrm>
        </p:grpSpPr>
        <p:sp>
          <p:nvSpPr>
            <p:cNvPr id="97286" name="Line 6"/>
            <p:cNvSpPr>
              <a:spLocks noChangeShapeType="1"/>
            </p:cNvSpPr>
            <p:nvPr/>
          </p:nvSpPr>
          <p:spPr bwMode="auto">
            <a:xfrm>
              <a:off x="2185" y="3310"/>
              <a:ext cx="394" cy="0"/>
            </a:xfrm>
            <a:prstGeom prst="line">
              <a:avLst/>
            </a:prstGeom>
            <a:noFill/>
            <a:ln w="38100">
              <a:solidFill>
                <a:schemeClr val="tx1"/>
              </a:solidFill>
              <a:round/>
              <a:headEnd/>
              <a:tailEnd type="triangle" w="med" len="med"/>
            </a:ln>
            <a:effectLst/>
          </p:spPr>
          <p:txBody>
            <a:bodyPr/>
            <a:lstStyle/>
            <a:p>
              <a:endParaRPr lang="en-US"/>
            </a:p>
          </p:txBody>
        </p:sp>
        <p:sp>
          <p:nvSpPr>
            <p:cNvPr id="97287" name="Text Box 7"/>
            <p:cNvSpPr txBox="1">
              <a:spLocks noChangeArrowheads="1"/>
            </p:cNvSpPr>
            <p:nvPr/>
          </p:nvSpPr>
          <p:spPr bwMode="auto">
            <a:xfrm>
              <a:off x="101" y="3207"/>
              <a:ext cx="702" cy="324"/>
            </a:xfrm>
            <a:prstGeom prst="rect">
              <a:avLst/>
            </a:prstGeom>
            <a:noFill/>
            <a:ln w="9525">
              <a:noFill/>
              <a:miter lim="800000"/>
              <a:headEnd/>
              <a:tailEnd/>
            </a:ln>
            <a:effectLst/>
          </p:spPr>
          <p:txBody>
            <a:bodyPr>
              <a:spAutoFit/>
            </a:bodyPr>
            <a:lstStyle/>
            <a:p>
              <a:r>
                <a:rPr lang="en-US">
                  <a:solidFill>
                    <a:srgbClr val="0000CC"/>
                  </a:solidFill>
                </a:rPr>
                <a:t>Light</a:t>
              </a:r>
              <a:endParaRPr lang="en-US">
                <a:solidFill>
                  <a:srgbClr val="800000"/>
                </a:solidFill>
              </a:endParaRPr>
            </a:p>
          </p:txBody>
        </p:sp>
        <p:grpSp>
          <p:nvGrpSpPr>
            <p:cNvPr id="3" name="Group 8"/>
            <p:cNvGrpSpPr>
              <a:grpSpLocks/>
            </p:cNvGrpSpPr>
            <p:nvPr/>
          </p:nvGrpSpPr>
          <p:grpSpPr bwMode="auto">
            <a:xfrm>
              <a:off x="912" y="3164"/>
              <a:ext cx="1176" cy="344"/>
              <a:chOff x="648" y="3408"/>
              <a:chExt cx="1176" cy="344"/>
            </a:xfrm>
          </p:grpSpPr>
          <p:sp>
            <p:nvSpPr>
              <p:cNvPr id="97289" name="Freeform 9"/>
              <p:cNvSpPr>
                <a:spLocks/>
              </p:cNvSpPr>
              <p:nvPr/>
            </p:nvSpPr>
            <p:spPr bwMode="auto">
              <a:xfrm>
                <a:off x="648" y="3408"/>
                <a:ext cx="624" cy="344"/>
              </a:xfrm>
              <a:custGeom>
                <a:avLst/>
                <a:gdLst/>
                <a:ahLst/>
                <a:cxnLst>
                  <a:cxn ang="0">
                    <a:pos x="0" y="7"/>
                  </a:cxn>
                  <a:cxn ang="0">
                    <a:pos x="64" y="51"/>
                  </a:cxn>
                  <a:cxn ang="0">
                    <a:pos x="117" y="129"/>
                  </a:cxn>
                  <a:cxn ang="0">
                    <a:pos x="162" y="210"/>
                  </a:cxn>
                  <a:cxn ang="0">
                    <a:pos x="219" y="294"/>
                  </a:cxn>
                  <a:cxn ang="0">
                    <a:pos x="282" y="336"/>
                  </a:cxn>
                  <a:cxn ang="0">
                    <a:pos x="354" y="276"/>
                  </a:cxn>
                  <a:cxn ang="0">
                    <a:pos x="468" y="78"/>
                  </a:cxn>
                  <a:cxn ang="0">
                    <a:pos x="561" y="9"/>
                  </a:cxn>
                  <a:cxn ang="0">
                    <a:pos x="648" y="66"/>
                  </a:cxn>
                  <a:cxn ang="0">
                    <a:pos x="705" y="162"/>
                  </a:cxn>
                  <a:cxn ang="0">
                    <a:pos x="786" y="297"/>
                  </a:cxn>
                  <a:cxn ang="0">
                    <a:pos x="858" y="336"/>
                  </a:cxn>
                  <a:cxn ang="0">
                    <a:pos x="942" y="246"/>
                  </a:cxn>
                  <a:cxn ang="0">
                    <a:pos x="1029" y="87"/>
                  </a:cxn>
                  <a:cxn ang="0">
                    <a:pos x="1116" y="6"/>
                  </a:cxn>
                  <a:cxn ang="0">
                    <a:pos x="1206" y="48"/>
                  </a:cxn>
                  <a:cxn ang="0">
                    <a:pos x="1295" y="194"/>
                  </a:cxn>
                </a:cxnLst>
                <a:rect l="0" t="0" r="r" b="b"/>
                <a:pathLst>
                  <a:path w="1295" h="344">
                    <a:moveTo>
                      <a:pt x="0" y="7"/>
                    </a:moveTo>
                    <a:cubicBezTo>
                      <a:pt x="11" y="14"/>
                      <a:pt x="44" y="31"/>
                      <a:pt x="64" y="51"/>
                    </a:cubicBezTo>
                    <a:cubicBezTo>
                      <a:pt x="84" y="71"/>
                      <a:pt x="101" y="103"/>
                      <a:pt x="117" y="129"/>
                    </a:cubicBezTo>
                    <a:cubicBezTo>
                      <a:pt x="133" y="155"/>
                      <a:pt x="145" y="183"/>
                      <a:pt x="162" y="210"/>
                    </a:cubicBezTo>
                    <a:cubicBezTo>
                      <a:pt x="179" y="237"/>
                      <a:pt x="199" y="273"/>
                      <a:pt x="219" y="294"/>
                    </a:cubicBezTo>
                    <a:cubicBezTo>
                      <a:pt x="239" y="315"/>
                      <a:pt x="260" y="339"/>
                      <a:pt x="282" y="336"/>
                    </a:cubicBezTo>
                    <a:cubicBezTo>
                      <a:pt x="304" y="333"/>
                      <a:pt x="323" y="319"/>
                      <a:pt x="354" y="276"/>
                    </a:cubicBezTo>
                    <a:cubicBezTo>
                      <a:pt x="385" y="233"/>
                      <a:pt x="433" y="123"/>
                      <a:pt x="468" y="78"/>
                    </a:cubicBezTo>
                    <a:cubicBezTo>
                      <a:pt x="503" y="33"/>
                      <a:pt x="531" y="11"/>
                      <a:pt x="561" y="9"/>
                    </a:cubicBezTo>
                    <a:cubicBezTo>
                      <a:pt x="591" y="7"/>
                      <a:pt x="624" y="40"/>
                      <a:pt x="648" y="66"/>
                    </a:cubicBezTo>
                    <a:cubicBezTo>
                      <a:pt x="672" y="92"/>
                      <a:pt x="682" y="124"/>
                      <a:pt x="705" y="162"/>
                    </a:cubicBezTo>
                    <a:cubicBezTo>
                      <a:pt x="728" y="200"/>
                      <a:pt x="761" y="268"/>
                      <a:pt x="786" y="297"/>
                    </a:cubicBezTo>
                    <a:cubicBezTo>
                      <a:pt x="811" y="326"/>
                      <a:pt x="832" y="344"/>
                      <a:pt x="858" y="336"/>
                    </a:cubicBezTo>
                    <a:cubicBezTo>
                      <a:pt x="884" y="328"/>
                      <a:pt x="913" y="288"/>
                      <a:pt x="942" y="246"/>
                    </a:cubicBezTo>
                    <a:cubicBezTo>
                      <a:pt x="971" y="204"/>
                      <a:pt x="1000" y="127"/>
                      <a:pt x="1029" y="87"/>
                    </a:cubicBezTo>
                    <a:cubicBezTo>
                      <a:pt x="1058" y="47"/>
                      <a:pt x="1087" y="12"/>
                      <a:pt x="1116" y="6"/>
                    </a:cubicBezTo>
                    <a:cubicBezTo>
                      <a:pt x="1145" y="0"/>
                      <a:pt x="1176" y="17"/>
                      <a:pt x="1206" y="48"/>
                    </a:cubicBezTo>
                    <a:cubicBezTo>
                      <a:pt x="1236" y="79"/>
                      <a:pt x="1277" y="164"/>
                      <a:pt x="1295" y="194"/>
                    </a:cubicBezTo>
                  </a:path>
                </a:pathLst>
              </a:custGeom>
              <a:noFill/>
              <a:ln w="38100" cmpd="sng">
                <a:solidFill>
                  <a:schemeClr val="accent2"/>
                </a:solidFill>
                <a:round/>
                <a:headEnd/>
                <a:tailEnd/>
              </a:ln>
              <a:effectLst/>
            </p:spPr>
            <p:txBody>
              <a:bodyPr/>
              <a:lstStyle/>
              <a:p>
                <a:endParaRPr lang="en-US"/>
              </a:p>
            </p:txBody>
          </p:sp>
          <p:sp>
            <p:nvSpPr>
              <p:cNvPr id="97290" name="Freeform 10"/>
              <p:cNvSpPr>
                <a:spLocks/>
              </p:cNvSpPr>
              <p:nvPr/>
            </p:nvSpPr>
            <p:spPr bwMode="auto">
              <a:xfrm>
                <a:off x="1200" y="3408"/>
                <a:ext cx="624" cy="344"/>
              </a:xfrm>
              <a:custGeom>
                <a:avLst/>
                <a:gdLst/>
                <a:ahLst/>
                <a:cxnLst>
                  <a:cxn ang="0">
                    <a:pos x="0" y="7"/>
                  </a:cxn>
                  <a:cxn ang="0">
                    <a:pos x="64" y="51"/>
                  </a:cxn>
                  <a:cxn ang="0">
                    <a:pos x="117" y="129"/>
                  </a:cxn>
                  <a:cxn ang="0">
                    <a:pos x="162" y="210"/>
                  </a:cxn>
                  <a:cxn ang="0">
                    <a:pos x="219" y="294"/>
                  </a:cxn>
                  <a:cxn ang="0">
                    <a:pos x="282" y="336"/>
                  </a:cxn>
                  <a:cxn ang="0">
                    <a:pos x="354" y="276"/>
                  </a:cxn>
                  <a:cxn ang="0">
                    <a:pos x="468" y="78"/>
                  </a:cxn>
                  <a:cxn ang="0">
                    <a:pos x="561" y="9"/>
                  </a:cxn>
                  <a:cxn ang="0">
                    <a:pos x="648" y="66"/>
                  </a:cxn>
                  <a:cxn ang="0">
                    <a:pos x="705" y="162"/>
                  </a:cxn>
                  <a:cxn ang="0">
                    <a:pos x="786" y="297"/>
                  </a:cxn>
                  <a:cxn ang="0">
                    <a:pos x="858" y="336"/>
                  </a:cxn>
                  <a:cxn ang="0">
                    <a:pos x="942" y="246"/>
                  </a:cxn>
                  <a:cxn ang="0">
                    <a:pos x="1029" y="87"/>
                  </a:cxn>
                  <a:cxn ang="0">
                    <a:pos x="1116" y="6"/>
                  </a:cxn>
                  <a:cxn ang="0">
                    <a:pos x="1206" y="48"/>
                  </a:cxn>
                  <a:cxn ang="0">
                    <a:pos x="1295" y="194"/>
                  </a:cxn>
                </a:cxnLst>
                <a:rect l="0" t="0" r="r" b="b"/>
                <a:pathLst>
                  <a:path w="1295" h="344">
                    <a:moveTo>
                      <a:pt x="0" y="7"/>
                    </a:moveTo>
                    <a:cubicBezTo>
                      <a:pt x="11" y="14"/>
                      <a:pt x="44" y="31"/>
                      <a:pt x="64" y="51"/>
                    </a:cubicBezTo>
                    <a:cubicBezTo>
                      <a:pt x="84" y="71"/>
                      <a:pt x="101" y="103"/>
                      <a:pt x="117" y="129"/>
                    </a:cubicBezTo>
                    <a:cubicBezTo>
                      <a:pt x="133" y="155"/>
                      <a:pt x="145" y="183"/>
                      <a:pt x="162" y="210"/>
                    </a:cubicBezTo>
                    <a:cubicBezTo>
                      <a:pt x="179" y="237"/>
                      <a:pt x="199" y="273"/>
                      <a:pt x="219" y="294"/>
                    </a:cubicBezTo>
                    <a:cubicBezTo>
                      <a:pt x="239" y="315"/>
                      <a:pt x="260" y="339"/>
                      <a:pt x="282" y="336"/>
                    </a:cubicBezTo>
                    <a:cubicBezTo>
                      <a:pt x="304" y="333"/>
                      <a:pt x="323" y="319"/>
                      <a:pt x="354" y="276"/>
                    </a:cubicBezTo>
                    <a:cubicBezTo>
                      <a:pt x="385" y="233"/>
                      <a:pt x="433" y="123"/>
                      <a:pt x="468" y="78"/>
                    </a:cubicBezTo>
                    <a:cubicBezTo>
                      <a:pt x="503" y="33"/>
                      <a:pt x="531" y="11"/>
                      <a:pt x="561" y="9"/>
                    </a:cubicBezTo>
                    <a:cubicBezTo>
                      <a:pt x="591" y="7"/>
                      <a:pt x="624" y="40"/>
                      <a:pt x="648" y="66"/>
                    </a:cubicBezTo>
                    <a:cubicBezTo>
                      <a:pt x="672" y="92"/>
                      <a:pt x="682" y="124"/>
                      <a:pt x="705" y="162"/>
                    </a:cubicBezTo>
                    <a:cubicBezTo>
                      <a:pt x="728" y="200"/>
                      <a:pt x="761" y="268"/>
                      <a:pt x="786" y="297"/>
                    </a:cubicBezTo>
                    <a:cubicBezTo>
                      <a:pt x="811" y="326"/>
                      <a:pt x="832" y="344"/>
                      <a:pt x="858" y="336"/>
                    </a:cubicBezTo>
                    <a:cubicBezTo>
                      <a:pt x="884" y="328"/>
                      <a:pt x="913" y="288"/>
                      <a:pt x="942" y="246"/>
                    </a:cubicBezTo>
                    <a:cubicBezTo>
                      <a:pt x="971" y="204"/>
                      <a:pt x="1000" y="127"/>
                      <a:pt x="1029" y="87"/>
                    </a:cubicBezTo>
                    <a:cubicBezTo>
                      <a:pt x="1058" y="47"/>
                      <a:pt x="1087" y="12"/>
                      <a:pt x="1116" y="6"/>
                    </a:cubicBezTo>
                    <a:cubicBezTo>
                      <a:pt x="1145" y="0"/>
                      <a:pt x="1176" y="17"/>
                      <a:pt x="1206" y="48"/>
                    </a:cubicBezTo>
                    <a:cubicBezTo>
                      <a:pt x="1236" y="79"/>
                      <a:pt x="1277" y="164"/>
                      <a:pt x="1295" y="194"/>
                    </a:cubicBezTo>
                  </a:path>
                </a:pathLst>
              </a:custGeom>
              <a:noFill/>
              <a:ln w="38100" cmpd="sng">
                <a:solidFill>
                  <a:schemeClr val="accent2"/>
                </a:solidFill>
                <a:round/>
                <a:headEnd/>
                <a:tailEnd/>
              </a:ln>
              <a:effectLst/>
            </p:spPr>
            <p:txBody>
              <a:bodyPr/>
              <a:lstStyle/>
              <a:p>
                <a:endParaRPr lang="en-US"/>
              </a:p>
            </p:txBody>
          </p:sp>
        </p:grpSp>
        <p:sp>
          <p:nvSpPr>
            <p:cNvPr id="97291" name="Oval 11"/>
            <p:cNvSpPr>
              <a:spLocks noChangeArrowheads="1"/>
            </p:cNvSpPr>
            <p:nvPr/>
          </p:nvSpPr>
          <p:spPr bwMode="auto">
            <a:xfrm>
              <a:off x="3635" y="2474"/>
              <a:ext cx="1513" cy="1458"/>
            </a:xfrm>
            <a:prstGeom prst="ellipse">
              <a:avLst/>
            </a:prstGeom>
            <a:solidFill>
              <a:schemeClr val="accent1"/>
            </a:solidFill>
            <a:ln w="9525">
              <a:solidFill>
                <a:schemeClr val="tx1"/>
              </a:solidFill>
              <a:round/>
              <a:headEnd/>
              <a:tailEnd/>
            </a:ln>
            <a:effectLst/>
          </p:spPr>
          <p:txBody>
            <a:bodyPr wrap="none" anchor="ctr"/>
            <a:lstStyle/>
            <a:p>
              <a:pPr algn="ctr"/>
              <a:r>
                <a:rPr lang="en-US">
                  <a:latin typeface="Comic Sans MS" pitchFamily="66" charset="0"/>
                </a:rPr>
                <a:t>Atom</a:t>
              </a:r>
            </a:p>
          </p:txBody>
        </p:sp>
        <p:sp>
          <p:nvSpPr>
            <p:cNvPr id="97292" name="Text Box 12"/>
            <p:cNvSpPr txBox="1">
              <a:spLocks noChangeArrowheads="1"/>
            </p:cNvSpPr>
            <p:nvPr/>
          </p:nvSpPr>
          <p:spPr bwMode="auto">
            <a:xfrm>
              <a:off x="135" y="2031"/>
              <a:ext cx="5456" cy="589"/>
            </a:xfrm>
            <a:prstGeom prst="rect">
              <a:avLst/>
            </a:prstGeom>
            <a:noFill/>
            <a:ln w="9525">
              <a:noFill/>
              <a:miter lim="800000"/>
              <a:headEnd/>
              <a:tailEnd/>
            </a:ln>
            <a:effectLst/>
          </p:spPr>
          <p:txBody>
            <a:bodyPr>
              <a:spAutoFit/>
            </a:bodyPr>
            <a:lstStyle/>
            <a:p>
              <a:r>
                <a:rPr lang="en-US" u="sng" dirty="0"/>
                <a:t>How to look at </a:t>
              </a:r>
              <a:r>
                <a:rPr lang="en-US" u="sng" dirty="0" smtClean="0"/>
                <a:t>atoms?</a:t>
              </a:r>
              <a:r>
                <a:rPr lang="en-US" dirty="0" smtClean="0"/>
                <a:t>   </a:t>
              </a:r>
              <a:r>
                <a:rPr lang="en-US" dirty="0"/>
                <a:t>Experiment!  Hit atoms with various things and see what happens. </a:t>
              </a:r>
            </a:p>
          </p:txBody>
        </p:sp>
        <p:sp>
          <p:nvSpPr>
            <p:cNvPr id="97293" name="Oval 13"/>
            <p:cNvSpPr>
              <a:spLocks noChangeArrowheads="1"/>
            </p:cNvSpPr>
            <p:nvPr/>
          </p:nvSpPr>
          <p:spPr bwMode="auto">
            <a:xfrm>
              <a:off x="1224" y="2837"/>
              <a:ext cx="56" cy="72"/>
            </a:xfrm>
            <a:prstGeom prst="ellipse">
              <a:avLst/>
            </a:prstGeom>
            <a:solidFill>
              <a:srgbClr val="333399"/>
            </a:solidFill>
            <a:ln w="9525">
              <a:solidFill>
                <a:schemeClr val="tx1"/>
              </a:solidFill>
              <a:round/>
              <a:headEnd/>
              <a:tailEnd/>
            </a:ln>
            <a:effectLst/>
          </p:spPr>
          <p:txBody>
            <a:bodyPr wrap="none" anchor="ctr"/>
            <a:lstStyle/>
            <a:p>
              <a:endParaRPr lang="en-US"/>
            </a:p>
          </p:txBody>
        </p:sp>
        <p:sp>
          <p:nvSpPr>
            <p:cNvPr id="97294" name="Line 14"/>
            <p:cNvSpPr>
              <a:spLocks noChangeShapeType="1"/>
            </p:cNvSpPr>
            <p:nvPr/>
          </p:nvSpPr>
          <p:spPr bwMode="auto">
            <a:xfrm>
              <a:off x="1282" y="2885"/>
              <a:ext cx="1175" cy="82"/>
            </a:xfrm>
            <a:prstGeom prst="line">
              <a:avLst/>
            </a:prstGeom>
            <a:noFill/>
            <a:ln w="28575">
              <a:solidFill>
                <a:schemeClr val="tx1"/>
              </a:solidFill>
              <a:round/>
              <a:headEnd/>
              <a:tailEnd type="triangle" w="med" len="med"/>
            </a:ln>
            <a:effectLst/>
          </p:spPr>
          <p:txBody>
            <a:bodyPr/>
            <a:lstStyle/>
            <a:p>
              <a:endParaRPr lang="en-US"/>
            </a:p>
          </p:txBody>
        </p:sp>
        <p:sp>
          <p:nvSpPr>
            <p:cNvPr id="97295" name="Text Box 15"/>
            <p:cNvSpPr txBox="1">
              <a:spLocks noChangeArrowheads="1"/>
            </p:cNvSpPr>
            <p:nvPr/>
          </p:nvSpPr>
          <p:spPr bwMode="auto">
            <a:xfrm>
              <a:off x="323" y="2692"/>
              <a:ext cx="1192" cy="324"/>
            </a:xfrm>
            <a:prstGeom prst="rect">
              <a:avLst/>
            </a:prstGeom>
            <a:noFill/>
            <a:ln w="9525">
              <a:noFill/>
              <a:miter lim="800000"/>
              <a:headEnd/>
              <a:tailEnd/>
            </a:ln>
            <a:effectLst/>
          </p:spPr>
          <p:txBody>
            <a:bodyPr>
              <a:spAutoFit/>
            </a:bodyPr>
            <a:lstStyle/>
            <a:p>
              <a:r>
                <a:rPr lang="en-US">
                  <a:solidFill>
                    <a:srgbClr val="0000CC"/>
                  </a:solidFill>
                </a:rPr>
                <a:t>Electrons</a:t>
              </a:r>
              <a:endParaRPr lang="en-US">
                <a:solidFill>
                  <a:srgbClr val="800000"/>
                </a:solidFill>
              </a:endParaRPr>
            </a:p>
          </p:txBody>
        </p:sp>
      </p:grpSp>
      <p:sp>
        <p:nvSpPr>
          <p:cNvPr id="97297" name="Rectangle 17"/>
          <p:cNvSpPr>
            <a:spLocks noChangeArrowheads="1"/>
          </p:cNvSpPr>
          <p:nvPr/>
        </p:nvSpPr>
        <p:spPr bwMode="auto">
          <a:xfrm>
            <a:off x="174625" y="3905250"/>
            <a:ext cx="8740775" cy="2892425"/>
          </a:xfrm>
          <a:prstGeom prst="rect">
            <a:avLst/>
          </a:prstGeom>
          <a:noFill/>
          <a:ln w="9525">
            <a:noFill/>
            <a:miter lim="800000"/>
            <a:headEnd/>
            <a:tailEnd/>
          </a:ln>
          <a:effectLst/>
        </p:spPr>
        <p:txBody>
          <a:bodyPr>
            <a:spAutoFit/>
          </a:bodyPr>
          <a:lstStyle/>
          <a:p>
            <a:r>
              <a:rPr lang="en-US" u="sng"/>
              <a:t>Learning Goals:</a:t>
            </a:r>
            <a:r>
              <a:rPr lang="en-US"/>
              <a:t> </a:t>
            </a:r>
            <a:br>
              <a:rPr lang="en-US"/>
            </a:br>
            <a:r>
              <a:rPr lang="en-US"/>
              <a:t>1. How Rutherford scattering established atom made up of small heavy nucleus with large cloud of light electrons.</a:t>
            </a:r>
          </a:p>
          <a:p>
            <a:endParaRPr lang="en-US" sz="800"/>
          </a:p>
          <a:p>
            <a:r>
              <a:rPr lang="en-US"/>
              <a:t>2. What one sees if bash atoms with anything, particularly electrons, as in a discharge lamp.</a:t>
            </a:r>
          </a:p>
          <a:p>
            <a:endParaRPr lang="en-US" sz="800"/>
          </a:p>
          <a:p>
            <a:r>
              <a:rPr lang="en-US"/>
              <a:t>3. What light coming from atoms (“spectra”) imply about behavior of electrons in atom.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72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9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B0A7AB10-C5F3-495D-9C9E-F10468525AFE}" type="slidenum">
              <a:rPr lang="en-US"/>
              <a:pPr/>
              <a:t>3</a:t>
            </a:fld>
            <a:endParaRPr lang="en-US"/>
          </a:p>
        </p:txBody>
      </p:sp>
      <p:sp>
        <p:nvSpPr>
          <p:cNvPr id="70658" name="Oval 2"/>
          <p:cNvSpPr>
            <a:spLocks noChangeArrowheads="1"/>
          </p:cNvSpPr>
          <p:nvPr/>
        </p:nvSpPr>
        <p:spPr bwMode="auto">
          <a:xfrm>
            <a:off x="3971925" y="2605108"/>
            <a:ext cx="2714625" cy="3001962"/>
          </a:xfrm>
          <a:prstGeom prst="ellipse">
            <a:avLst/>
          </a:prstGeom>
          <a:gradFill rotWithShape="1">
            <a:gsLst>
              <a:gs pos="0">
                <a:schemeClr val="accent2"/>
              </a:gs>
              <a:gs pos="100000">
                <a:schemeClr val="accent2">
                  <a:gamma/>
                  <a:shade val="46275"/>
                  <a:invGamma/>
                </a:schemeClr>
              </a:gs>
            </a:gsLst>
            <a:path path="shape">
              <a:fillToRect l="50000" t="50000" r="50000" b="50000"/>
            </a:path>
          </a:gradFill>
          <a:ln w="9525">
            <a:noFill/>
            <a:round/>
            <a:headEnd/>
            <a:tailEnd/>
          </a:ln>
          <a:effectLst/>
        </p:spPr>
        <p:txBody>
          <a:bodyPr wrap="none" anchor="ctr"/>
          <a:lstStyle/>
          <a:p>
            <a:endParaRPr lang="en-US"/>
          </a:p>
        </p:txBody>
      </p:sp>
      <p:sp>
        <p:nvSpPr>
          <p:cNvPr id="70659" name="Text Box 3"/>
          <p:cNvSpPr txBox="1">
            <a:spLocks noChangeArrowheads="1"/>
          </p:cNvSpPr>
          <p:nvPr/>
        </p:nvSpPr>
        <p:spPr bwMode="auto">
          <a:xfrm>
            <a:off x="204788" y="597808"/>
            <a:ext cx="8609012" cy="1508105"/>
          </a:xfrm>
          <a:prstGeom prst="rect">
            <a:avLst/>
          </a:prstGeom>
          <a:noFill/>
          <a:ln w="9525">
            <a:noFill/>
            <a:miter lim="800000"/>
            <a:headEnd/>
            <a:tailEnd/>
          </a:ln>
          <a:effectLst/>
        </p:spPr>
        <p:txBody>
          <a:bodyPr>
            <a:spAutoFit/>
          </a:bodyPr>
          <a:lstStyle/>
          <a:p>
            <a:r>
              <a:rPr lang="en-US" dirty="0"/>
              <a:t>Have a heavy blob that seems like grape </a:t>
            </a:r>
            <a:r>
              <a:rPr lang="en-US" dirty="0" err="1"/>
              <a:t>jello</a:t>
            </a:r>
            <a:r>
              <a:rPr lang="en-US" dirty="0"/>
              <a:t>, and you have gun with rubber bullets. How to find out what the middle of the blob is like</a:t>
            </a:r>
            <a:r>
              <a:rPr lang="en-US" dirty="0" smtClean="0"/>
              <a:t>? </a:t>
            </a:r>
            <a:r>
              <a:rPr lang="en-US" sz="2000" dirty="0" smtClean="0"/>
              <a:t>(very similar to the famous early atomic “plum pudding” model proposed by J.J. Thompson in 1898)</a:t>
            </a:r>
            <a:endParaRPr lang="en-US" sz="2000" dirty="0"/>
          </a:p>
        </p:txBody>
      </p:sp>
      <p:pic>
        <p:nvPicPr>
          <p:cNvPr id="70660" name="Picture 4" descr="j0199138[1]"/>
          <p:cNvPicPr>
            <a:picLocks noChangeAspect="1" noChangeArrowheads="1"/>
          </p:cNvPicPr>
          <p:nvPr/>
        </p:nvPicPr>
        <p:blipFill>
          <a:blip r:embed="rId3" cstate="print"/>
          <a:srcRect/>
          <a:stretch>
            <a:fillRect/>
          </a:stretch>
        </p:blipFill>
        <p:spPr bwMode="auto">
          <a:xfrm>
            <a:off x="601663" y="3709078"/>
            <a:ext cx="2447925" cy="768350"/>
          </a:xfrm>
          <a:prstGeom prst="rect">
            <a:avLst/>
          </a:prstGeom>
          <a:noFill/>
        </p:spPr>
      </p:pic>
      <p:sp>
        <p:nvSpPr>
          <p:cNvPr id="70661" name="Text Box 5"/>
          <p:cNvSpPr txBox="1">
            <a:spLocks noChangeArrowheads="1"/>
          </p:cNvSpPr>
          <p:nvPr/>
        </p:nvSpPr>
        <p:spPr bwMode="auto">
          <a:xfrm>
            <a:off x="520139" y="2705007"/>
            <a:ext cx="3180679" cy="461665"/>
          </a:xfrm>
          <a:prstGeom prst="rect">
            <a:avLst/>
          </a:prstGeom>
          <a:noFill/>
          <a:ln w="9525">
            <a:noFill/>
            <a:miter lim="800000"/>
            <a:headEnd/>
            <a:tailEnd/>
          </a:ln>
          <a:effectLst/>
        </p:spPr>
        <p:txBody>
          <a:bodyPr wrap="none">
            <a:spAutoFit/>
          </a:bodyPr>
          <a:lstStyle/>
          <a:p>
            <a:r>
              <a:rPr lang="en-US" dirty="0"/>
              <a:t>Student </a:t>
            </a:r>
            <a:r>
              <a:rPr lang="en-US" dirty="0" smtClean="0"/>
              <a:t>suggestions-</a:t>
            </a:r>
            <a:r>
              <a:rPr lang="en-US" dirty="0"/>
              <a:t>-</a:t>
            </a:r>
          </a:p>
        </p:txBody>
      </p:sp>
      <p:sp>
        <p:nvSpPr>
          <p:cNvPr id="70662" name="Text Box 6"/>
          <p:cNvSpPr txBox="1">
            <a:spLocks noChangeArrowheads="1"/>
          </p:cNvSpPr>
          <p:nvPr/>
        </p:nvSpPr>
        <p:spPr bwMode="auto">
          <a:xfrm>
            <a:off x="634206" y="54430"/>
            <a:ext cx="7875587" cy="519113"/>
          </a:xfrm>
          <a:prstGeom prst="rect">
            <a:avLst/>
          </a:prstGeom>
          <a:noFill/>
          <a:ln w="9525">
            <a:noFill/>
            <a:miter lim="800000"/>
            <a:headEnd/>
            <a:tailEnd/>
          </a:ln>
          <a:effectLst/>
        </p:spPr>
        <p:txBody>
          <a:bodyPr wrap="none">
            <a:spAutoFit/>
          </a:bodyPr>
          <a:lstStyle/>
          <a:p>
            <a:r>
              <a:rPr lang="en-US" sz="2800" dirty="0">
                <a:solidFill>
                  <a:srgbClr val="000099"/>
                </a:solidFill>
                <a:latin typeface="Comic Sans MS" pitchFamily="66" charset="0"/>
              </a:rPr>
              <a:t>Investigating Atoms: An analogy with </a:t>
            </a:r>
            <a:r>
              <a:rPr lang="en-US" sz="2800" dirty="0" err="1">
                <a:solidFill>
                  <a:srgbClr val="000099"/>
                </a:solidFill>
                <a:latin typeface="Comic Sans MS" pitchFamily="66" charset="0"/>
              </a:rPr>
              <a:t>jello</a:t>
            </a:r>
            <a:r>
              <a:rPr lang="en-US" sz="2800" dirty="0">
                <a:solidFill>
                  <a:srgbClr val="000099"/>
                </a:solidFill>
                <a:latin typeface="Comic Sans MS" pitchFamily="66" charset="0"/>
              </a:rPr>
              <a:t> ball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fld id="{F3E468BE-8FE6-479E-90C4-B3B96892E971}" type="slidenum">
              <a:rPr lang="en-US"/>
              <a:pPr/>
              <a:t>4</a:t>
            </a:fld>
            <a:endParaRPr lang="en-US"/>
          </a:p>
        </p:txBody>
      </p:sp>
      <p:sp>
        <p:nvSpPr>
          <p:cNvPr id="7170" name="Oval 2"/>
          <p:cNvSpPr>
            <a:spLocks noChangeArrowheads="1"/>
          </p:cNvSpPr>
          <p:nvPr/>
        </p:nvSpPr>
        <p:spPr bwMode="auto">
          <a:xfrm>
            <a:off x="3971925" y="1277938"/>
            <a:ext cx="2714625" cy="3001962"/>
          </a:xfrm>
          <a:prstGeom prst="ellipse">
            <a:avLst/>
          </a:prstGeom>
          <a:gradFill rotWithShape="1">
            <a:gsLst>
              <a:gs pos="0">
                <a:schemeClr val="accent2"/>
              </a:gs>
              <a:gs pos="100000">
                <a:schemeClr val="accent2">
                  <a:gamma/>
                  <a:shade val="46275"/>
                  <a:invGamma/>
                </a:schemeClr>
              </a:gs>
            </a:gsLst>
            <a:path path="shape">
              <a:fillToRect l="50000" t="50000" r="50000" b="50000"/>
            </a:path>
          </a:gradFill>
          <a:ln w="28575">
            <a:noFill/>
            <a:round/>
            <a:headEnd/>
            <a:tailEnd/>
          </a:ln>
          <a:effectLst/>
        </p:spPr>
        <p:txBody>
          <a:bodyPr wrap="none" anchor="ctr"/>
          <a:lstStyle/>
          <a:p>
            <a:endParaRPr lang="en-US"/>
          </a:p>
        </p:txBody>
      </p:sp>
      <p:sp>
        <p:nvSpPr>
          <p:cNvPr id="7171" name="Text Box 3"/>
          <p:cNvSpPr txBox="1">
            <a:spLocks noChangeArrowheads="1"/>
          </p:cNvSpPr>
          <p:nvPr/>
        </p:nvSpPr>
        <p:spPr bwMode="auto">
          <a:xfrm>
            <a:off x="298450" y="115888"/>
            <a:ext cx="8609013" cy="1187450"/>
          </a:xfrm>
          <a:prstGeom prst="rect">
            <a:avLst/>
          </a:prstGeom>
          <a:noFill/>
          <a:ln w="9525">
            <a:noFill/>
            <a:miter lim="800000"/>
            <a:headEnd/>
            <a:tailEnd/>
          </a:ln>
          <a:effectLst/>
        </p:spPr>
        <p:txBody>
          <a:bodyPr>
            <a:spAutoFit/>
          </a:bodyPr>
          <a:lstStyle/>
          <a:p>
            <a:r>
              <a:rPr lang="en-US"/>
              <a:t>Have a heavy blob that seems like grape jello, and you have gun with rubber bullets. How to find out what the middle of the blob is like? Shoot bunch of bullets into it and see this.</a:t>
            </a:r>
          </a:p>
        </p:txBody>
      </p:sp>
      <p:pic>
        <p:nvPicPr>
          <p:cNvPr id="7172" name="Picture 4" descr="j0199138[1]"/>
          <p:cNvPicPr>
            <a:picLocks noChangeAspect="1" noChangeArrowheads="1"/>
          </p:cNvPicPr>
          <p:nvPr/>
        </p:nvPicPr>
        <p:blipFill>
          <a:blip r:embed="rId3" cstate="print"/>
          <a:srcRect/>
          <a:stretch>
            <a:fillRect/>
          </a:stretch>
        </p:blipFill>
        <p:spPr bwMode="auto">
          <a:xfrm>
            <a:off x="682625" y="1884363"/>
            <a:ext cx="2447925" cy="768350"/>
          </a:xfrm>
          <a:prstGeom prst="rect">
            <a:avLst/>
          </a:prstGeom>
          <a:noFill/>
        </p:spPr>
      </p:pic>
      <p:pic>
        <p:nvPicPr>
          <p:cNvPr id="7174" name="Picture 6" descr="j0199138[1]"/>
          <p:cNvPicPr>
            <a:picLocks noChangeAspect="1" noChangeArrowheads="1"/>
          </p:cNvPicPr>
          <p:nvPr/>
        </p:nvPicPr>
        <p:blipFill>
          <a:blip r:embed="rId3" cstate="print"/>
          <a:srcRect/>
          <a:stretch>
            <a:fillRect/>
          </a:stretch>
        </p:blipFill>
        <p:spPr bwMode="auto">
          <a:xfrm>
            <a:off x="663575" y="1377950"/>
            <a:ext cx="2447925" cy="768350"/>
          </a:xfrm>
          <a:prstGeom prst="rect">
            <a:avLst/>
          </a:prstGeom>
          <a:noFill/>
        </p:spPr>
      </p:pic>
      <p:pic>
        <p:nvPicPr>
          <p:cNvPr id="7175" name="Picture 7" descr="j0199138[1]"/>
          <p:cNvPicPr>
            <a:picLocks noChangeAspect="1" noChangeArrowheads="1"/>
          </p:cNvPicPr>
          <p:nvPr/>
        </p:nvPicPr>
        <p:blipFill>
          <a:blip r:embed="rId3" cstate="print"/>
          <a:srcRect/>
          <a:stretch>
            <a:fillRect/>
          </a:stretch>
        </p:blipFill>
        <p:spPr bwMode="auto">
          <a:xfrm>
            <a:off x="698500" y="2454275"/>
            <a:ext cx="2447925" cy="768350"/>
          </a:xfrm>
          <a:prstGeom prst="rect">
            <a:avLst/>
          </a:prstGeom>
          <a:noFill/>
        </p:spPr>
      </p:pic>
      <p:pic>
        <p:nvPicPr>
          <p:cNvPr id="7176" name="Picture 8" descr="j0199138[1]"/>
          <p:cNvPicPr>
            <a:picLocks noChangeAspect="1" noChangeArrowheads="1"/>
          </p:cNvPicPr>
          <p:nvPr/>
        </p:nvPicPr>
        <p:blipFill>
          <a:blip r:embed="rId3" cstate="print"/>
          <a:srcRect/>
          <a:stretch>
            <a:fillRect/>
          </a:stretch>
        </p:blipFill>
        <p:spPr bwMode="auto">
          <a:xfrm>
            <a:off x="714375" y="3024188"/>
            <a:ext cx="2447925" cy="768350"/>
          </a:xfrm>
          <a:prstGeom prst="rect">
            <a:avLst/>
          </a:prstGeom>
          <a:noFill/>
        </p:spPr>
      </p:pic>
      <p:pic>
        <p:nvPicPr>
          <p:cNvPr id="7177" name="Picture 9" descr="j0199138[1]"/>
          <p:cNvPicPr>
            <a:picLocks noChangeAspect="1" noChangeArrowheads="1"/>
          </p:cNvPicPr>
          <p:nvPr/>
        </p:nvPicPr>
        <p:blipFill>
          <a:blip r:embed="rId3" cstate="print"/>
          <a:srcRect/>
          <a:stretch>
            <a:fillRect/>
          </a:stretch>
        </p:blipFill>
        <p:spPr bwMode="auto">
          <a:xfrm>
            <a:off x="730250" y="3594100"/>
            <a:ext cx="2447925" cy="768350"/>
          </a:xfrm>
          <a:prstGeom prst="rect">
            <a:avLst/>
          </a:prstGeom>
          <a:noFill/>
        </p:spPr>
      </p:pic>
      <p:pic>
        <p:nvPicPr>
          <p:cNvPr id="7178" name="Picture 10" descr="j0199138[1]"/>
          <p:cNvPicPr>
            <a:picLocks noChangeAspect="1" noChangeArrowheads="1"/>
          </p:cNvPicPr>
          <p:nvPr/>
        </p:nvPicPr>
        <p:blipFill>
          <a:blip r:embed="rId3" cstate="print"/>
          <a:srcRect/>
          <a:stretch>
            <a:fillRect/>
          </a:stretch>
        </p:blipFill>
        <p:spPr bwMode="auto">
          <a:xfrm>
            <a:off x="746125" y="4164013"/>
            <a:ext cx="2447925" cy="768350"/>
          </a:xfrm>
          <a:prstGeom prst="rect">
            <a:avLst/>
          </a:prstGeom>
          <a:noFill/>
        </p:spPr>
      </p:pic>
      <p:sp>
        <p:nvSpPr>
          <p:cNvPr id="7179" name="Line 11"/>
          <p:cNvSpPr>
            <a:spLocks noChangeShapeType="1"/>
          </p:cNvSpPr>
          <p:nvPr/>
        </p:nvSpPr>
        <p:spPr bwMode="auto">
          <a:xfrm flipV="1">
            <a:off x="3125788" y="1571625"/>
            <a:ext cx="5219700" cy="80963"/>
          </a:xfrm>
          <a:prstGeom prst="line">
            <a:avLst/>
          </a:prstGeom>
          <a:noFill/>
          <a:ln w="28575">
            <a:solidFill>
              <a:schemeClr val="tx1"/>
            </a:solidFill>
            <a:round/>
            <a:headEnd/>
            <a:tailEnd type="triangle" w="med" len="med"/>
          </a:ln>
          <a:effectLst/>
        </p:spPr>
        <p:txBody>
          <a:bodyPr/>
          <a:lstStyle/>
          <a:p>
            <a:endParaRPr lang="en-US"/>
          </a:p>
        </p:txBody>
      </p:sp>
      <p:sp>
        <p:nvSpPr>
          <p:cNvPr id="7181" name="Freeform 13"/>
          <p:cNvSpPr>
            <a:spLocks/>
          </p:cNvSpPr>
          <p:nvPr/>
        </p:nvSpPr>
        <p:spPr bwMode="auto">
          <a:xfrm>
            <a:off x="3113088" y="2011363"/>
            <a:ext cx="5254625" cy="111125"/>
          </a:xfrm>
          <a:custGeom>
            <a:avLst/>
            <a:gdLst/>
            <a:ahLst/>
            <a:cxnLst>
              <a:cxn ang="0">
                <a:pos x="0" y="66"/>
              </a:cxn>
              <a:cxn ang="0">
                <a:pos x="1284" y="59"/>
              </a:cxn>
              <a:cxn ang="0">
                <a:pos x="3310" y="0"/>
              </a:cxn>
            </a:cxnLst>
            <a:rect l="0" t="0" r="r" b="b"/>
            <a:pathLst>
              <a:path w="3310" h="70">
                <a:moveTo>
                  <a:pt x="0" y="66"/>
                </a:moveTo>
                <a:cubicBezTo>
                  <a:pt x="370" y="68"/>
                  <a:pt x="732" y="70"/>
                  <a:pt x="1284" y="59"/>
                </a:cubicBezTo>
                <a:cubicBezTo>
                  <a:pt x="1836" y="48"/>
                  <a:pt x="2972" y="10"/>
                  <a:pt x="3310" y="0"/>
                </a:cubicBezTo>
              </a:path>
            </a:pathLst>
          </a:custGeom>
          <a:noFill/>
          <a:ln w="28575" cmpd="sng">
            <a:solidFill>
              <a:schemeClr val="tx1"/>
            </a:solidFill>
            <a:round/>
            <a:headEnd type="none" w="med" len="med"/>
            <a:tailEnd type="triangle" w="med" len="med"/>
          </a:ln>
          <a:effectLst/>
        </p:spPr>
        <p:txBody>
          <a:bodyPr/>
          <a:lstStyle/>
          <a:p>
            <a:endParaRPr lang="en-US"/>
          </a:p>
        </p:txBody>
      </p:sp>
      <p:sp>
        <p:nvSpPr>
          <p:cNvPr id="7182" name="Freeform 14"/>
          <p:cNvSpPr>
            <a:spLocks/>
          </p:cNvSpPr>
          <p:nvPr/>
        </p:nvSpPr>
        <p:spPr bwMode="auto">
          <a:xfrm>
            <a:off x="2963863" y="2579688"/>
            <a:ext cx="2254250" cy="127000"/>
          </a:xfrm>
          <a:custGeom>
            <a:avLst/>
            <a:gdLst/>
            <a:ahLst/>
            <a:cxnLst>
              <a:cxn ang="0">
                <a:pos x="80" y="80"/>
              </a:cxn>
              <a:cxn ang="0">
                <a:pos x="1407" y="65"/>
              </a:cxn>
              <a:cxn ang="0">
                <a:pos x="0" y="0"/>
              </a:cxn>
            </a:cxnLst>
            <a:rect l="0" t="0" r="r" b="b"/>
            <a:pathLst>
              <a:path w="1420" h="80">
                <a:moveTo>
                  <a:pt x="80" y="80"/>
                </a:moveTo>
                <a:cubicBezTo>
                  <a:pt x="750" y="79"/>
                  <a:pt x="1420" y="78"/>
                  <a:pt x="1407" y="65"/>
                </a:cubicBezTo>
                <a:cubicBezTo>
                  <a:pt x="1394" y="52"/>
                  <a:pt x="234" y="11"/>
                  <a:pt x="0" y="0"/>
                </a:cubicBezTo>
              </a:path>
            </a:pathLst>
          </a:custGeom>
          <a:noFill/>
          <a:ln w="28575" cmpd="sng">
            <a:solidFill>
              <a:schemeClr val="tx1"/>
            </a:solidFill>
            <a:round/>
            <a:headEnd type="none" w="med" len="med"/>
            <a:tailEnd type="triangle" w="med" len="med"/>
          </a:ln>
          <a:effectLst/>
        </p:spPr>
        <p:txBody>
          <a:bodyPr/>
          <a:lstStyle/>
          <a:p>
            <a:endParaRPr lang="en-US"/>
          </a:p>
        </p:txBody>
      </p:sp>
      <p:sp>
        <p:nvSpPr>
          <p:cNvPr id="7183" name="Line 15"/>
          <p:cNvSpPr>
            <a:spLocks noChangeShapeType="1"/>
          </p:cNvSpPr>
          <p:nvPr/>
        </p:nvSpPr>
        <p:spPr bwMode="auto">
          <a:xfrm flipV="1">
            <a:off x="3101975" y="3203575"/>
            <a:ext cx="5440363" cy="58738"/>
          </a:xfrm>
          <a:prstGeom prst="line">
            <a:avLst/>
          </a:prstGeom>
          <a:noFill/>
          <a:ln w="28575">
            <a:solidFill>
              <a:schemeClr val="tx1"/>
            </a:solidFill>
            <a:round/>
            <a:headEnd/>
            <a:tailEnd type="triangle" w="med" len="med"/>
          </a:ln>
          <a:effectLst/>
        </p:spPr>
        <p:txBody>
          <a:bodyPr/>
          <a:lstStyle/>
          <a:p>
            <a:endParaRPr lang="en-US"/>
          </a:p>
        </p:txBody>
      </p:sp>
      <p:sp>
        <p:nvSpPr>
          <p:cNvPr id="7184" name="Line 16"/>
          <p:cNvSpPr>
            <a:spLocks noChangeShapeType="1"/>
          </p:cNvSpPr>
          <p:nvPr/>
        </p:nvSpPr>
        <p:spPr bwMode="auto">
          <a:xfrm flipV="1">
            <a:off x="3067050" y="3783013"/>
            <a:ext cx="5405438" cy="69850"/>
          </a:xfrm>
          <a:prstGeom prst="line">
            <a:avLst/>
          </a:prstGeom>
          <a:noFill/>
          <a:ln w="28575">
            <a:solidFill>
              <a:schemeClr val="tx1"/>
            </a:solidFill>
            <a:round/>
            <a:headEnd/>
            <a:tailEnd type="triangle" w="med" len="med"/>
          </a:ln>
          <a:effectLst/>
        </p:spPr>
        <p:txBody>
          <a:bodyPr/>
          <a:lstStyle/>
          <a:p>
            <a:endParaRPr lang="en-US"/>
          </a:p>
        </p:txBody>
      </p:sp>
      <p:sp>
        <p:nvSpPr>
          <p:cNvPr id="7185" name="Line 17"/>
          <p:cNvSpPr>
            <a:spLocks noChangeShapeType="1"/>
          </p:cNvSpPr>
          <p:nvPr/>
        </p:nvSpPr>
        <p:spPr bwMode="auto">
          <a:xfrm flipV="1">
            <a:off x="3136900" y="4362450"/>
            <a:ext cx="5300663" cy="57150"/>
          </a:xfrm>
          <a:prstGeom prst="line">
            <a:avLst/>
          </a:prstGeom>
          <a:noFill/>
          <a:ln w="28575">
            <a:solidFill>
              <a:schemeClr val="tx1"/>
            </a:solidFill>
            <a:round/>
            <a:headEnd/>
            <a:tailEnd type="triangle" w="med" len="med"/>
          </a:ln>
          <a:effectLst/>
        </p:spPr>
        <p:txBody>
          <a:bodyPr/>
          <a:lstStyle/>
          <a:p>
            <a:endParaRPr lang="en-US"/>
          </a:p>
        </p:txBody>
      </p:sp>
      <p:sp>
        <p:nvSpPr>
          <p:cNvPr id="7186" name="Text Box 18"/>
          <p:cNvSpPr txBox="1">
            <a:spLocks noChangeArrowheads="1"/>
          </p:cNvSpPr>
          <p:nvPr/>
        </p:nvSpPr>
        <p:spPr bwMode="auto">
          <a:xfrm>
            <a:off x="1054100" y="4751388"/>
            <a:ext cx="7339013" cy="1917700"/>
          </a:xfrm>
          <a:prstGeom prst="rect">
            <a:avLst/>
          </a:prstGeom>
          <a:noFill/>
          <a:ln w="9525">
            <a:noFill/>
            <a:miter lim="800000"/>
            <a:headEnd/>
            <a:tailEnd/>
          </a:ln>
          <a:effectLst/>
        </p:spPr>
        <p:txBody>
          <a:bodyPr wrap="none">
            <a:spAutoFit/>
          </a:bodyPr>
          <a:lstStyle/>
          <a:p>
            <a:r>
              <a:rPr lang="en-US"/>
              <a:t>What is the inside like?</a:t>
            </a:r>
          </a:p>
          <a:p>
            <a:r>
              <a:rPr lang="en-US"/>
              <a:t>a. hollow</a:t>
            </a:r>
          </a:p>
          <a:p>
            <a:r>
              <a:rPr lang="en-US"/>
              <a:t>b. solid jello</a:t>
            </a:r>
          </a:p>
          <a:p>
            <a:r>
              <a:rPr lang="en-US"/>
              <a:t>c. hard heavy core surrounded by jello</a:t>
            </a:r>
          </a:p>
          <a:p>
            <a:r>
              <a:rPr lang="en-US"/>
              <a:t>d. bunch of hard little objects distributed through blob</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5"/>
          <p:cNvSpPr>
            <a:spLocks noGrp="1"/>
          </p:cNvSpPr>
          <p:nvPr>
            <p:ph type="sldNum" sz="quarter" idx="12"/>
          </p:nvPr>
        </p:nvSpPr>
        <p:spPr/>
        <p:txBody>
          <a:bodyPr/>
          <a:lstStyle/>
          <a:p>
            <a:fld id="{13DDE4BD-A992-40EC-9898-241E706BC83B}" type="slidenum">
              <a:rPr lang="en-US"/>
              <a:pPr/>
              <a:t>5</a:t>
            </a:fld>
            <a:endParaRPr lang="en-US"/>
          </a:p>
        </p:txBody>
      </p:sp>
      <p:sp>
        <p:nvSpPr>
          <p:cNvPr id="8195" name="Text Box 3"/>
          <p:cNvSpPr txBox="1">
            <a:spLocks noChangeArrowheads="1"/>
          </p:cNvSpPr>
          <p:nvPr/>
        </p:nvSpPr>
        <p:spPr bwMode="auto">
          <a:xfrm>
            <a:off x="298450" y="115888"/>
            <a:ext cx="8609013" cy="1187450"/>
          </a:xfrm>
          <a:prstGeom prst="rect">
            <a:avLst/>
          </a:prstGeom>
          <a:noFill/>
          <a:ln w="9525">
            <a:noFill/>
            <a:miter lim="800000"/>
            <a:headEnd/>
            <a:tailEnd/>
          </a:ln>
          <a:effectLst/>
        </p:spPr>
        <p:txBody>
          <a:bodyPr>
            <a:spAutoFit/>
          </a:bodyPr>
          <a:lstStyle/>
          <a:p>
            <a:r>
              <a:rPr lang="en-US"/>
              <a:t>Have a heavy blob that seems like grape jello, and you have gun with rubber bullets. How to find out what the middle of the blob is like? Shoot bunch of bullets into it and see this.</a:t>
            </a:r>
          </a:p>
        </p:txBody>
      </p:sp>
      <p:sp>
        <p:nvSpPr>
          <p:cNvPr id="8208" name="Text Box 16"/>
          <p:cNvSpPr txBox="1">
            <a:spLocks noChangeArrowheads="1"/>
          </p:cNvSpPr>
          <p:nvPr/>
        </p:nvSpPr>
        <p:spPr bwMode="auto">
          <a:xfrm>
            <a:off x="715963" y="3984625"/>
            <a:ext cx="7829550" cy="2282825"/>
          </a:xfrm>
          <a:prstGeom prst="rect">
            <a:avLst/>
          </a:prstGeom>
          <a:noFill/>
          <a:ln w="9525">
            <a:noFill/>
            <a:miter lim="800000"/>
            <a:headEnd/>
            <a:tailEnd/>
          </a:ln>
          <a:effectLst/>
        </p:spPr>
        <p:txBody>
          <a:bodyPr wrap="none">
            <a:spAutoFit/>
          </a:bodyPr>
          <a:lstStyle/>
          <a:p>
            <a:r>
              <a:rPr lang="en-US"/>
              <a:t>What is the inside like?</a:t>
            </a:r>
          </a:p>
          <a:p>
            <a:r>
              <a:rPr lang="en-US"/>
              <a:t>c. hard heavy core surrounded by jello </a:t>
            </a:r>
          </a:p>
          <a:p>
            <a:r>
              <a:rPr lang="en-US"/>
              <a:t>Only one thing is reflecting bullets, sending them straight</a:t>
            </a:r>
          </a:p>
          <a:p>
            <a:r>
              <a:rPr lang="en-US"/>
              <a:t>back so must be hard and heavy.</a:t>
            </a:r>
          </a:p>
          <a:p>
            <a:r>
              <a:rPr lang="en-US"/>
              <a:t>Essentially Rutherford experiment and conclusion. </a:t>
            </a:r>
          </a:p>
          <a:p>
            <a:r>
              <a:rPr lang="en-US"/>
              <a:t>Rutherford shot alpha particles = 2 protons, 2 neutrons</a:t>
            </a:r>
          </a:p>
        </p:txBody>
      </p:sp>
      <p:grpSp>
        <p:nvGrpSpPr>
          <p:cNvPr id="2" name="Group 18"/>
          <p:cNvGrpSpPr>
            <a:grpSpLocks/>
          </p:cNvGrpSpPr>
          <p:nvPr/>
        </p:nvGrpSpPr>
        <p:grpSpPr bwMode="auto">
          <a:xfrm>
            <a:off x="439738" y="1255713"/>
            <a:ext cx="6518275" cy="2855912"/>
            <a:chOff x="418" y="777"/>
            <a:chExt cx="4963" cy="2302"/>
          </a:xfrm>
        </p:grpSpPr>
        <p:sp>
          <p:nvSpPr>
            <p:cNvPr id="8194" name="Oval 2"/>
            <p:cNvSpPr>
              <a:spLocks noChangeArrowheads="1"/>
            </p:cNvSpPr>
            <p:nvPr/>
          </p:nvSpPr>
          <p:spPr bwMode="auto">
            <a:xfrm>
              <a:off x="2502" y="777"/>
              <a:ext cx="1710" cy="1891"/>
            </a:xfrm>
            <a:prstGeom prst="ellipse">
              <a:avLst/>
            </a:prstGeom>
            <a:gradFill rotWithShape="1">
              <a:gsLst>
                <a:gs pos="0">
                  <a:schemeClr val="accent2"/>
                </a:gs>
                <a:gs pos="100000">
                  <a:schemeClr val="accent2">
                    <a:gamma/>
                    <a:shade val="46275"/>
                    <a:invGamma/>
                  </a:schemeClr>
                </a:gs>
              </a:gsLst>
              <a:path path="shape">
                <a:fillToRect l="50000" t="50000" r="50000" b="50000"/>
              </a:path>
            </a:gradFill>
            <a:ln w="28575">
              <a:noFill/>
              <a:round/>
              <a:headEnd/>
              <a:tailEnd/>
            </a:ln>
            <a:effectLst/>
          </p:spPr>
          <p:txBody>
            <a:bodyPr wrap="none" anchor="ctr"/>
            <a:lstStyle/>
            <a:p>
              <a:endParaRPr lang="en-US"/>
            </a:p>
          </p:txBody>
        </p:sp>
        <p:pic>
          <p:nvPicPr>
            <p:cNvPr id="8196" name="Picture 4" descr="j0199138[1]"/>
            <p:cNvPicPr>
              <a:picLocks noChangeAspect="1" noChangeArrowheads="1"/>
            </p:cNvPicPr>
            <p:nvPr/>
          </p:nvPicPr>
          <p:blipFill>
            <a:blip r:embed="rId3" cstate="print"/>
            <a:srcRect/>
            <a:stretch>
              <a:fillRect/>
            </a:stretch>
          </p:blipFill>
          <p:spPr bwMode="auto">
            <a:xfrm>
              <a:off x="430" y="1159"/>
              <a:ext cx="1542" cy="484"/>
            </a:xfrm>
            <a:prstGeom prst="rect">
              <a:avLst/>
            </a:prstGeom>
            <a:noFill/>
          </p:spPr>
        </p:pic>
        <p:pic>
          <p:nvPicPr>
            <p:cNvPr id="8197" name="Picture 5" descr="j0199138[1]"/>
            <p:cNvPicPr>
              <a:picLocks noChangeAspect="1" noChangeArrowheads="1"/>
            </p:cNvPicPr>
            <p:nvPr/>
          </p:nvPicPr>
          <p:blipFill>
            <a:blip r:embed="rId3" cstate="print"/>
            <a:srcRect/>
            <a:stretch>
              <a:fillRect/>
            </a:stretch>
          </p:blipFill>
          <p:spPr bwMode="auto">
            <a:xfrm>
              <a:off x="418" y="840"/>
              <a:ext cx="1542" cy="484"/>
            </a:xfrm>
            <a:prstGeom prst="rect">
              <a:avLst/>
            </a:prstGeom>
            <a:noFill/>
          </p:spPr>
        </p:pic>
        <p:pic>
          <p:nvPicPr>
            <p:cNvPr id="8198" name="Picture 6" descr="j0199138[1]"/>
            <p:cNvPicPr>
              <a:picLocks noChangeAspect="1" noChangeArrowheads="1"/>
            </p:cNvPicPr>
            <p:nvPr/>
          </p:nvPicPr>
          <p:blipFill>
            <a:blip r:embed="rId3" cstate="print"/>
            <a:srcRect/>
            <a:stretch>
              <a:fillRect/>
            </a:stretch>
          </p:blipFill>
          <p:spPr bwMode="auto">
            <a:xfrm>
              <a:off x="440" y="1518"/>
              <a:ext cx="1542" cy="484"/>
            </a:xfrm>
            <a:prstGeom prst="rect">
              <a:avLst/>
            </a:prstGeom>
            <a:noFill/>
          </p:spPr>
        </p:pic>
        <p:pic>
          <p:nvPicPr>
            <p:cNvPr id="8199" name="Picture 7" descr="j0199138[1]"/>
            <p:cNvPicPr>
              <a:picLocks noChangeAspect="1" noChangeArrowheads="1"/>
            </p:cNvPicPr>
            <p:nvPr/>
          </p:nvPicPr>
          <p:blipFill>
            <a:blip r:embed="rId3" cstate="print"/>
            <a:srcRect/>
            <a:stretch>
              <a:fillRect/>
            </a:stretch>
          </p:blipFill>
          <p:spPr bwMode="auto">
            <a:xfrm>
              <a:off x="450" y="1877"/>
              <a:ext cx="1542" cy="484"/>
            </a:xfrm>
            <a:prstGeom prst="rect">
              <a:avLst/>
            </a:prstGeom>
            <a:noFill/>
          </p:spPr>
        </p:pic>
        <p:pic>
          <p:nvPicPr>
            <p:cNvPr id="8200" name="Picture 8" descr="j0199138[1]"/>
            <p:cNvPicPr>
              <a:picLocks noChangeAspect="1" noChangeArrowheads="1"/>
            </p:cNvPicPr>
            <p:nvPr/>
          </p:nvPicPr>
          <p:blipFill>
            <a:blip r:embed="rId3" cstate="print"/>
            <a:srcRect/>
            <a:stretch>
              <a:fillRect/>
            </a:stretch>
          </p:blipFill>
          <p:spPr bwMode="auto">
            <a:xfrm>
              <a:off x="460" y="2236"/>
              <a:ext cx="1542" cy="484"/>
            </a:xfrm>
            <a:prstGeom prst="rect">
              <a:avLst/>
            </a:prstGeom>
            <a:noFill/>
          </p:spPr>
        </p:pic>
        <p:pic>
          <p:nvPicPr>
            <p:cNvPr id="8201" name="Picture 9" descr="j0199138[1]"/>
            <p:cNvPicPr>
              <a:picLocks noChangeAspect="1" noChangeArrowheads="1"/>
            </p:cNvPicPr>
            <p:nvPr/>
          </p:nvPicPr>
          <p:blipFill>
            <a:blip r:embed="rId3" cstate="print"/>
            <a:srcRect/>
            <a:stretch>
              <a:fillRect/>
            </a:stretch>
          </p:blipFill>
          <p:spPr bwMode="auto">
            <a:xfrm>
              <a:off x="470" y="2595"/>
              <a:ext cx="1542" cy="484"/>
            </a:xfrm>
            <a:prstGeom prst="rect">
              <a:avLst/>
            </a:prstGeom>
            <a:noFill/>
          </p:spPr>
        </p:pic>
        <p:sp>
          <p:nvSpPr>
            <p:cNvPr id="8202" name="Line 10"/>
            <p:cNvSpPr>
              <a:spLocks noChangeShapeType="1"/>
            </p:cNvSpPr>
            <p:nvPr/>
          </p:nvSpPr>
          <p:spPr bwMode="auto">
            <a:xfrm flipV="1">
              <a:off x="1969" y="962"/>
              <a:ext cx="3288" cy="51"/>
            </a:xfrm>
            <a:prstGeom prst="line">
              <a:avLst/>
            </a:prstGeom>
            <a:noFill/>
            <a:ln w="28575">
              <a:solidFill>
                <a:schemeClr val="tx1"/>
              </a:solidFill>
              <a:round/>
              <a:headEnd/>
              <a:tailEnd type="triangle" w="med" len="med"/>
            </a:ln>
            <a:effectLst/>
          </p:spPr>
          <p:txBody>
            <a:bodyPr/>
            <a:lstStyle/>
            <a:p>
              <a:endParaRPr lang="en-US"/>
            </a:p>
          </p:txBody>
        </p:sp>
        <p:sp>
          <p:nvSpPr>
            <p:cNvPr id="8203" name="Freeform 11"/>
            <p:cNvSpPr>
              <a:spLocks/>
            </p:cNvSpPr>
            <p:nvPr/>
          </p:nvSpPr>
          <p:spPr bwMode="auto">
            <a:xfrm>
              <a:off x="1961" y="1239"/>
              <a:ext cx="3310" cy="70"/>
            </a:xfrm>
            <a:custGeom>
              <a:avLst/>
              <a:gdLst/>
              <a:ahLst/>
              <a:cxnLst>
                <a:cxn ang="0">
                  <a:pos x="0" y="66"/>
                </a:cxn>
                <a:cxn ang="0">
                  <a:pos x="1284" y="59"/>
                </a:cxn>
                <a:cxn ang="0">
                  <a:pos x="3310" y="0"/>
                </a:cxn>
              </a:cxnLst>
              <a:rect l="0" t="0" r="r" b="b"/>
              <a:pathLst>
                <a:path w="3310" h="70">
                  <a:moveTo>
                    <a:pt x="0" y="66"/>
                  </a:moveTo>
                  <a:cubicBezTo>
                    <a:pt x="370" y="68"/>
                    <a:pt x="732" y="70"/>
                    <a:pt x="1284" y="59"/>
                  </a:cubicBezTo>
                  <a:cubicBezTo>
                    <a:pt x="1836" y="48"/>
                    <a:pt x="2972" y="10"/>
                    <a:pt x="3310" y="0"/>
                  </a:cubicBezTo>
                </a:path>
              </a:pathLst>
            </a:custGeom>
            <a:noFill/>
            <a:ln w="28575" cmpd="sng">
              <a:solidFill>
                <a:schemeClr val="tx1"/>
              </a:solidFill>
              <a:round/>
              <a:headEnd type="none" w="med" len="med"/>
              <a:tailEnd type="triangle" w="med" len="med"/>
            </a:ln>
            <a:effectLst/>
          </p:spPr>
          <p:txBody>
            <a:bodyPr/>
            <a:lstStyle/>
            <a:p>
              <a:endParaRPr lang="en-US"/>
            </a:p>
          </p:txBody>
        </p:sp>
        <p:sp>
          <p:nvSpPr>
            <p:cNvPr id="8204" name="Freeform 12"/>
            <p:cNvSpPr>
              <a:spLocks/>
            </p:cNvSpPr>
            <p:nvPr/>
          </p:nvSpPr>
          <p:spPr bwMode="auto">
            <a:xfrm>
              <a:off x="1867" y="1597"/>
              <a:ext cx="1420" cy="80"/>
            </a:xfrm>
            <a:custGeom>
              <a:avLst/>
              <a:gdLst/>
              <a:ahLst/>
              <a:cxnLst>
                <a:cxn ang="0">
                  <a:pos x="80" y="80"/>
                </a:cxn>
                <a:cxn ang="0">
                  <a:pos x="1407" y="65"/>
                </a:cxn>
                <a:cxn ang="0">
                  <a:pos x="0" y="0"/>
                </a:cxn>
              </a:cxnLst>
              <a:rect l="0" t="0" r="r" b="b"/>
              <a:pathLst>
                <a:path w="1420" h="80">
                  <a:moveTo>
                    <a:pt x="80" y="80"/>
                  </a:moveTo>
                  <a:cubicBezTo>
                    <a:pt x="750" y="79"/>
                    <a:pt x="1420" y="78"/>
                    <a:pt x="1407" y="65"/>
                  </a:cubicBezTo>
                  <a:cubicBezTo>
                    <a:pt x="1394" y="52"/>
                    <a:pt x="234" y="11"/>
                    <a:pt x="0" y="0"/>
                  </a:cubicBezTo>
                </a:path>
              </a:pathLst>
            </a:custGeom>
            <a:noFill/>
            <a:ln w="28575" cmpd="sng">
              <a:solidFill>
                <a:schemeClr val="tx1"/>
              </a:solidFill>
              <a:round/>
              <a:headEnd type="none" w="med" len="med"/>
              <a:tailEnd type="triangle" w="med" len="med"/>
            </a:ln>
            <a:effectLst/>
          </p:spPr>
          <p:txBody>
            <a:bodyPr/>
            <a:lstStyle/>
            <a:p>
              <a:endParaRPr lang="en-US"/>
            </a:p>
          </p:txBody>
        </p:sp>
        <p:sp>
          <p:nvSpPr>
            <p:cNvPr id="8205" name="Line 13"/>
            <p:cNvSpPr>
              <a:spLocks noChangeShapeType="1"/>
            </p:cNvSpPr>
            <p:nvPr/>
          </p:nvSpPr>
          <p:spPr bwMode="auto">
            <a:xfrm flipV="1">
              <a:off x="1954" y="1990"/>
              <a:ext cx="3427" cy="37"/>
            </a:xfrm>
            <a:prstGeom prst="line">
              <a:avLst/>
            </a:prstGeom>
            <a:noFill/>
            <a:ln w="28575">
              <a:solidFill>
                <a:schemeClr val="tx1"/>
              </a:solidFill>
              <a:round/>
              <a:headEnd/>
              <a:tailEnd type="triangle" w="med" len="med"/>
            </a:ln>
            <a:effectLst/>
          </p:spPr>
          <p:txBody>
            <a:bodyPr/>
            <a:lstStyle/>
            <a:p>
              <a:endParaRPr lang="en-US"/>
            </a:p>
          </p:txBody>
        </p:sp>
        <p:sp>
          <p:nvSpPr>
            <p:cNvPr id="8206" name="Line 14"/>
            <p:cNvSpPr>
              <a:spLocks noChangeShapeType="1"/>
            </p:cNvSpPr>
            <p:nvPr/>
          </p:nvSpPr>
          <p:spPr bwMode="auto">
            <a:xfrm flipV="1">
              <a:off x="1932" y="2355"/>
              <a:ext cx="3405" cy="44"/>
            </a:xfrm>
            <a:prstGeom prst="line">
              <a:avLst/>
            </a:prstGeom>
            <a:noFill/>
            <a:ln w="28575">
              <a:solidFill>
                <a:schemeClr val="tx1"/>
              </a:solidFill>
              <a:round/>
              <a:headEnd/>
              <a:tailEnd type="triangle" w="med" len="med"/>
            </a:ln>
            <a:effectLst/>
          </p:spPr>
          <p:txBody>
            <a:bodyPr/>
            <a:lstStyle/>
            <a:p>
              <a:endParaRPr lang="en-US"/>
            </a:p>
          </p:txBody>
        </p:sp>
        <p:sp>
          <p:nvSpPr>
            <p:cNvPr id="8207" name="Line 15"/>
            <p:cNvSpPr>
              <a:spLocks noChangeShapeType="1"/>
            </p:cNvSpPr>
            <p:nvPr/>
          </p:nvSpPr>
          <p:spPr bwMode="auto">
            <a:xfrm flipV="1">
              <a:off x="1976" y="2720"/>
              <a:ext cx="3339" cy="36"/>
            </a:xfrm>
            <a:prstGeom prst="line">
              <a:avLst/>
            </a:prstGeom>
            <a:noFill/>
            <a:ln w="28575">
              <a:solidFill>
                <a:schemeClr val="tx1"/>
              </a:solidFill>
              <a:round/>
              <a:headEnd/>
              <a:tailEnd type="triangle" w="med" len="med"/>
            </a:ln>
            <a:effectLst/>
          </p:spPr>
          <p:txBody>
            <a:bodyPr/>
            <a:lstStyle/>
            <a:p>
              <a:endParaRPr lang="en-US"/>
            </a:p>
          </p:txBody>
        </p:sp>
        <p:sp>
          <p:nvSpPr>
            <p:cNvPr id="8209" name="Oval 17"/>
            <p:cNvSpPr>
              <a:spLocks noChangeArrowheads="1"/>
            </p:cNvSpPr>
            <p:nvPr/>
          </p:nvSpPr>
          <p:spPr bwMode="auto">
            <a:xfrm>
              <a:off x="3253" y="1567"/>
              <a:ext cx="211" cy="226"/>
            </a:xfrm>
            <a:prstGeom prst="ellipse">
              <a:avLst/>
            </a:prstGeom>
            <a:solidFill>
              <a:srgbClr val="FF0000"/>
            </a:solidFill>
            <a:ln w="28575">
              <a:noFill/>
              <a:round/>
              <a:headEnd/>
              <a:tailEnd/>
            </a:ln>
            <a:effectLst/>
          </p:spPr>
          <p:txBody>
            <a:bodyPr wrap="none" anchor="ctr"/>
            <a:lstStyle/>
            <a:p>
              <a:endParaRPr lang="en-US"/>
            </a:p>
          </p:txBody>
        </p:sp>
      </p:grpSp>
      <p:grpSp>
        <p:nvGrpSpPr>
          <p:cNvPr id="3" name="Group 19"/>
          <p:cNvGrpSpPr>
            <a:grpSpLocks/>
          </p:cNvGrpSpPr>
          <p:nvPr/>
        </p:nvGrpSpPr>
        <p:grpSpPr bwMode="auto">
          <a:xfrm>
            <a:off x="3595688" y="6259513"/>
            <a:ext cx="254000" cy="458787"/>
            <a:chOff x="471" y="546"/>
            <a:chExt cx="160" cy="289"/>
          </a:xfrm>
        </p:grpSpPr>
        <p:sp>
          <p:nvSpPr>
            <p:cNvPr id="8212" name="Oval 20"/>
            <p:cNvSpPr>
              <a:spLocks noChangeArrowheads="1"/>
            </p:cNvSpPr>
            <p:nvPr/>
          </p:nvSpPr>
          <p:spPr bwMode="auto">
            <a:xfrm>
              <a:off x="471" y="622"/>
              <a:ext cx="96" cy="123"/>
            </a:xfrm>
            <a:prstGeom prst="ellipse">
              <a:avLst/>
            </a:prstGeom>
            <a:solidFill>
              <a:srgbClr val="FF0000"/>
            </a:solidFill>
            <a:ln w="9525">
              <a:noFill/>
              <a:round/>
              <a:headEnd/>
              <a:tailEnd/>
            </a:ln>
            <a:effectLst/>
          </p:spPr>
          <p:txBody>
            <a:bodyPr wrap="none" anchor="ctr"/>
            <a:lstStyle/>
            <a:p>
              <a:pPr algn="ctr"/>
              <a:r>
                <a:rPr lang="en-US" sz="1400"/>
                <a:t>p</a:t>
              </a:r>
            </a:p>
          </p:txBody>
        </p:sp>
        <p:sp>
          <p:nvSpPr>
            <p:cNvPr id="8213" name="Oval 21"/>
            <p:cNvSpPr>
              <a:spLocks noChangeArrowheads="1"/>
            </p:cNvSpPr>
            <p:nvPr/>
          </p:nvSpPr>
          <p:spPr bwMode="auto">
            <a:xfrm>
              <a:off x="488" y="712"/>
              <a:ext cx="96" cy="123"/>
            </a:xfrm>
            <a:prstGeom prst="ellipse">
              <a:avLst/>
            </a:prstGeom>
            <a:solidFill>
              <a:srgbClr val="FF0000"/>
            </a:solidFill>
            <a:ln w="9525">
              <a:noFill/>
              <a:round/>
              <a:headEnd/>
              <a:tailEnd/>
            </a:ln>
            <a:effectLst/>
          </p:spPr>
          <p:txBody>
            <a:bodyPr wrap="none" anchor="ctr"/>
            <a:lstStyle/>
            <a:p>
              <a:pPr algn="ctr"/>
              <a:r>
                <a:rPr lang="en-US" sz="1400"/>
                <a:t>p</a:t>
              </a:r>
            </a:p>
          </p:txBody>
        </p:sp>
        <p:sp>
          <p:nvSpPr>
            <p:cNvPr id="8214" name="Oval 22"/>
            <p:cNvSpPr>
              <a:spLocks noChangeArrowheads="1"/>
            </p:cNvSpPr>
            <p:nvPr/>
          </p:nvSpPr>
          <p:spPr bwMode="auto">
            <a:xfrm>
              <a:off x="482" y="546"/>
              <a:ext cx="96" cy="123"/>
            </a:xfrm>
            <a:prstGeom prst="ellipse">
              <a:avLst/>
            </a:prstGeom>
            <a:solidFill>
              <a:srgbClr val="66FF33"/>
            </a:solidFill>
            <a:ln w="9525">
              <a:noFill/>
              <a:round/>
              <a:headEnd/>
              <a:tailEnd/>
            </a:ln>
            <a:effectLst/>
          </p:spPr>
          <p:txBody>
            <a:bodyPr wrap="none" anchor="ctr"/>
            <a:lstStyle/>
            <a:p>
              <a:pPr algn="ctr"/>
              <a:r>
                <a:rPr lang="en-US" sz="1400"/>
                <a:t>n</a:t>
              </a:r>
            </a:p>
          </p:txBody>
        </p:sp>
        <p:sp>
          <p:nvSpPr>
            <p:cNvPr id="8215" name="Oval 23"/>
            <p:cNvSpPr>
              <a:spLocks noChangeArrowheads="1"/>
            </p:cNvSpPr>
            <p:nvPr/>
          </p:nvSpPr>
          <p:spPr bwMode="auto">
            <a:xfrm>
              <a:off x="535" y="643"/>
              <a:ext cx="96" cy="123"/>
            </a:xfrm>
            <a:prstGeom prst="ellipse">
              <a:avLst/>
            </a:prstGeom>
            <a:solidFill>
              <a:srgbClr val="66FF33"/>
            </a:solidFill>
            <a:ln w="9525">
              <a:noFill/>
              <a:round/>
              <a:headEnd/>
              <a:tailEnd/>
            </a:ln>
            <a:effectLst/>
          </p:spPr>
          <p:txBody>
            <a:bodyPr wrap="none" anchor="ctr"/>
            <a:lstStyle/>
            <a:p>
              <a:pPr algn="ctr"/>
              <a:r>
                <a:rPr lang="en-US" sz="1400"/>
                <a:t>n</a:t>
              </a:r>
            </a:p>
          </p:txBody>
        </p:sp>
      </p:grpSp>
      <p:sp>
        <p:nvSpPr>
          <p:cNvPr id="8216" name="Text Box 24"/>
          <p:cNvSpPr txBox="1">
            <a:spLocks noChangeArrowheads="1"/>
          </p:cNvSpPr>
          <p:nvPr/>
        </p:nvSpPr>
        <p:spPr bwMode="auto">
          <a:xfrm>
            <a:off x="1798638" y="6249988"/>
            <a:ext cx="5078412" cy="457200"/>
          </a:xfrm>
          <a:prstGeom prst="rect">
            <a:avLst/>
          </a:prstGeom>
          <a:noFill/>
          <a:ln w="9525">
            <a:noFill/>
            <a:miter lim="800000"/>
            <a:headEnd/>
            <a:tailEnd/>
          </a:ln>
          <a:effectLst/>
        </p:spPr>
        <p:txBody>
          <a:bodyPr>
            <a:spAutoFit/>
          </a:bodyPr>
          <a:lstStyle/>
          <a:p>
            <a:r>
              <a:rPr lang="en-US"/>
              <a:t>Bullets =           Positive charge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fld id="{2EAF8D6F-C25F-4CF5-87AB-35132AF0920D}" type="slidenum">
              <a:rPr lang="en-US"/>
              <a:pPr/>
              <a:t>6</a:t>
            </a:fld>
            <a:endParaRPr lang="en-US"/>
          </a:p>
        </p:txBody>
      </p:sp>
      <p:sp>
        <p:nvSpPr>
          <p:cNvPr id="5122" name="Oval 2"/>
          <p:cNvSpPr>
            <a:spLocks noChangeArrowheads="1"/>
          </p:cNvSpPr>
          <p:nvPr/>
        </p:nvSpPr>
        <p:spPr bwMode="auto">
          <a:xfrm>
            <a:off x="1247775" y="220663"/>
            <a:ext cx="6680200" cy="6637337"/>
          </a:xfrm>
          <a:prstGeom prst="ellipse">
            <a:avLst/>
          </a:prstGeom>
          <a:solidFill>
            <a:srgbClr val="D2EAEC"/>
          </a:solidFill>
          <a:ln w="9525">
            <a:solidFill>
              <a:schemeClr val="tx1"/>
            </a:solidFill>
            <a:round/>
            <a:headEnd/>
            <a:tailEnd/>
          </a:ln>
          <a:effectLst/>
        </p:spPr>
        <p:txBody>
          <a:bodyPr wrap="none" anchor="ctr"/>
          <a:lstStyle/>
          <a:p>
            <a:endParaRPr lang="en-US"/>
          </a:p>
        </p:txBody>
      </p:sp>
      <p:sp>
        <p:nvSpPr>
          <p:cNvPr id="5123" name="Oval 3"/>
          <p:cNvSpPr>
            <a:spLocks noChangeArrowheads="1"/>
          </p:cNvSpPr>
          <p:nvPr/>
        </p:nvSpPr>
        <p:spPr bwMode="auto">
          <a:xfrm>
            <a:off x="4337050" y="3214688"/>
            <a:ext cx="152400" cy="195262"/>
          </a:xfrm>
          <a:prstGeom prst="ellipse">
            <a:avLst/>
          </a:prstGeom>
          <a:solidFill>
            <a:srgbClr val="FF0000"/>
          </a:solidFill>
          <a:ln w="9525">
            <a:noFill/>
            <a:round/>
            <a:headEnd/>
            <a:tailEnd/>
          </a:ln>
          <a:effectLst/>
        </p:spPr>
        <p:txBody>
          <a:bodyPr wrap="none" anchor="ctr"/>
          <a:lstStyle/>
          <a:p>
            <a:pPr algn="ctr"/>
            <a:r>
              <a:rPr lang="en-US" sz="1400"/>
              <a:t>p</a:t>
            </a:r>
          </a:p>
        </p:txBody>
      </p:sp>
      <p:sp>
        <p:nvSpPr>
          <p:cNvPr id="5124" name="Oval 4"/>
          <p:cNvSpPr>
            <a:spLocks noChangeArrowheads="1"/>
          </p:cNvSpPr>
          <p:nvPr/>
        </p:nvSpPr>
        <p:spPr bwMode="auto">
          <a:xfrm>
            <a:off x="4491038" y="3390900"/>
            <a:ext cx="152400" cy="195263"/>
          </a:xfrm>
          <a:prstGeom prst="ellipse">
            <a:avLst/>
          </a:prstGeom>
          <a:solidFill>
            <a:srgbClr val="FF0000"/>
          </a:solidFill>
          <a:ln w="9525">
            <a:noFill/>
            <a:round/>
            <a:headEnd/>
            <a:tailEnd/>
          </a:ln>
          <a:effectLst/>
        </p:spPr>
        <p:txBody>
          <a:bodyPr wrap="none" anchor="ctr"/>
          <a:lstStyle/>
          <a:p>
            <a:pPr algn="ctr"/>
            <a:r>
              <a:rPr lang="en-US" sz="1400"/>
              <a:t>p</a:t>
            </a:r>
          </a:p>
        </p:txBody>
      </p:sp>
      <p:sp>
        <p:nvSpPr>
          <p:cNvPr id="5125" name="Oval 5"/>
          <p:cNvSpPr>
            <a:spLocks noChangeArrowheads="1"/>
          </p:cNvSpPr>
          <p:nvPr/>
        </p:nvSpPr>
        <p:spPr bwMode="auto">
          <a:xfrm>
            <a:off x="4645025" y="3233738"/>
            <a:ext cx="152400" cy="195262"/>
          </a:xfrm>
          <a:prstGeom prst="ellipse">
            <a:avLst/>
          </a:prstGeom>
          <a:solidFill>
            <a:srgbClr val="FF0000"/>
          </a:solidFill>
          <a:ln w="9525">
            <a:noFill/>
            <a:round/>
            <a:headEnd/>
            <a:tailEnd/>
          </a:ln>
          <a:effectLst/>
        </p:spPr>
        <p:txBody>
          <a:bodyPr wrap="none" anchor="ctr"/>
          <a:lstStyle/>
          <a:p>
            <a:pPr algn="ctr"/>
            <a:r>
              <a:rPr lang="en-US" sz="1400"/>
              <a:t>p</a:t>
            </a:r>
          </a:p>
        </p:txBody>
      </p:sp>
      <p:sp>
        <p:nvSpPr>
          <p:cNvPr id="5126" name="Oval 6"/>
          <p:cNvSpPr>
            <a:spLocks noChangeArrowheads="1"/>
          </p:cNvSpPr>
          <p:nvPr/>
        </p:nvSpPr>
        <p:spPr bwMode="auto">
          <a:xfrm>
            <a:off x="4475163" y="3144838"/>
            <a:ext cx="152400" cy="195262"/>
          </a:xfrm>
          <a:prstGeom prst="ellipse">
            <a:avLst/>
          </a:prstGeom>
          <a:solidFill>
            <a:srgbClr val="FF0000"/>
          </a:solidFill>
          <a:ln w="9525">
            <a:noFill/>
            <a:round/>
            <a:headEnd/>
            <a:tailEnd/>
          </a:ln>
          <a:effectLst/>
        </p:spPr>
        <p:txBody>
          <a:bodyPr wrap="none" anchor="ctr"/>
          <a:lstStyle/>
          <a:p>
            <a:pPr algn="ctr"/>
            <a:r>
              <a:rPr lang="en-US" sz="1400"/>
              <a:t>p</a:t>
            </a:r>
          </a:p>
        </p:txBody>
      </p:sp>
      <p:sp>
        <p:nvSpPr>
          <p:cNvPr id="5127" name="Oval 7"/>
          <p:cNvSpPr>
            <a:spLocks noChangeArrowheads="1"/>
          </p:cNvSpPr>
          <p:nvPr/>
        </p:nvSpPr>
        <p:spPr bwMode="auto">
          <a:xfrm>
            <a:off x="4660900" y="3363913"/>
            <a:ext cx="152400" cy="195262"/>
          </a:xfrm>
          <a:prstGeom prst="ellipse">
            <a:avLst/>
          </a:prstGeom>
          <a:solidFill>
            <a:srgbClr val="66FF33"/>
          </a:solidFill>
          <a:ln w="9525">
            <a:noFill/>
            <a:round/>
            <a:headEnd/>
            <a:tailEnd/>
          </a:ln>
          <a:effectLst/>
        </p:spPr>
        <p:txBody>
          <a:bodyPr wrap="none" anchor="ctr"/>
          <a:lstStyle/>
          <a:p>
            <a:pPr algn="ctr"/>
            <a:r>
              <a:rPr lang="en-US" sz="1400"/>
              <a:t>n</a:t>
            </a:r>
          </a:p>
        </p:txBody>
      </p:sp>
      <p:sp>
        <p:nvSpPr>
          <p:cNvPr id="5128" name="Oval 8"/>
          <p:cNvSpPr>
            <a:spLocks noChangeArrowheads="1"/>
          </p:cNvSpPr>
          <p:nvPr/>
        </p:nvSpPr>
        <p:spPr bwMode="auto">
          <a:xfrm>
            <a:off x="4629150" y="3078163"/>
            <a:ext cx="152400" cy="195262"/>
          </a:xfrm>
          <a:prstGeom prst="ellipse">
            <a:avLst/>
          </a:prstGeom>
          <a:solidFill>
            <a:srgbClr val="66FF33"/>
          </a:solidFill>
          <a:ln w="9525">
            <a:noFill/>
            <a:round/>
            <a:headEnd/>
            <a:tailEnd/>
          </a:ln>
          <a:effectLst/>
        </p:spPr>
        <p:txBody>
          <a:bodyPr wrap="none" anchor="ctr"/>
          <a:lstStyle/>
          <a:p>
            <a:pPr algn="ctr"/>
            <a:r>
              <a:rPr lang="en-US" sz="1400"/>
              <a:t>n</a:t>
            </a:r>
          </a:p>
        </p:txBody>
      </p:sp>
      <p:sp>
        <p:nvSpPr>
          <p:cNvPr id="5129" name="Oval 9"/>
          <p:cNvSpPr>
            <a:spLocks noChangeArrowheads="1"/>
          </p:cNvSpPr>
          <p:nvPr/>
        </p:nvSpPr>
        <p:spPr bwMode="auto">
          <a:xfrm>
            <a:off x="4354513" y="3094038"/>
            <a:ext cx="152400" cy="195262"/>
          </a:xfrm>
          <a:prstGeom prst="ellipse">
            <a:avLst/>
          </a:prstGeom>
          <a:solidFill>
            <a:srgbClr val="66FF33"/>
          </a:solidFill>
          <a:ln w="9525">
            <a:noFill/>
            <a:round/>
            <a:headEnd/>
            <a:tailEnd/>
          </a:ln>
          <a:effectLst/>
        </p:spPr>
        <p:txBody>
          <a:bodyPr wrap="none" anchor="ctr"/>
          <a:lstStyle/>
          <a:p>
            <a:pPr algn="ctr"/>
            <a:r>
              <a:rPr lang="en-US" sz="1400"/>
              <a:t>n</a:t>
            </a:r>
          </a:p>
        </p:txBody>
      </p:sp>
      <p:sp>
        <p:nvSpPr>
          <p:cNvPr id="5130" name="Oval 10"/>
          <p:cNvSpPr>
            <a:spLocks noChangeArrowheads="1"/>
          </p:cNvSpPr>
          <p:nvPr/>
        </p:nvSpPr>
        <p:spPr bwMode="auto">
          <a:xfrm>
            <a:off x="4438650" y="3248025"/>
            <a:ext cx="152400" cy="195263"/>
          </a:xfrm>
          <a:prstGeom prst="ellipse">
            <a:avLst/>
          </a:prstGeom>
          <a:solidFill>
            <a:srgbClr val="66FF33"/>
          </a:solidFill>
          <a:ln w="9525">
            <a:noFill/>
            <a:round/>
            <a:headEnd/>
            <a:tailEnd/>
          </a:ln>
          <a:effectLst/>
        </p:spPr>
        <p:txBody>
          <a:bodyPr wrap="none" anchor="ctr"/>
          <a:lstStyle/>
          <a:p>
            <a:pPr algn="ctr"/>
            <a:r>
              <a:rPr lang="en-US" sz="1400"/>
              <a:t>n</a:t>
            </a:r>
          </a:p>
        </p:txBody>
      </p:sp>
      <p:sp>
        <p:nvSpPr>
          <p:cNvPr id="5131" name="Oval 11"/>
          <p:cNvSpPr>
            <a:spLocks noChangeArrowheads="1"/>
          </p:cNvSpPr>
          <p:nvPr/>
        </p:nvSpPr>
        <p:spPr bwMode="auto">
          <a:xfrm>
            <a:off x="4656138" y="3500438"/>
            <a:ext cx="152400" cy="195262"/>
          </a:xfrm>
          <a:prstGeom prst="ellipse">
            <a:avLst/>
          </a:prstGeom>
          <a:solidFill>
            <a:srgbClr val="FF0000"/>
          </a:solidFill>
          <a:ln w="9525">
            <a:noFill/>
            <a:round/>
            <a:headEnd/>
            <a:tailEnd/>
          </a:ln>
          <a:effectLst/>
        </p:spPr>
        <p:txBody>
          <a:bodyPr wrap="none" anchor="ctr"/>
          <a:lstStyle/>
          <a:p>
            <a:pPr algn="ctr"/>
            <a:r>
              <a:rPr lang="en-US" sz="1400"/>
              <a:t>p</a:t>
            </a:r>
          </a:p>
        </p:txBody>
      </p:sp>
      <p:sp>
        <p:nvSpPr>
          <p:cNvPr id="5132" name="Text Box 12"/>
          <p:cNvSpPr txBox="1">
            <a:spLocks noChangeArrowheads="1"/>
          </p:cNvSpPr>
          <p:nvPr/>
        </p:nvSpPr>
        <p:spPr bwMode="auto">
          <a:xfrm>
            <a:off x="222250" y="247650"/>
            <a:ext cx="8677275" cy="822325"/>
          </a:xfrm>
          <a:prstGeom prst="rect">
            <a:avLst/>
          </a:prstGeom>
          <a:noFill/>
          <a:ln w="9525">
            <a:noFill/>
            <a:miter lim="800000"/>
            <a:headEnd/>
            <a:tailEnd/>
          </a:ln>
          <a:effectLst/>
        </p:spPr>
        <p:txBody>
          <a:bodyPr wrap="none">
            <a:spAutoFit/>
          </a:bodyPr>
          <a:lstStyle/>
          <a:p>
            <a:r>
              <a:rPr lang="en-US"/>
              <a:t>Atom: Tiny nucleus with protons and neutrons (99.9% of mass)</a:t>
            </a:r>
          </a:p>
          <a:p>
            <a:r>
              <a:rPr lang="en-US"/>
              <a:t>	Surrounded by large diffuse cloud of low mass electrons</a:t>
            </a:r>
          </a:p>
        </p:txBody>
      </p:sp>
      <p:sp>
        <p:nvSpPr>
          <p:cNvPr id="5133" name="Text Box 13"/>
          <p:cNvSpPr txBox="1">
            <a:spLocks noChangeArrowheads="1"/>
          </p:cNvSpPr>
          <p:nvPr/>
        </p:nvSpPr>
        <p:spPr bwMode="auto">
          <a:xfrm>
            <a:off x="4097338" y="3724275"/>
            <a:ext cx="1155700" cy="457200"/>
          </a:xfrm>
          <a:prstGeom prst="rect">
            <a:avLst/>
          </a:prstGeom>
          <a:noFill/>
          <a:ln w="9525">
            <a:noFill/>
            <a:miter lim="800000"/>
            <a:headEnd/>
            <a:tailEnd/>
          </a:ln>
          <a:effectLst/>
        </p:spPr>
        <p:txBody>
          <a:bodyPr wrap="none">
            <a:spAutoFit/>
          </a:bodyPr>
          <a:lstStyle/>
          <a:p>
            <a:r>
              <a:rPr lang="en-US"/>
              <a:t>10</a:t>
            </a:r>
            <a:r>
              <a:rPr lang="en-US" baseline="30000"/>
              <a:t>-14</a:t>
            </a:r>
            <a:r>
              <a:rPr lang="en-US"/>
              <a:t> m</a:t>
            </a:r>
          </a:p>
        </p:txBody>
      </p:sp>
      <p:sp>
        <p:nvSpPr>
          <p:cNvPr id="5134" name="Line 14"/>
          <p:cNvSpPr>
            <a:spLocks noChangeShapeType="1"/>
          </p:cNvSpPr>
          <p:nvPr/>
        </p:nvSpPr>
        <p:spPr bwMode="auto">
          <a:xfrm>
            <a:off x="4364038" y="3749675"/>
            <a:ext cx="461962" cy="0"/>
          </a:xfrm>
          <a:prstGeom prst="line">
            <a:avLst/>
          </a:prstGeom>
          <a:noFill/>
          <a:ln w="9525">
            <a:solidFill>
              <a:schemeClr val="tx1"/>
            </a:solidFill>
            <a:round/>
            <a:headEnd type="arrow" w="med" len="med"/>
            <a:tailEnd type="arrow" w="med" len="med"/>
          </a:ln>
          <a:effectLst/>
        </p:spPr>
        <p:txBody>
          <a:bodyPr/>
          <a:lstStyle/>
          <a:p>
            <a:endParaRPr lang="en-US"/>
          </a:p>
        </p:txBody>
      </p:sp>
      <p:sp>
        <p:nvSpPr>
          <p:cNvPr id="5135" name="Line 15"/>
          <p:cNvSpPr>
            <a:spLocks noChangeShapeType="1"/>
          </p:cNvSpPr>
          <p:nvPr/>
        </p:nvSpPr>
        <p:spPr bwMode="auto">
          <a:xfrm>
            <a:off x="1262063" y="2592388"/>
            <a:ext cx="6689725" cy="0"/>
          </a:xfrm>
          <a:prstGeom prst="line">
            <a:avLst/>
          </a:prstGeom>
          <a:noFill/>
          <a:ln w="9525">
            <a:solidFill>
              <a:schemeClr val="tx1"/>
            </a:solidFill>
            <a:round/>
            <a:headEnd type="arrow" w="med" len="med"/>
            <a:tailEnd type="arrow" w="med" len="med"/>
          </a:ln>
          <a:effectLst/>
        </p:spPr>
        <p:txBody>
          <a:bodyPr/>
          <a:lstStyle/>
          <a:p>
            <a:endParaRPr lang="en-US"/>
          </a:p>
        </p:txBody>
      </p:sp>
      <p:sp>
        <p:nvSpPr>
          <p:cNvPr id="5136" name="Text Box 16"/>
          <p:cNvSpPr txBox="1">
            <a:spLocks noChangeArrowheads="1"/>
          </p:cNvSpPr>
          <p:nvPr/>
        </p:nvSpPr>
        <p:spPr bwMode="auto">
          <a:xfrm>
            <a:off x="3867150" y="2182813"/>
            <a:ext cx="1155700" cy="457200"/>
          </a:xfrm>
          <a:prstGeom prst="rect">
            <a:avLst/>
          </a:prstGeom>
          <a:noFill/>
          <a:ln w="9525">
            <a:noFill/>
            <a:miter lim="800000"/>
            <a:headEnd/>
            <a:tailEnd/>
          </a:ln>
          <a:effectLst/>
        </p:spPr>
        <p:txBody>
          <a:bodyPr wrap="none">
            <a:spAutoFit/>
          </a:bodyPr>
          <a:lstStyle/>
          <a:p>
            <a:r>
              <a:rPr lang="en-US"/>
              <a:t>10</a:t>
            </a:r>
            <a:r>
              <a:rPr lang="en-US" baseline="30000"/>
              <a:t>-10</a:t>
            </a:r>
            <a:r>
              <a:rPr lang="en-US"/>
              <a:t> 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lide Number Placeholder 3"/>
          <p:cNvSpPr>
            <a:spLocks noGrp="1"/>
          </p:cNvSpPr>
          <p:nvPr>
            <p:ph type="sldNum" sz="quarter" idx="12"/>
          </p:nvPr>
        </p:nvSpPr>
        <p:spPr/>
        <p:txBody>
          <a:bodyPr/>
          <a:lstStyle/>
          <a:p>
            <a:fld id="{509734C6-C9AD-4D5D-81EE-FF777901B8C5}" type="slidenum">
              <a:rPr lang="en-US"/>
              <a:pPr/>
              <a:t>7</a:t>
            </a:fld>
            <a:endParaRPr lang="en-US"/>
          </a:p>
        </p:txBody>
      </p:sp>
      <p:sp>
        <p:nvSpPr>
          <p:cNvPr id="65538" name="Text Box 2"/>
          <p:cNvSpPr txBox="1">
            <a:spLocks noChangeArrowheads="1"/>
          </p:cNvSpPr>
          <p:nvPr/>
        </p:nvSpPr>
        <p:spPr bwMode="auto">
          <a:xfrm>
            <a:off x="312738" y="571500"/>
            <a:ext cx="8355012" cy="822325"/>
          </a:xfrm>
          <a:prstGeom prst="rect">
            <a:avLst/>
          </a:prstGeom>
          <a:noFill/>
          <a:ln w="9525">
            <a:noFill/>
            <a:miter lim="800000"/>
            <a:headEnd/>
            <a:tailEnd/>
          </a:ln>
          <a:effectLst/>
        </p:spPr>
        <p:txBody>
          <a:bodyPr wrap="none">
            <a:spAutoFit/>
          </a:bodyPr>
          <a:lstStyle/>
          <a:p>
            <a:r>
              <a:rPr lang="en-US"/>
              <a:t>Look at with diffraction gratings and atomic discharge lamps.</a:t>
            </a:r>
          </a:p>
          <a:p>
            <a:r>
              <a:rPr lang="en-US"/>
              <a:t>Mercury, Sodium, neon </a:t>
            </a:r>
          </a:p>
        </p:txBody>
      </p:sp>
      <p:sp>
        <p:nvSpPr>
          <p:cNvPr id="65539" name="Text Box 3"/>
          <p:cNvSpPr txBox="1">
            <a:spLocks noChangeArrowheads="1"/>
          </p:cNvSpPr>
          <p:nvPr/>
        </p:nvSpPr>
        <p:spPr bwMode="auto">
          <a:xfrm>
            <a:off x="26988" y="2784475"/>
            <a:ext cx="9117012" cy="822325"/>
          </a:xfrm>
          <a:prstGeom prst="rect">
            <a:avLst/>
          </a:prstGeom>
          <a:noFill/>
          <a:ln w="9525">
            <a:noFill/>
            <a:miter lim="800000"/>
            <a:headEnd/>
            <a:tailEnd/>
          </a:ln>
          <a:effectLst/>
        </p:spPr>
        <p:txBody>
          <a:bodyPr wrap="none">
            <a:spAutoFit/>
          </a:bodyPr>
          <a:lstStyle/>
          <a:p>
            <a:r>
              <a:rPr lang="en-US"/>
              <a:t>In atomic discharge lamps, lots of electrons given bunch of energy</a:t>
            </a:r>
          </a:p>
          <a:p>
            <a:r>
              <a:rPr lang="en-US"/>
              <a:t>(voltage).  Bash into atoms.  </a:t>
            </a:r>
            <a:r>
              <a:rPr lang="en-US" i="1">
                <a:solidFill>
                  <a:srgbClr val="0066FF"/>
                </a:solidFill>
              </a:rPr>
              <a:t>(“Neon” lights, Mercury street lamps)</a:t>
            </a:r>
          </a:p>
        </p:txBody>
      </p:sp>
      <p:sp>
        <p:nvSpPr>
          <p:cNvPr id="65540" name="Oval 4"/>
          <p:cNvSpPr>
            <a:spLocks noChangeArrowheads="1"/>
          </p:cNvSpPr>
          <p:nvPr/>
        </p:nvSpPr>
        <p:spPr bwMode="auto">
          <a:xfrm>
            <a:off x="1204913" y="5080000"/>
            <a:ext cx="88900" cy="101600"/>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41" name="Freeform 5"/>
          <p:cNvSpPr>
            <a:spLocks/>
          </p:cNvSpPr>
          <p:nvPr/>
        </p:nvSpPr>
        <p:spPr bwMode="auto">
          <a:xfrm>
            <a:off x="604838" y="5035550"/>
            <a:ext cx="690562" cy="452438"/>
          </a:xfrm>
          <a:custGeom>
            <a:avLst/>
            <a:gdLst/>
            <a:ahLst/>
            <a:cxnLst>
              <a:cxn ang="0">
                <a:pos x="128" y="0"/>
              </a:cxn>
              <a:cxn ang="0">
                <a:pos x="297" y="5"/>
              </a:cxn>
              <a:cxn ang="0">
                <a:pos x="332" y="17"/>
              </a:cxn>
              <a:cxn ang="0">
                <a:pos x="355" y="69"/>
              </a:cxn>
              <a:cxn ang="0">
                <a:pos x="291" y="110"/>
              </a:cxn>
              <a:cxn ang="0">
                <a:pos x="384" y="110"/>
              </a:cxn>
              <a:cxn ang="0">
                <a:pos x="349" y="203"/>
              </a:cxn>
              <a:cxn ang="0">
                <a:pos x="332" y="180"/>
              </a:cxn>
              <a:cxn ang="0">
                <a:pos x="367" y="168"/>
              </a:cxn>
              <a:cxn ang="0">
                <a:pos x="431" y="203"/>
              </a:cxn>
              <a:cxn ang="0">
                <a:pos x="396" y="285"/>
              </a:cxn>
              <a:cxn ang="0">
                <a:pos x="0" y="261"/>
              </a:cxn>
            </a:cxnLst>
            <a:rect l="0" t="0" r="r" b="b"/>
            <a:pathLst>
              <a:path w="435" h="285">
                <a:moveTo>
                  <a:pt x="128" y="0"/>
                </a:moveTo>
                <a:cubicBezTo>
                  <a:pt x="184" y="2"/>
                  <a:pt x="241" y="0"/>
                  <a:pt x="297" y="5"/>
                </a:cubicBezTo>
                <a:cubicBezTo>
                  <a:pt x="309" y="6"/>
                  <a:pt x="332" y="17"/>
                  <a:pt x="332" y="17"/>
                </a:cubicBezTo>
                <a:cubicBezTo>
                  <a:pt x="337" y="37"/>
                  <a:pt x="348" y="50"/>
                  <a:pt x="355" y="69"/>
                </a:cubicBezTo>
                <a:cubicBezTo>
                  <a:pt x="337" y="96"/>
                  <a:pt x="320" y="100"/>
                  <a:pt x="291" y="110"/>
                </a:cubicBezTo>
                <a:cubicBezTo>
                  <a:pt x="315" y="76"/>
                  <a:pt x="353" y="90"/>
                  <a:pt x="384" y="110"/>
                </a:cubicBezTo>
                <a:cubicBezTo>
                  <a:pt x="390" y="153"/>
                  <a:pt x="396" y="187"/>
                  <a:pt x="349" y="203"/>
                </a:cubicBezTo>
                <a:cubicBezTo>
                  <a:pt x="345" y="202"/>
                  <a:pt x="304" y="200"/>
                  <a:pt x="332" y="180"/>
                </a:cubicBezTo>
                <a:cubicBezTo>
                  <a:pt x="342" y="173"/>
                  <a:pt x="367" y="168"/>
                  <a:pt x="367" y="168"/>
                </a:cubicBezTo>
                <a:cubicBezTo>
                  <a:pt x="401" y="174"/>
                  <a:pt x="412" y="175"/>
                  <a:pt x="431" y="203"/>
                </a:cubicBezTo>
                <a:cubicBezTo>
                  <a:pt x="427" y="245"/>
                  <a:pt x="435" y="271"/>
                  <a:pt x="396" y="285"/>
                </a:cubicBezTo>
                <a:cubicBezTo>
                  <a:pt x="262" y="275"/>
                  <a:pt x="136" y="261"/>
                  <a:pt x="0" y="261"/>
                </a:cubicBezTo>
              </a:path>
            </a:pathLst>
          </a:custGeom>
          <a:noFill/>
          <a:ln w="9525">
            <a:solidFill>
              <a:schemeClr val="tx1"/>
            </a:solidFill>
            <a:round/>
            <a:headEnd/>
            <a:tailEnd/>
          </a:ln>
          <a:effectLst/>
        </p:spPr>
        <p:txBody>
          <a:bodyPr/>
          <a:lstStyle/>
          <a:p>
            <a:endParaRPr lang="en-US"/>
          </a:p>
        </p:txBody>
      </p:sp>
      <p:grpSp>
        <p:nvGrpSpPr>
          <p:cNvPr id="2" name="Group 6"/>
          <p:cNvGrpSpPr>
            <a:grpSpLocks/>
          </p:cNvGrpSpPr>
          <p:nvPr/>
        </p:nvGrpSpPr>
        <p:grpSpPr bwMode="auto">
          <a:xfrm>
            <a:off x="1358900" y="5148263"/>
            <a:ext cx="998538" cy="588962"/>
            <a:chOff x="952" y="3842"/>
            <a:chExt cx="629" cy="371"/>
          </a:xfrm>
        </p:grpSpPr>
        <p:sp>
          <p:nvSpPr>
            <p:cNvPr id="65543" name="Oval 7"/>
            <p:cNvSpPr>
              <a:spLocks noChangeArrowheads="1"/>
            </p:cNvSpPr>
            <p:nvPr/>
          </p:nvSpPr>
          <p:spPr bwMode="auto">
            <a:xfrm>
              <a:off x="952" y="3896"/>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44" name="Oval 8"/>
            <p:cNvSpPr>
              <a:spLocks noChangeArrowheads="1"/>
            </p:cNvSpPr>
            <p:nvPr/>
          </p:nvSpPr>
          <p:spPr bwMode="auto">
            <a:xfrm>
              <a:off x="1084" y="3842"/>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45" name="Oval 9"/>
            <p:cNvSpPr>
              <a:spLocks noChangeArrowheads="1"/>
            </p:cNvSpPr>
            <p:nvPr/>
          </p:nvSpPr>
          <p:spPr bwMode="auto">
            <a:xfrm>
              <a:off x="1187" y="3962"/>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46" name="Oval 10"/>
            <p:cNvSpPr>
              <a:spLocks noChangeArrowheads="1"/>
            </p:cNvSpPr>
            <p:nvPr/>
          </p:nvSpPr>
          <p:spPr bwMode="auto">
            <a:xfrm>
              <a:off x="1185" y="3844"/>
              <a:ext cx="62" cy="27"/>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47" name="Oval 11"/>
            <p:cNvSpPr>
              <a:spLocks noChangeArrowheads="1"/>
            </p:cNvSpPr>
            <p:nvPr/>
          </p:nvSpPr>
          <p:spPr bwMode="auto">
            <a:xfrm>
              <a:off x="1071" y="3986"/>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48" name="Oval 12"/>
            <p:cNvSpPr>
              <a:spLocks noChangeArrowheads="1"/>
            </p:cNvSpPr>
            <p:nvPr/>
          </p:nvSpPr>
          <p:spPr bwMode="auto">
            <a:xfrm>
              <a:off x="1278" y="4036"/>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49" name="Oval 13"/>
            <p:cNvSpPr>
              <a:spLocks noChangeArrowheads="1"/>
            </p:cNvSpPr>
            <p:nvPr/>
          </p:nvSpPr>
          <p:spPr bwMode="auto">
            <a:xfrm>
              <a:off x="1375" y="4133"/>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50" name="Oval 14"/>
            <p:cNvSpPr>
              <a:spLocks noChangeArrowheads="1"/>
            </p:cNvSpPr>
            <p:nvPr/>
          </p:nvSpPr>
          <p:spPr bwMode="auto">
            <a:xfrm>
              <a:off x="1082" y="4149"/>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51" name="Line 15"/>
            <p:cNvSpPr>
              <a:spLocks noChangeShapeType="1"/>
            </p:cNvSpPr>
            <p:nvPr/>
          </p:nvSpPr>
          <p:spPr bwMode="auto">
            <a:xfrm>
              <a:off x="1024" y="3921"/>
              <a:ext cx="105" cy="0"/>
            </a:xfrm>
            <a:prstGeom prst="line">
              <a:avLst/>
            </a:prstGeom>
            <a:noFill/>
            <a:ln w="9525">
              <a:solidFill>
                <a:schemeClr val="tx1"/>
              </a:solidFill>
              <a:round/>
              <a:headEnd/>
              <a:tailEnd type="triangle" w="med" len="med"/>
            </a:ln>
            <a:effectLst/>
          </p:spPr>
          <p:txBody>
            <a:bodyPr/>
            <a:lstStyle/>
            <a:p>
              <a:endParaRPr lang="en-US"/>
            </a:p>
          </p:txBody>
        </p:sp>
        <p:sp>
          <p:nvSpPr>
            <p:cNvPr id="65552" name="Line 16"/>
            <p:cNvSpPr>
              <a:spLocks noChangeShapeType="1"/>
            </p:cNvSpPr>
            <p:nvPr/>
          </p:nvSpPr>
          <p:spPr bwMode="auto">
            <a:xfrm>
              <a:off x="1361" y="4049"/>
              <a:ext cx="123" cy="0"/>
            </a:xfrm>
            <a:prstGeom prst="line">
              <a:avLst/>
            </a:prstGeom>
            <a:noFill/>
            <a:ln w="9525">
              <a:solidFill>
                <a:schemeClr val="tx1"/>
              </a:solidFill>
              <a:round/>
              <a:headEnd/>
              <a:tailEnd type="triangle" w="med" len="med"/>
            </a:ln>
            <a:effectLst/>
          </p:spPr>
          <p:txBody>
            <a:bodyPr/>
            <a:lstStyle/>
            <a:p>
              <a:endParaRPr lang="en-US"/>
            </a:p>
          </p:txBody>
        </p:sp>
        <p:sp>
          <p:nvSpPr>
            <p:cNvPr id="65553" name="Line 17"/>
            <p:cNvSpPr>
              <a:spLocks noChangeShapeType="1"/>
            </p:cNvSpPr>
            <p:nvPr/>
          </p:nvSpPr>
          <p:spPr bwMode="auto">
            <a:xfrm>
              <a:off x="1458" y="4146"/>
              <a:ext cx="123" cy="0"/>
            </a:xfrm>
            <a:prstGeom prst="line">
              <a:avLst/>
            </a:prstGeom>
            <a:noFill/>
            <a:ln w="9525">
              <a:solidFill>
                <a:schemeClr val="tx1"/>
              </a:solidFill>
              <a:round/>
              <a:headEnd/>
              <a:tailEnd type="triangle" w="med" len="med"/>
            </a:ln>
            <a:effectLst/>
          </p:spPr>
          <p:txBody>
            <a:bodyPr/>
            <a:lstStyle/>
            <a:p>
              <a:endParaRPr lang="en-US"/>
            </a:p>
          </p:txBody>
        </p:sp>
        <p:sp>
          <p:nvSpPr>
            <p:cNvPr id="65554" name="Line 18"/>
            <p:cNvSpPr>
              <a:spLocks noChangeShapeType="1"/>
            </p:cNvSpPr>
            <p:nvPr/>
          </p:nvSpPr>
          <p:spPr bwMode="auto">
            <a:xfrm>
              <a:off x="1165" y="4203"/>
              <a:ext cx="123" cy="0"/>
            </a:xfrm>
            <a:prstGeom prst="line">
              <a:avLst/>
            </a:prstGeom>
            <a:noFill/>
            <a:ln w="9525">
              <a:solidFill>
                <a:schemeClr val="tx1"/>
              </a:solidFill>
              <a:round/>
              <a:headEnd/>
              <a:tailEnd type="triangle" w="med" len="med"/>
            </a:ln>
            <a:effectLst/>
          </p:spPr>
          <p:txBody>
            <a:bodyPr/>
            <a:lstStyle/>
            <a:p>
              <a:endParaRPr lang="en-US"/>
            </a:p>
          </p:txBody>
        </p:sp>
      </p:grpSp>
      <p:grpSp>
        <p:nvGrpSpPr>
          <p:cNvPr id="3" name="Group 19"/>
          <p:cNvGrpSpPr>
            <a:grpSpLocks/>
          </p:cNvGrpSpPr>
          <p:nvPr/>
        </p:nvGrpSpPr>
        <p:grpSpPr bwMode="auto">
          <a:xfrm>
            <a:off x="2435225" y="5146675"/>
            <a:ext cx="341313" cy="341313"/>
            <a:chOff x="716" y="920"/>
            <a:chExt cx="1309" cy="1309"/>
          </a:xfrm>
        </p:grpSpPr>
        <p:sp>
          <p:nvSpPr>
            <p:cNvPr id="65556" name="Oval 20"/>
            <p:cNvSpPr>
              <a:spLocks noChangeArrowheads="1"/>
            </p:cNvSpPr>
            <p:nvPr/>
          </p:nvSpPr>
          <p:spPr bwMode="auto">
            <a:xfrm>
              <a:off x="716" y="920"/>
              <a:ext cx="1309" cy="1309"/>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5557" name="Oval 21"/>
            <p:cNvSpPr>
              <a:spLocks noChangeArrowheads="1"/>
            </p:cNvSpPr>
            <p:nvPr/>
          </p:nvSpPr>
          <p:spPr bwMode="auto">
            <a:xfrm>
              <a:off x="1331" y="1460"/>
              <a:ext cx="135" cy="129"/>
            </a:xfrm>
            <a:prstGeom prst="ellipse">
              <a:avLst/>
            </a:prstGeom>
            <a:solidFill>
              <a:srgbClr val="800000"/>
            </a:solidFill>
            <a:ln w="9525">
              <a:solidFill>
                <a:schemeClr val="tx1"/>
              </a:solidFill>
              <a:round/>
              <a:headEnd/>
              <a:tailEnd/>
            </a:ln>
            <a:effectLst/>
          </p:spPr>
          <p:txBody>
            <a:bodyPr wrap="none" anchor="ctr"/>
            <a:lstStyle/>
            <a:p>
              <a:endParaRPr lang="en-US"/>
            </a:p>
          </p:txBody>
        </p:sp>
      </p:grpSp>
      <p:grpSp>
        <p:nvGrpSpPr>
          <p:cNvPr id="4" name="Group 22"/>
          <p:cNvGrpSpPr>
            <a:grpSpLocks/>
          </p:cNvGrpSpPr>
          <p:nvPr/>
        </p:nvGrpSpPr>
        <p:grpSpPr bwMode="auto">
          <a:xfrm>
            <a:off x="3522663" y="5411788"/>
            <a:ext cx="341312" cy="341312"/>
            <a:chOff x="716" y="920"/>
            <a:chExt cx="1309" cy="1309"/>
          </a:xfrm>
        </p:grpSpPr>
        <p:sp>
          <p:nvSpPr>
            <p:cNvPr id="65559" name="Oval 23"/>
            <p:cNvSpPr>
              <a:spLocks noChangeArrowheads="1"/>
            </p:cNvSpPr>
            <p:nvPr/>
          </p:nvSpPr>
          <p:spPr bwMode="auto">
            <a:xfrm>
              <a:off x="716" y="920"/>
              <a:ext cx="1309" cy="1309"/>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5560" name="Oval 24"/>
            <p:cNvSpPr>
              <a:spLocks noChangeArrowheads="1"/>
            </p:cNvSpPr>
            <p:nvPr/>
          </p:nvSpPr>
          <p:spPr bwMode="auto">
            <a:xfrm>
              <a:off x="1331" y="1460"/>
              <a:ext cx="135" cy="129"/>
            </a:xfrm>
            <a:prstGeom prst="ellipse">
              <a:avLst/>
            </a:prstGeom>
            <a:solidFill>
              <a:srgbClr val="800000"/>
            </a:solidFill>
            <a:ln w="9525">
              <a:solidFill>
                <a:schemeClr val="tx1"/>
              </a:solidFill>
              <a:round/>
              <a:headEnd/>
              <a:tailEnd/>
            </a:ln>
            <a:effectLst/>
          </p:spPr>
          <p:txBody>
            <a:bodyPr wrap="none" anchor="ctr"/>
            <a:lstStyle/>
            <a:p>
              <a:endParaRPr lang="en-US"/>
            </a:p>
          </p:txBody>
        </p:sp>
      </p:grpSp>
      <p:grpSp>
        <p:nvGrpSpPr>
          <p:cNvPr id="5" name="Group 25"/>
          <p:cNvGrpSpPr>
            <a:grpSpLocks/>
          </p:cNvGrpSpPr>
          <p:nvPr/>
        </p:nvGrpSpPr>
        <p:grpSpPr bwMode="auto">
          <a:xfrm>
            <a:off x="3565525" y="4946650"/>
            <a:ext cx="341313" cy="341313"/>
            <a:chOff x="716" y="920"/>
            <a:chExt cx="1309" cy="1309"/>
          </a:xfrm>
        </p:grpSpPr>
        <p:sp>
          <p:nvSpPr>
            <p:cNvPr id="65562" name="Oval 26"/>
            <p:cNvSpPr>
              <a:spLocks noChangeArrowheads="1"/>
            </p:cNvSpPr>
            <p:nvPr/>
          </p:nvSpPr>
          <p:spPr bwMode="auto">
            <a:xfrm>
              <a:off x="716" y="920"/>
              <a:ext cx="1309" cy="1309"/>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5563" name="Oval 27"/>
            <p:cNvSpPr>
              <a:spLocks noChangeArrowheads="1"/>
            </p:cNvSpPr>
            <p:nvPr/>
          </p:nvSpPr>
          <p:spPr bwMode="auto">
            <a:xfrm>
              <a:off x="1331" y="1460"/>
              <a:ext cx="135" cy="129"/>
            </a:xfrm>
            <a:prstGeom prst="ellipse">
              <a:avLst/>
            </a:prstGeom>
            <a:solidFill>
              <a:srgbClr val="800000"/>
            </a:solidFill>
            <a:ln w="9525">
              <a:solidFill>
                <a:schemeClr val="tx1"/>
              </a:solidFill>
              <a:round/>
              <a:headEnd/>
              <a:tailEnd/>
            </a:ln>
            <a:effectLst/>
          </p:spPr>
          <p:txBody>
            <a:bodyPr wrap="none" anchor="ctr"/>
            <a:lstStyle/>
            <a:p>
              <a:endParaRPr lang="en-US"/>
            </a:p>
          </p:txBody>
        </p:sp>
      </p:grpSp>
      <p:grpSp>
        <p:nvGrpSpPr>
          <p:cNvPr id="6" name="Group 28"/>
          <p:cNvGrpSpPr>
            <a:grpSpLocks/>
          </p:cNvGrpSpPr>
          <p:nvPr/>
        </p:nvGrpSpPr>
        <p:grpSpPr bwMode="auto">
          <a:xfrm>
            <a:off x="2778125" y="5135563"/>
            <a:ext cx="998538" cy="588962"/>
            <a:chOff x="952" y="3842"/>
            <a:chExt cx="629" cy="371"/>
          </a:xfrm>
        </p:grpSpPr>
        <p:sp>
          <p:nvSpPr>
            <p:cNvPr id="65565" name="Oval 29"/>
            <p:cNvSpPr>
              <a:spLocks noChangeArrowheads="1"/>
            </p:cNvSpPr>
            <p:nvPr/>
          </p:nvSpPr>
          <p:spPr bwMode="auto">
            <a:xfrm>
              <a:off x="952" y="3896"/>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66" name="Oval 30"/>
            <p:cNvSpPr>
              <a:spLocks noChangeArrowheads="1"/>
            </p:cNvSpPr>
            <p:nvPr/>
          </p:nvSpPr>
          <p:spPr bwMode="auto">
            <a:xfrm>
              <a:off x="1084" y="3842"/>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67" name="Oval 31"/>
            <p:cNvSpPr>
              <a:spLocks noChangeArrowheads="1"/>
            </p:cNvSpPr>
            <p:nvPr/>
          </p:nvSpPr>
          <p:spPr bwMode="auto">
            <a:xfrm>
              <a:off x="1187" y="3962"/>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68" name="Oval 32"/>
            <p:cNvSpPr>
              <a:spLocks noChangeArrowheads="1"/>
            </p:cNvSpPr>
            <p:nvPr/>
          </p:nvSpPr>
          <p:spPr bwMode="auto">
            <a:xfrm>
              <a:off x="1185" y="3844"/>
              <a:ext cx="62" cy="27"/>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69" name="Oval 33"/>
            <p:cNvSpPr>
              <a:spLocks noChangeArrowheads="1"/>
            </p:cNvSpPr>
            <p:nvPr/>
          </p:nvSpPr>
          <p:spPr bwMode="auto">
            <a:xfrm>
              <a:off x="1071" y="3986"/>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70" name="Oval 34"/>
            <p:cNvSpPr>
              <a:spLocks noChangeArrowheads="1"/>
            </p:cNvSpPr>
            <p:nvPr/>
          </p:nvSpPr>
          <p:spPr bwMode="auto">
            <a:xfrm>
              <a:off x="1278" y="4036"/>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71" name="Oval 35"/>
            <p:cNvSpPr>
              <a:spLocks noChangeArrowheads="1"/>
            </p:cNvSpPr>
            <p:nvPr/>
          </p:nvSpPr>
          <p:spPr bwMode="auto">
            <a:xfrm>
              <a:off x="1375" y="4133"/>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72" name="Oval 36"/>
            <p:cNvSpPr>
              <a:spLocks noChangeArrowheads="1"/>
            </p:cNvSpPr>
            <p:nvPr/>
          </p:nvSpPr>
          <p:spPr bwMode="auto">
            <a:xfrm>
              <a:off x="1082" y="4149"/>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73" name="Line 37"/>
            <p:cNvSpPr>
              <a:spLocks noChangeShapeType="1"/>
            </p:cNvSpPr>
            <p:nvPr/>
          </p:nvSpPr>
          <p:spPr bwMode="auto">
            <a:xfrm>
              <a:off x="1024" y="3921"/>
              <a:ext cx="105" cy="0"/>
            </a:xfrm>
            <a:prstGeom prst="line">
              <a:avLst/>
            </a:prstGeom>
            <a:noFill/>
            <a:ln w="9525">
              <a:solidFill>
                <a:schemeClr val="tx1"/>
              </a:solidFill>
              <a:round/>
              <a:headEnd/>
              <a:tailEnd type="triangle" w="med" len="med"/>
            </a:ln>
            <a:effectLst/>
          </p:spPr>
          <p:txBody>
            <a:bodyPr/>
            <a:lstStyle/>
            <a:p>
              <a:endParaRPr lang="en-US"/>
            </a:p>
          </p:txBody>
        </p:sp>
        <p:sp>
          <p:nvSpPr>
            <p:cNvPr id="65574" name="Line 38"/>
            <p:cNvSpPr>
              <a:spLocks noChangeShapeType="1"/>
            </p:cNvSpPr>
            <p:nvPr/>
          </p:nvSpPr>
          <p:spPr bwMode="auto">
            <a:xfrm>
              <a:off x="1361" y="4049"/>
              <a:ext cx="123" cy="0"/>
            </a:xfrm>
            <a:prstGeom prst="line">
              <a:avLst/>
            </a:prstGeom>
            <a:noFill/>
            <a:ln w="9525">
              <a:solidFill>
                <a:schemeClr val="tx1"/>
              </a:solidFill>
              <a:round/>
              <a:headEnd/>
              <a:tailEnd type="triangle" w="med" len="med"/>
            </a:ln>
            <a:effectLst/>
          </p:spPr>
          <p:txBody>
            <a:bodyPr/>
            <a:lstStyle/>
            <a:p>
              <a:endParaRPr lang="en-US"/>
            </a:p>
          </p:txBody>
        </p:sp>
        <p:sp>
          <p:nvSpPr>
            <p:cNvPr id="65575" name="Line 39"/>
            <p:cNvSpPr>
              <a:spLocks noChangeShapeType="1"/>
            </p:cNvSpPr>
            <p:nvPr/>
          </p:nvSpPr>
          <p:spPr bwMode="auto">
            <a:xfrm>
              <a:off x="1458" y="4146"/>
              <a:ext cx="123" cy="0"/>
            </a:xfrm>
            <a:prstGeom prst="line">
              <a:avLst/>
            </a:prstGeom>
            <a:noFill/>
            <a:ln w="9525">
              <a:solidFill>
                <a:schemeClr val="tx1"/>
              </a:solidFill>
              <a:round/>
              <a:headEnd/>
              <a:tailEnd type="triangle" w="med" len="med"/>
            </a:ln>
            <a:effectLst/>
          </p:spPr>
          <p:txBody>
            <a:bodyPr/>
            <a:lstStyle/>
            <a:p>
              <a:endParaRPr lang="en-US"/>
            </a:p>
          </p:txBody>
        </p:sp>
        <p:sp>
          <p:nvSpPr>
            <p:cNvPr id="65576" name="Line 40"/>
            <p:cNvSpPr>
              <a:spLocks noChangeShapeType="1"/>
            </p:cNvSpPr>
            <p:nvPr/>
          </p:nvSpPr>
          <p:spPr bwMode="auto">
            <a:xfrm>
              <a:off x="1165" y="4203"/>
              <a:ext cx="123" cy="0"/>
            </a:xfrm>
            <a:prstGeom prst="line">
              <a:avLst/>
            </a:prstGeom>
            <a:noFill/>
            <a:ln w="9525">
              <a:solidFill>
                <a:schemeClr val="tx1"/>
              </a:solidFill>
              <a:round/>
              <a:headEnd/>
              <a:tailEnd type="triangle" w="med" len="med"/>
            </a:ln>
            <a:effectLst/>
          </p:spPr>
          <p:txBody>
            <a:bodyPr/>
            <a:lstStyle/>
            <a:p>
              <a:endParaRPr lang="en-US"/>
            </a:p>
          </p:txBody>
        </p:sp>
      </p:grpSp>
      <p:grpSp>
        <p:nvGrpSpPr>
          <p:cNvPr id="7" name="Group 41"/>
          <p:cNvGrpSpPr>
            <a:grpSpLocks/>
          </p:cNvGrpSpPr>
          <p:nvPr/>
        </p:nvGrpSpPr>
        <p:grpSpPr bwMode="auto">
          <a:xfrm>
            <a:off x="3883025" y="5068888"/>
            <a:ext cx="998538" cy="588962"/>
            <a:chOff x="952" y="3842"/>
            <a:chExt cx="629" cy="371"/>
          </a:xfrm>
        </p:grpSpPr>
        <p:sp>
          <p:nvSpPr>
            <p:cNvPr id="65578" name="Oval 42"/>
            <p:cNvSpPr>
              <a:spLocks noChangeArrowheads="1"/>
            </p:cNvSpPr>
            <p:nvPr/>
          </p:nvSpPr>
          <p:spPr bwMode="auto">
            <a:xfrm>
              <a:off x="952" y="3896"/>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79" name="Oval 43"/>
            <p:cNvSpPr>
              <a:spLocks noChangeArrowheads="1"/>
            </p:cNvSpPr>
            <p:nvPr/>
          </p:nvSpPr>
          <p:spPr bwMode="auto">
            <a:xfrm>
              <a:off x="1084" y="3842"/>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80" name="Oval 44"/>
            <p:cNvSpPr>
              <a:spLocks noChangeArrowheads="1"/>
            </p:cNvSpPr>
            <p:nvPr/>
          </p:nvSpPr>
          <p:spPr bwMode="auto">
            <a:xfrm>
              <a:off x="1187" y="3962"/>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81" name="Oval 45"/>
            <p:cNvSpPr>
              <a:spLocks noChangeArrowheads="1"/>
            </p:cNvSpPr>
            <p:nvPr/>
          </p:nvSpPr>
          <p:spPr bwMode="auto">
            <a:xfrm>
              <a:off x="1185" y="3844"/>
              <a:ext cx="62" cy="27"/>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82" name="Oval 46"/>
            <p:cNvSpPr>
              <a:spLocks noChangeArrowheads="1"/>
            </p:cNvSpPr>
            <p:nvPr/>
          </p:nvSpPr>
          <p:spPr bwMode="auto">
            <a:xfrm>
              <a:off x="1071" y="3986"/>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83" name="Oval 47"/>
            <p:cNvSpPr>
              <a:spLocks noChangeArrowheads="1"/>
            </p:cNvSpPr>
            <p:nvPr/>
          </p:nvSpPr>
          <p:spPr bwMode="auto">
            <a:xfrm>
              <a:off x="1278" y="4036"/>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84" name="Oval 48"/>
            <p:cNvSpPr>
              <a:spLocks noChangeArrowheads="1"/>
            </p:cNvSpPr>
            <p:nvPr/>
          </p:nvSpPr>
          <p:spPr bwMode="auto">
            <a:xfrm>
              <a:off x="1375" y="4133"/>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85" name="Oval 49"/>
            <p:cNvSpPr>
              <a:spLocks noChangeArrowheads="1"/>
            </p:cNvSpPr>
            <p:nvPr/>
          </p:nvSpPr>
          <p:spPr bwMode="auto">
            <a:xfrm>
              <a:off x="1082" y="4149"/>
              <a:ext cx="56" cy="64"/>
            </a:xfrm>
            <a:prstGeom prst="ellipse">
              <a:avLst/>
            </a:prstGeom>
            <a:solidFill>
              <a:srgbClr val="0066FF"/>
            </a:solidFill>
            <a:ln w="9525">
              <a:solidFill>
                <a:schemeClr val="tx1"/>
              </a:solidFill>
              <a:round/>
              <a:headEnd/>
              <a:tailEnd/>
            </a:ln>
            <a:effectLst/>
          </p:spPr>
          <p:txBody>
            <a:bodyPr wrap="none" anchor="ctr"/>
            <a:lstStyle/>
            <a:p>
              <a:endParaRPr lang="en-US"/>
            </a:p>
          </p:txBody>
        </p:sp>
        <p:sp>
          <p:nvSpPr>
            <p:cNvPr id="65586" name="Line 50"/>
            <p:cNvSpPr>
              <a:spLocks noChangeShapeType="1"/>
            </p:cNvSpPr>
            <p:nvPr/>
          </p:nvSpPr>
          <p:spPr bwMode="auto">
            <a:xfrm>
              <a:off x="1024" y="3921"/>
              <a:ext cx="105" cy="0"/>
            </a:xfrm>
            <a:prstGeom prst="line">
              <a:avLst/>
            </a:prstGeom>
            <a:noFill/>
            <a:ln w="9525">
              <a:solidFill>
                <a:schemeClr val="tx1"/>
              </a:solidFill>
              <a:round/>
              <a:headEnd/>
              <a:tailEnd type="triangle" w="med" len="med"/>
            </a:ln>
            <a:effectLst/>
          </p:spPr>
          <p:txBody>
            <a:bodyPr/>
            <a:lstStyle/>
            <a:p>
              <a:endParaRPr lang="en-US"/>
            </a:p>
          </p:txBody>
        </p:sp>
        <p:sp>
          <p:nvSpPr>
            <p:cNvPr id="65587" name="Line 51"/>
            <p:cNvSpPr>
              <a:spLocks noChangeShapeType="1"/>
            </p:cNvSpPr>
            <p:nvPr/>
          </p:nvSpPr>
          <p:spPr bwMode="auto">
            <a:xfrm>
              <a:off x="1361" y="4049"/>
              <a:ext cx="123" cy="0"/>
            </a:xfrm>
            <a:prstGeom prst="line">
              <a:avLst/>
            </a:prstGeom>
            <a:noFill/>
            <a:ln w="9525">
              <a:solidFill>
                <a:schemeClr val="tx1"/>
              </a:solidFill>
              <a:round/>
              <a:headEnd/>
              <a:tailEnd type="triangle" w="med" len="med"/>
            </a:ln>
            <a:effectLst/>
          </p:spPr>
          <p:txBody>
            <a:bodyPr/>
            <a:lstStyle/>
            <a:p>
              <a:endParaRPr lang="en-US"/>
            </a:p>
          </p:txBody>
        </p:sp>
        <p:sp>
          <p:nvSpPr>
            <p:cNvPr id="65588" name="Line 52"/>
            <p:cNvSpPr>
              <a:spLocks noChangeShapeType="1"/>
            </p:cNvSpPr>
            <p:nvPr/>
          </p:nvSpPr>
          <p:spPr bwMode="auto">
            <a:xfrm>
              <a:off x="1458" y="4146"/>
              <a:ext cx="123" cy="0"/>
            </a:xfrm>
            <a:prstGeom prst="line">
              <a:avLst/>
            </a:prstGeom>
            <a:noFill/>
            <a:ln w="9525">
              <a:solidFill>
                <a:schemeClr val="tx1"/>
              </a:solidFill>
              <a:round/>
              <a:headEnd/>
              <a:tailEnd type="triangle" w="med" len="med"/>
            </a:ln>
            <a:effectLst/>
          </p:spPr>
          <p:txBody>
            <a:bodyPr/>
            <a:lstStyle/>
            <a:p>
              <a:endParaRPr lang="en-US"/>
            </a:p>
          </p:txBody>
        </p:sp>
        <p:sp>
          <p:nvSpPr>
            <p:cNvPr id="65589" name="Line 53"/>
            <p:cNvSpPr>
              <a:spLocks noChangeShapeType="1"/>
            </p:cNvSpPr>
            <p:nvPr/>
          </p:nvSpPr>
          <p:spPr bwMode="auto">
            <a:xfrm>
              <a:off x="1165" y="4203"/>
              <a:ext cx="123" cy="0"/>
            </a:xfrm>
            <a:prstGeom prst="line">
              <a:avLst/>
            </a:prstGeom>
            <a:noFill/>
            <a:ln w="9525">
              <a:solidFill>
                <a:schemeClr val="tx1"/>
              </a:solidFill>
              <a:round/>
              <a:headEnd/>
              <a:tailEnd type="triangle" w="med" len="med"/>
            </a:ln>
            <a:effectLst/>
          </p:spPr>
          <p:txBody>
            <a:bodyPr/>
            <a:lstStyle/>
            <a:p>
              <a:endParaRPr lang="en-US"/>
            </a:p>
          </p:txBody>
        </p:sp>
      </p:grpSp>
      <p:sp>
        <p:nvSpPr>
          <p:cNvPr id="65590" name="Line 54"/>
          <p:cNvSpPr>
            <a:spLocks noChangeShapeType="1"/>
          </p:cNvSpPr>
          <p:nvPr/>
        </p:nvSpPr>
        <p:spPr bwMode="auto">
          <a:xfrm>
            <a:off x="5389563" y="5024438"/>
            <a:ext cx="0" cy="757237"/>
          </a:xfrm>
          <a:prstGeom prst="line">
            <a:avLst/>
          </a:prstGeom>
          <a:noFill/>
          <a:ln w="38100">
            <a:solidFill>
              <a:schemeClr val="tx1"/>
            </a:solidFill>
            <a:round/>
            <a:headEnd/>
            <a:tailEnd/>
          </a:ln>
          <a:effectLst/>
        </p:spPr>
        <p:txBody>
          <a:bodyPr/>
          <a:lstStyle/>
          <a:p>
            <a:endParaRPr lang="en-US"/>
          </a:p>
        </p:txBody>
      </p:sp>
      <p:sp>
        <p:nvSpPr>
          <p:cNvPr id="65591" name="Freeform 55"/>
          <p:cNvSpPr>
            <a:spLocks/>
          </p:cNvSpPr>
          <p:nvPr/>
        </p:nvSpPr>
        <p:spPr bwMode="auto">
          <a:xfrm>
            <a:off x="419100" y="4364038"/>
            <a:ext cx="2079625" cy="762000"/>
          </a:xfrm>
          <a:custGeom>
            <a:avLst/>
            <a:gdLst/>
            <a:ahLst/>
            <a:cxnLst>
              <a:cxn ang="0">
                <a:pos x="274" y="224"/>
              </a:cxn>
              <a:cxn ang="0">
                <a:pos x="169" y="254"/>
              </a:cxn>
              <a:cxn ang="0">
                <a:pos x="65" y="248"/>
              </a:cxn>
              <a:cxn ang="0">
                <a:pos x="41" y="213"/>
              </a:cxn>
              <a:cxn ang="0">
                <a:pos x="286" y="44"/>
              </a:cxn>
              <a:cxn ang="0">
                <a:pos x="385" y="38"/>
              </a:cxn>
              <a:cxn ang="0">
                <a:pos x="972" y="50"/>
              </a:cxn>
              <a:cxn ang="0">
                <a:pos x="1333" y="56"/>
              </a:cxn>
            </a:cxnLst>
            <a:rect l="0" t="0" r="r" b="b"/>
            <a:pathLst>
              <a:path w="1333" h="259">
                <a:moveTo>
                  <a:pt x="274" y="224"/>
                </a:moveTo>
                <a:cubicBezTo>
                  <a:pt x="239" y="236"/>
                  <a:pt x="204" y="245"/>
                  <a:pt x="169" y="254"/>
                </a:cubicBezTo>
                <a:cubicBezTo>
                  <a:pt x="134" y="252"/>
                  <a:pt x="98" y="259"/>
                  <a:pt x="65" y="248"/>
                </a:cubicBezTo>
                <a:cubicBezTo>
                  <a:pt x="52" y="244"/>
                  <a:pt x="41" y="213"/>
                  <a:pt x="41" y="213"/>
                </a:cubicBezTo>
                <a:cubicBezTo>
                  <a:pt x="0" y="66"/>
                  <a:pt x="189" y="52"/>
                  <a:pt x="286" y="44"/>
                </a:cubicBezTo>
                <a:cubicBezTo>
                  <a:pt x="319" y="41"/>
                  <a:pt x="352" y="40"/>
                  <a:pt x="385" y="38"/>
                </a:cubicBezTo>
                <a:cubicBezTo>
                  <a:pt x="530" y="0"/>
                  <a:pt x="804" y="44"/>
                  <a:pt x="972" y="50"/>
                </a:cubicBezTo>
                <a:cubicBezTo>
                  <a:pt x="1080" y="86"/>
                  <a:pt x="1221" y="56"/>
                  <a:pt x="1333" y="56"/>
                </a:cubicBezTo>
              </a:path>
            </a:pathLst>
          </a:custGeom>
          <a:noFill/>
          <a:ln w="9525">
            <a:solidFill>
              <a:schemeClr val="tx1"/>
            </a:solidFill>
            <a:round/>
            <a:headEnd/>
            <a:tailEnd/>
          </a:ln>
          <a:effectLst/>
        </p:spPr>
        <p:txBody>
          <a:bodyPr/>
          <a:lstStyle/>
          <a:p>
            <a:endParaRPr lang="en-US"/>
          </a:p>
        </p:txBody>
      </p:sp>
      <p:sp>
        <p:nvSpPr>
          <p:cNvPr id="65592" name="Freeform 56"/>
          <p:cNvSpPr>
            <a:spLocks/>
          </p:cNvSpPr>
          <p:nvPr/>
        </p:nvSpPr>
        <p:spPr bwMode="auto">
          <a:xfrm>
            <a:off x="3035300" y="4230688"/>
            <a:ext cx="2930525" cy="1025525"/>
          </a:xfrm>
          <a:custGeom>
            <a:avLst/>
            <a:gdLst/>
            <a:ahLst/>
            <a:cxnLst>
              <a:cxn ang="0">
                <a:pos x="1501" y="402"/>
              </a:cxn>
              <a:cxn ang="0">
                <a:pos x="1739" y="355"/>
              </a:cxn>
              <a:cxn ang="0">
                <a:pos x="1797" y="315"/>
              </a:cxn>
              <a:cxn ang="0">
                <a:pos x="1827" y="262"/>
              </a:cxn>
              <a:cxn ang="0">
                <a:pos x="1827" y="99"/>
              </a:cxn>
              <a:cxn ang="0">
                <a:pos x="1774" y="64"/>
              </a:cxn>
              <a:cxn ang="0">
                <a:pos x="1605" y="0"/>
              </a:cxn>
              <a:cxn ang="0">
                <a:pos x="1268" y="24"/>
              </a:cxn>
              <a:cxn ang="0">
                <a:pos x="913" y="64"/>
              </a:cxn>
              <a:cxn ang="0">
                <a:pos x="698" y="93"/>
              </a:cxn>
              <a:cxn ang="0">
                <a:pos x="366" y="64"/>
              </a:cxn>
              <a:cxn ang="0">
                <a:pos x="157" y="70"/>
              </a:cxn>
              <a:cxn ang="0">
                <a:pos x="93" y="88"/>
              </a:cxn>
              <a:cxn ang="0">
                <a:pos x="0" y="88"/>
              </a:cxn>
            </a:cxnLst>
            <a:rect l="0" t="0" r="r" b="b"/>
            <a:pathLst>
              <a:path w="1858" h="402">
                <a:moveTo>
                  <a:pt x="1501" y="402"/>
                </a:moveTo>
                <a:cubicBezTo>
                  <a:pt x="1585" y="395"/>
                  <a:pt x="1660" y="383"/>
                  <a:pt x="1739" y="355"/>
                </a:cubicBezTo>
                <a:cubicBezTo>
                  <a:pt x="1760" y="348"/>
                  <a:pt x="1778" y="327"/>
                  <a:pt x="1797" y="315"/>
                </a:cubicBezTo>
                <a:cubicBezTo>
                  <a:pt x="1803" y="296"/>
                  <a:pt x="1827" y="262"/>
                  <a:pt x="1827" y="262"/>
                </a:cubicBezTo>
                <a:cubicBezTo>
                  <a:pt x="1841" y="214"/>
                  <a:pt x="1858" y="139"/>
                  <a:pt x="1827" y="99"/>
                </a:cubicBezTo>
                <a:cubicBezTo>
                  <a:pt x="1815" y="84"/>
                  <a:pt x="1791" y="72"/>
                  <a:pt x="1774" y="64"/>
                </a:cubicBezTo>
                <a:cubicBezTo>
                  <a:pt x="1716" y="36"/>
                  <a:pt x="1669" y="13"/>
                  <a:pt x="1605" y="0"/>
                </a:cubicBezTo>
                <a:cubicBezTo>
                  <a:pt x="1413" y="5"/>
                  <a:pt x="1408" y="13"/>
                  <a:pt x="1268" y="24"/>
                </a:cubicBezTo>
                <a:cubicBezTo>
                  <a:pt x="1151" y="58"/>
                  <a:pt x="1035" y="61"/>
                  <a:pt x="913" y="64"/>
                </a:cubicBezTo>
                <a:cubicBezTo>
                  <a:pt x="841" y="76"/>
                  <a:pt x="772" y="88"/>
                  <a:pt x="698" y="93"/>
                </a:cubicBezTo>
                <a:cubicBezTo>
                  <a:pt x="584" y="89"/>
                  <a:pt x="477" y="83"/>
                  <a:pt x="366" y="64"/>
                </a:cubicBezTo>
                <a:cubicBezTo>
                  <a:pt x="296" y="66"/>
                  <a:pt x="227" y="66"/>
                  <a:pt x="157" y="70"/>
                </a:cubicBezTo>
                <a:cubicBezTo>
                  <a:pt x="136" y="71"/>
                  <a:pt x="114" y="87"/>
                  <a:pt x="93" y="88"/>
                </a:cubicBezTo>
                <a:cubicBezTo>
                  <a:pt x="62" y="90"/>
                  <a:pt x="31" y="88"/>
                  <a:pt x="0" y="88"/>
                </a:cubicBezTo>
              </a:path>
            </a:pathLst>
          </a:custGeom>
          <a:noFill/>
          <a:ln w="9525">
            <a:solidFill>
              <a:schemeClr val="tx1"/>
            </a:solidFill>
            <a:round/>
            <a:headEnd/>
            <a:tailEnd/>
          </a:ln>
          <a:effectLst/>
        </p:spPr>
        <p:txBody>
          <a:bodyPr/>
          <a:lstStyle/>
          <a:p>
            <a:endParaRPr lang="en-US"/>
          </a:p>
        </p:txBody>
      </p:sp>
      <p:sp>
        <p:nvSpPr>
          <p:cNvPr id="65593" name="Oval 57"/>
          <p:cNvSpPr>
            <a:spLocks noChangeArrowheads="1"/>
          </p:cNvSpPr>
          <p:nvPr/>
        </p:nvSpPr>
        <p:spPr bwMode="auto">
          <a:xfrm>
            <a:off x="2481263" y="4168775"/>
            <a:ext cx="647700" cy="647700"/>
          </a:xfrm>
          <a:prstGeom prst="ellipse">
            <a:avLst/>
          </a:prstGeom>
          <a:noFill/>
          <a:ln w="9525">
            <a:solidFill>
              <a:schemeClr val="tx1"/>
            </a:solidFill>
            <a:round/>
            <a:headEnd/>
            <a:tailEnd/>
          </a:ln>
          <a:effectLst/>
        </p:spPr>
        <p:txBody>
          <a:bodyPr wrap="none" anchor="ctr"/>
          <a:lstStyle/>
          <a:p>
            <a:endParaRPr lang="en-US"/>
          </a:p>
        </p:txBody>
      </p:sp>
      <p:sp>
        <p:nvSpPr>
          <p:cNvPr id="65594" name="Text Box 58"/>
          <p:cNvSpPr txBox="1">
            <a:spLocks noChangeArrowheads="1"/>
          </p:cNvSpPr>
          <p:nvPr/>
        </p:nvSpPr>
        <p:spPr bwMode="auto">
          <a:xfrm>
            <a:off x="647700" y="3825875"/>
            <a:ext cx="5327650" cy="366713"/>
          </a:xfrm>
          <a:prstGeom prst="rect">
            <a:avLst/>
          </a:prstGeom>
          <a:noFill/>
          <a:ln w="9525">
            <a:noFill/>
            <a:miter lim="800000"/>
            <a:headEnd/>
            <a:tailEnd/>
          </a:ln>
          <a:effectLst/>
        </p:spPr>
        <p:txBody>
          <a:bodyPr wrap="none">
            <a:spAutoFit/>
          </a:bodyPr>
          <a:lstStyle/>
          <a:p>
            <a:r>
              <a:rPr lang="en-US" sz="1800"/>
              <a:t>120 Volts voltage difference or more with long tube</a:t>
            </a:r>
          </a:p>
        </p:txBody>
      </p:sp>
      <p:sp>
        <p:nvSpPr>
          <p:cNvPr id="65595" name="Rectangle 59"/>
          <p:cNvSpPr>
            <a:spLocks noChangeArrowheads="1"/>
          </p:cNvSpPr>
          <p:nvPr/>
        </p:nvSpPr>
        <p:spPr bwMode="auto">
          <a:xfrm>
            <a:off x="679450" y="4813300"/>
            <a:ext cx="5024438" cy="968375"/>
          </a:xfrm>
          <a:prstGeom prst="rect">
            <a:avLst/>
          </a:prstGeom>
          <a:noFill/>
          <a:ln w="9525">
            <a:solidFill>
              <a:schemeClr val="tx1"/>
            </a:solidFill>
            <a:miter lim="800000"/>
            <a:headEnd/>
            <a:tailEnd/>
          </a:ln>
          <a:effectLst/>
        </p:spPr>
        <p:txBody>
          <a:bodyPr wrap="none" anchor="ctr"/>
          <a:lstStyle/>
          <a:p>
            <a:endParaRPr lang="en-US"/>
          </a:p>
        </p:txBody>
      </p:sp>
      <p:sp>
        <p:nvSpPr>
          <p:cNvPr id="65596" name="Text Box 60"/>
          <p:cNvSpPr txBox="1">
            <a:spLocks noChangeArrowheads="1"/>
          </p:cNvSpPr>
          <p:nvPr/>
        </p:nvSpPr>
        <p:spPr bwMode="auto">
          <a:xfrm>
            <a:off x="490538" y="1390650"/>
            <a:ext cx="8153400" cy="1196975"/>
          </a:xfrm>
          <a:prstGeom prst="rect">
            <a:avLst/>
          </a:prstGeom>
          <a:noFill/>
          <a:ln w="9525">
            <a:solidFill>
              <a:schemeClr val="tx1"/>
            </a:solidFill>
            <a:miter lim="800000"/>
            <a:headEnd/>
            <a:tailEnd/>
          </a:ln>
          <a:effectLst/>
        </p:spPr>
        <p:txBody>
          <a:bodyPr>
            <a:spAutoFit/>
          </a:bodyPr>
          <a:lstStyle/>
          <a:p>
            <a:r>
              <a:rPr lang="en-US" i="1"/>
              <a:t>Hold grating only by edges...oil from hands ruins grating.</a:t>
            </a:r>
          </a:p>
          <a:p>
            <a:r>
              <a:rPr lang="en-US" i="1"/>
              <a:t>Hold close to eye... See rainbow from lights.</a:t>
            </a:r>
          </a:p>
          <a:p>
            <a:r>
              <a:rPr lang="en-US" i="1"/>
              <a:t>Turn so rainbow is horizontal.</a:t>
            </a:r>
          </a:p>
        </p:txBody>
      </p:sp>
      <p:sp>
        <p:nvSpPr>
          <p:cNvPr id="65597" name="Text Box 61"/>
          <p:cNvSpPr txBox="1">
            <a:spLocks noChangeArrowheads="1"/>
          </p:cNvSpPr>
          <p:nvPr/>
        </p:nvSpPr>
        <p:spPr bwMode="auto">
          <a:xfrm>
            <a:off x="1139825" y="133350"/>
            <a:ext cx="7069138" cy="457200"/>
          </a:xfrm>
          <a:prstGeom prst="rect">
            <a:avLst/>
          </a:prstGeom>
          <a:noFill/>
          <a:ln w="9525">
            <a:noFill/>
            <a:miter lim="800000"/>
            <a:headEnd/>
            <a:tailEnd/>
          </a:ln>
          <a:effectLst/>
        </p:spPr>
        <p:txBody>
          <a:bodyPr wrap="none">
            <a:spAutoFit/>
          </a:bodyPr>
          <a:lstStyle/>
          <a:p>
            <a:r>
              <a:rPr lang="en-US">
                <a:solidFill>
                  <a:srgbClr val="990033"/>
                </a:solidFill>
                <a:latin typeface="Comic Sans MS" pitchFamily="66" charset="0"/>
              </a:rPr>
              <a:t>Bash atoms with electrons and see what happens</a:t>
            </a:r>
          </a:p>
        </p:txBody>
      </p:sp>
      <p:sp>
        <p:nvSpPr>
          <p:cNvPr id="65598" name="Text Box 62"/>
          <p:cNvSpPr txBox="1">
            <a:spLocks noChangeArrowheads="1"/>
          </p:cNvSpPr>
          <p:nvPr/>
        </p:nvSpPr>
        <p:spPr bwMode="auto">
          <a:xfrm>
            <a:off x="6134100" y="4816475"/>
            <a:ext cx="2754313" cy="822325"/>
          </a:xfrm>
          <a:prstGeom prst="rect">
            <a:avLst/>
          </a:prstGeom>
          <a:noFill/>
          <a:ln w="9525">
            <a:noFill/>
            <a:miter lim="800000"/>
            <a:headEnd/>
            <a:tailEnd/>
          </a:ln>
          <a:effectLst/>
        </p:spPr>
        <p:txBody>
          <a:bodyPr wrap="none">
            <a:spAutoFit/>
          </a:bodyPr>
          <a:lstStyle/>
          <a:p>
            <a:r>
              <a:rPr lang="en-US">
                <a:latin typeface="Times New Roman" pitchFamily="18" charset="0"/>
              </a:rPr>
              <a:t>Moving electrons</a:t>
            </a:r>
          </a:p>
          <a:p>
            <a:r>
              <a:rPr lang="en-US">
                <a:latin typeface="Times New Roman" pitchFamily="18" charset="0"/>
              </a:rPr>
              <a:t>Colliding with atoms</a:t>
            </a:r>
          </a:p>
        </p:txBody>
      </p:sp>
      <p:sp>
        <p:nvSpPr>
          <p:cNvPr id="65599" name="Line 63"/>
          <p:cNvSpPr>
            <a:spLocks noChangeShapeType="1"/>
          </p:cNvSpPr>
          <p:nvPr/>
        </p:nvSpPr>
        <p:spPr bwMode="auto">
          <a:xfrm flipH="1">
            <a:off x="4152900" y="5045075"/>
            <a:ext cx="2057400" cy="76200"/>
          </a:xfrm>
          <a:prstGeom prst="line">
            <a:avLst/>
          </a:prstGeom>
          <a:noFill/>
          <a:ln w="38100">
            <a:solidFill>
              <a:srgbClr val="CC0000"/>
            </a:solidFill>
            <a:round/>
            <a:headEnd/>
            <a:tailEnd type="triangle" w="med" len="med"/>
          </a:ln>
          <a:effectLst/>
        </p:spPr>
        <p:txBody>
          <a:bodyPr/>
          <a:lstStyle/>
          <a:p>
            <a:endParaRPr lang="en-US"/>
          </a:p>
        </p:txBody>
      </p:sp>
      <p:sp>
        <p:nvSpPr>
          <p:cNvPr id="65600" name="Freeform 64"/>
          <p:cNvSpPr>
            <a:spLocks/>
          </p:cNvSpPr>
          <p:nvPr/>
        </p:nvSpPr>
        <p:spPr bwMode="auto">
          <a:xfrm>
            <a:off x="3709988" y="5502275"/>
            <a:ext cx="4633912" cy="457200"/>
          </a:xfrm>
          <a:custGeom>
            <a:avLst/>
            <a:gdLst/>
            <a:ahLst/>
            <a:cxnLst>
              <a:cxn ang="0">
                <a:pos x="2919" y="0"/>
              </a:cxn>
              <a:cxn ang="0">
                <a:pos x="2103" y="247"/>
              </a:cxn>
              <a:cxn ang="0">
                <a:pos x="342" y="249"/>
              </a:cxn>
              <a:cxn ang="0">
                <a:pos x="51" y="145"/>
              </a:cxn>
            </a:cxnLst>
            <a:rect l="0" t="0" r="r" b="b"/>
            <a:pathLst>
              <a:path w="2919" h="288">
                <a:moveTo>
                  <a:pt x="2919" y="0"/>
                </a:moveTo>
                <a:cubicBezTo>
                  <a:pt x="2751" y="103"/>
                  <a:pt x="2532" y="206"/>
                  <a:pt x="2103" y="247"/>
                </a:cubicBezTo>
                <a:cubicBezTo>
                  <a:pt x="1674" y="288"/>
                  <a:pt x="684" y="266"/>
                  <a:pt x="342" y="249"/>
                </a:cubicBezTo>
                <a:cubicBezTo>
                  <a:pt x="0" y="232"/>
                  <a:pt x="112" y="167"/>
                  <a:pt x="51" y="145"/>
                </a:cubicBezTo>
              </a:path>
            </a:pathLst>
          </a:custGeom>
          <a:noFill/>
          <a:ln w="28575" cmpd="sng">
            <a:solidFill>
              <a:srgbClr val="CC0000"/>
            </a:solidFill>
            <a:round/>
            <a:headEnd type="none" w="med" len="med"/>
            <a:tailEnd type="triangle" w="med" len="med"/>
          </a:ln>
          <a:effectLst/>
        </p:spPr>
        <p:txBody>
          <a:bodyPr/>
          <a:lstStyle/>
          <a:p>
            <a:endParaRPr lang="en-US"/>
          </a:p>
        </p:txBody>
      </p:sp>
      <p:sp>
        <p:nvSpPr>
          <p:cNvPr id="65601" name="Text Box 65"/>
          <p:cNvSpPr txBox="1">
            <a:spLocks noChangeArrowheads="1"/>
          </p:cNvSpPr>
          <p:nvPr/>
        </p:nvSpPr>
        <p:spPr bwMode="auto">
          <a:xfrm>
            <a:off x="487363" y="5926138"/>
            <a:ext cx="1338262" cy="457200"/>
          </a:xfrm>
          <a:prstGeom prst="rect">
            <a:avLst/>
          </a:prstGeom>
          <a:noFill/>
          <a:ln w="9525">
            <a:noFill/>
            <a:miter lim="800000"/>
            <a:headEnd/>
            <a:tailEnd/>
          </a:ln>
          <a:effectLst/>
        </p:spPr>
        <p:txBody>
          <a:bodyPr wrap="none">
            <a:spAutoFit/>
          </a:bodyPr>
          <a:lstStyle/>
          <a:p>
            <a:r>
              <a:rPr lang="en-US"/>
              <a:t>Cathode</a:t>
            </a:r>
          </a:p>
        </p:txBody>
      </p:sp>
      <p:sp>
        <p:nvSpPr>
          <p:cNvPr id="65602" name="Line 66"/>
          <p:cNvSpPr>
            <a:spLocks noChangeShapeType="1"/>
          </p:cNvSpPr>
          <p:nvPr/>
        </p:nvSpPr>
        <p:spPr bwMode="auto">
          <a:xfrm flipH="1">
            <a:off x="1171575" y="5508625"/>
            <a:ext cx="22225" cy="490538"/>
          </a:xfrm>
          <a:prstGeom prst="line">
            <a:avLst/>
          </a:prstGeom>
          <a:noFill/>
          <a:ln w="28575">
            <a:solidFill>
              <a:schemeClr val="tx1"/>
            </a:solidFill>
            <a:round/>
            <a:headEnd type="triangle" w="med" len="med"/>
            <a:tailEnd/>
          </a:ln>
          <a:effectLst/>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2748</TotalTime>
  <Words>543</Words>
  <Application>Microsoft Office PowerPoint</Application>
  <PresentationFormat>On-screen Show (4:3)</PresentationFormat>
  <Paragraphs>79</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Ideas central to understanding and using Quantum Mechanics</vt:lpstr>
      <vt:lpstr>Slide 2</vt:lpstr>
      <vt:lpstr>Slide 3</vt:lpstr>
      <vt:lpstr>Slide 4</vt:lpstr>
      <vt:lpstr>Slide 5</vt:lpstr>
      <vt:lpstr>Slide 6</vt:lpstr>
      <vt:lpstr>Slide 7</vt:lpstr>
    </vt:vector>
  </TitlesOfParts>
  <Company>JILA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 Wieman</dc:creator>
  <cp:lastModifiedBy>Sarah Gilbert</cp:lastModifiedBy>
  <cp:revision>68</cp:revision>
  <dcterms:created xsi:type="dcterms:W3CDTF">2006-01-28T01:23:52Z</dcterms:created>
  <dcterms:modified xsi:type="dcterms:W3CDTF">2009-08-18T00:37:21Z</dcterms:modified>
</cp:coreProperties>
</file>