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14" r:id="rId2"/>
    <p:sldId id="315" r:id="rId3"/>
    <p:sldId id="257" r:id="rId4"/>
    <p:sldId id="283" r:id="rId5"/>
    <p:sldId id="318" r:id="rId6"/>
    <p:sldId id="284" r:id="rId7"/>
    <p:sldId id="320" r:id="rId8"/>
    <p:sldId id="258" r:id="rId9"/>
    <p:sldId id="259" r:id="rId10"/>
    <p:sldId id="317" r:id="rId11"/>
    <p:sldId id="260" r:id="rId12"/>
    <p:sldId id="261" r:id="rId13"/>
    <p:sldId id="319" r:id="rId14"/>
    <p:sldId id="264" r:id="rId15"/>
    <p:sldId id="269" r:id="rId16"/>
    <p:sldId id="270" r:id="rId17"/>
    <p:sldId id="271" r:id="rId18"/>
    <p:sldId id="268" r:id="rId19"/>
    <p:sldId id="273" r:id="rId20"/>
    <p:sldId id="274" r:id="rId21"/>
    <p:sldId id="272" r:id="rId22"/>
    <p:sldId id="286" r:id="rId23"/>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0000"/>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07" autoAdjust="0"/>
    <p:restoredTop sz="91941" autoAdjust="0"/>
  </p:normalViewPr>
  <p:slideViewPr>
    <p:cSldViewPr snapToGrid="0">
      <p:cViewPr varScale="1">
        <p:scale>
          <a:sx n="96" d="100"/>
          <a:sy n="96" d="100"/>
        </p:scale>
        <p:origin x="-43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3169920" cy="479811"/>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a:defRPr sz="1200"/>
            </a:lvl1pPr>
          </a:lstStyle>
          <a:p>
            <a:endParaRPr lang="en-US"/>
          </a:p>
        </p:txBody>
      </p:sp>
      <p:sp>
        <p:nvSpPr>
          <p:cNvPr id="61443" name="Rectangle 3"/>
          <p:cNvSpPr>
            <a:spLocks noGrp="1" noChangeArrowheads="1"/>
          </p:cNvSpPr>
          <p:nvPr>
            <p:ph type="dt" sz="quarter" idx="1"/>
          </p:nvPr>
        </p:nvSpPr>
        <p:spPr bwMode="auto">
          <a:xfrm>
            <a:off x="4143587" y="0"/>
            <a:ext cx="3169920" cy="479811"/>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algn="r">
              <a:defRPr sz="1200"/>
            </a:lvl1pPr>
          </a:lstStyle>
          <a:p>
            <a:endParaRPr lang="en-US"/>
          </a:p>
        </p:txBody>
      </p:sp>
      <p:sp>
        <p:nvSpPr>
          <p:cNvPr id="61444" name="Rectangle 4"/>
          <p:cNvSpPr>
            <a:spLocks noGrp="1" noChangeArrowheads="1"/>
          </p:cNvSpPr>
          <p:nvPr>
            <p:ph type="ftr" sz="quarter" idx="2"/>
          </p:nvPr>
        </p:nvSpPr>
        <p:spPr bwMode="auto">
          <a:xfrm>
            <a:off x="0" y="9119730"/>
            <a:ext cx="3169920" cy="479810"/>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a:defRPr sz="1200"/>
            </a:lvl1pPr>
          </a:lstStyle>
          <a:p>
            <a:endParaRPr lang="en-US"/>
          </a:p>
        </p:txBody>
      </p:sp>
      <p:sp>
        <p:nvSpPr>
          <p:cNvPr id="61445" name="Rectangle 5"/>
          <p:cNvSpPr>
            <a:spLocks noGrp="1" noChangeArrowheads="1"/>
          </p:cNvSpPr>
          <p:nvPr>
            <p:ph type="sldNum" sz="quarter" idx="3"/>
          </p:nvPr>
        </p:nvSpPr>
        <p:spPr bwMode="auto">
          <a:xfrm>
            <a:off x="4143587" y="9119730"/>
            <a:ext cx="3169920" cy="479810"/>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algn="r">
              <a:defRPr sz="1200"/>
            </a:lvl1pPr>
          </a:lstStyle>
          <a:p>
            <a:fld id="{534BC0BC-89CD-44F9-BA2C-D04E529AEA4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79811"/>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4143587" y="0"/>
            <a:ext cx="3169920" cy="479811"/>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257300" y="719138"/>
            <a:ext cx="4802188" cy="36004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31521" y="4560696"/>
            <a:ext cx="5852160" cy="4319959"/>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9119730"/>
            <a:ext cx="3169920" cy="479810"/>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4143587" y="9119730"/>
            <a:ext cx="3169920" cy="479810"/>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algn="r">
              <a:defRPr sz="1200"/>
            </a:lvl1pPr>
          </a:lstStyle>
          <a:p>
            <a:fld id="{66EC3009-C7D0-466F-9D52-50E329B5EA2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94D79B-3A66-4B1D-81EC-F3BFE73111BD}" type="slidenum">
              <a:rPr lang="en-US"/>
              <a:pPr/>
              <a:t>11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EBDD2D-BC7D-44C8-9193-4FA9487BC627}" type="slidenum">
              <a:rPr lang="en-US"/>
              <a:pPr/>
              <a:t>12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02495A-1C63-41C2-B045-590D6C96EA10}" type="slidenum">
              <a:rPr lang="en-US"/>
              <a:pPr/>
              <a:t>14</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0A9D61-0855-4D39-8C98-574DBC41D074}" type="slidenum">
              <a:rPr lang="en-US"/>
              <a:pPr/>
              <a:t>18</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CDDACA-679B-4448-9DDB-1050FD608D96}" type="slidenum">
              <a:rPr lang="en-US"/>
              <a:pPr/>
              <a:t>19</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3741E9-582A-47A8-8752-31AEDCA10358}" type="slidenum">
              <a:rPr lang="en-US"/>
              <a:pPr/>
              <a:t>20</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F85EDD-56B6-42ED-945D-7D59A4135DA4}" type="slidenum">
              <a:rPr lang="en-US"/>
              <a:pPr/>
              <a:t>21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68986A-2C8F-4D9C-915B-6DD2D1F8CCF3}" type="slidenum">
              <a:rPr lang="en-US"/>
              <a:pPr/>
              <a:t>3</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EC3009-C7D0-466F-9D52-50E329B5EA2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FD8BC7-E319-486D-9E0F-A8C49E705E2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189E2FF-1AD2-4068-8770-C4FF84165EF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69EC98-47F0-499F-A641-DB88F5EAC89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CF9272-BFA3-42C4-B7A5-A05356F79B1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A73E66-FC3E-4292-A382-A1DA64E2650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EEC3D9-456F-4545-9ECD-A40C040BE0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4C2CD2A-FD49-4FC4-91F8-50ADDE72B6B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5468F46-5A67-4BD2-B4CD-963D6984E9B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83893CD-3A39-4F3D-9AE2-9A867AB386D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056C009-7319-4A50-8826-960B427A043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43853B3-091B-4260-A32D-2A509AD56F7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8BB3F42-F3F2-486E-B584-5C38CC1CBC4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3893CD-3A39-4F3D-9AE2-9A867AB386D6}" type="slidenum">
              <a:rPr lang="en-US" smtClean="0"/>
              <a:pPr/>
              <a:t>1</a:t>
            </a:fld>
            <a:endParaRPr lang="en-US" dirty="0"/>
          </a:p>
        </p:txBody>
      </p:sp>
      <p:sp>
        <p:nvSpPr>
          <p:cNvPr id="3" name="TextBox 2"/>
          <p:cNvSpPr txBox="1"/>
          <p:nvPr/>
        </p:nvSpPr>
        <p:spPr>
          <a:xfrm>
            <a:off x="324465" y="368710"/>
            <a:ext cx="8113118" cy="830997"/>
          </a:xfrm>
          <a:prstGeom prst="rect">
            <a:avLst/>
          </a:prstGeom>
          <a:noFill/>
        </p:spPr>
        <p:txBody>
          <a:bodyPr wrap="none" rtlCol="0">
            <a:spAutoFit/>
          </a:bodyPr>
          <a:lstStyle/>
          <a:p>
            <a:r>
              <a:rPr lang="en-US" dirty="0" smtClean="0"/>
              <a:t>How learning skateboard tricks is just like learning physics</a:t>
            </a:r>
          </a:p>
          <a:p>
            <a:r>
              <a:rPr lang="en-US" dirty="0" smtClean="0"/>
              <a:t>(or math, piano, engineering, ...)</a:t>
            </a:r>
            <a:endParaRPr lang="en-CA" dirty="0"/>
          </a:p>
        </p:txBody>
      </p:sp>
      <p:sp>
        <p:nvSpPr>
          <p:cNvPr id="4" name="TextBox 3"/>
          <p:cNvSpPr txBox="1"/>
          <p:nvPr/>
        </p:nvSpPr>
        <p:spPr>
          <a:xfrm>
            <a:off x="58992" y="1010245"/>
            <a:ext cx="8937522" cy="5847755"/>
          </a:xfrm>
          <a:prstGeom prst="rect">
            <a:avLst/>
          </a:prstGeom>
          <a:noFill/>
        </p:spPr>
        <p:txBody>
          <a:bodyPr wrap="square" rtlCol="0">
            <a:spAutoFit/>
          </a:bodyPr>
          <a:lstStyle/>
          <a:p>
            <a:r>
              <a:rPr lang="en-US" sz="2800" dirty="0" smtClean="0"/>
              <a:t>After exam-- trying to master new trick</a:t>
            </a:r>
            <a:r>
              <a:rPr lang="en-US" dirty="0" smtClean="0"/>
              <a:t> (</a:t>
            </a:r>
            <a:r>
              <a:rPr lang="en-US" i="1" dirty="0" smtClean="0"/>
              <a:t>double </a:t>
            </a:r>
            <a:r>
              <a:rPr lang="en-US" i="1" dirty="0" err="1" smtClean="0"/>
              <a:t>kickflip</a:t>
            </a:r>
            <a:r>
              <a:rPr lang="en-US" i="1" dirty="0" smtClean="0"/>
              <a:t>?</a:t>
            </a:r>
            <a:r>
              <a:rPr lang="en-US" dirty="0" smtClean="0"/>
              <a:t>)</a:t>
            </a:r>
          </a:p>
          <a:p>
            <a:endParaRPr lang="en-US" sz="1000" dirty="0" smtClean="0"/>
          </a:p>
          <a:p>
            <a:pPr>
              <a:buFont typeface="Arial" pitchFamily="34" charset="0"/>
              <a:buChar char="•"/>
            </a:pPr>
            <a:r>
              <a:rPr lang="en-US" dirty="0" smtClean="0"/>
              <a:t> beyond level of competence, but not impossibly so--attainable</a:t>
            </a:r>
          </a:p>
          <a:p>
            <a:pPr>
              <a:buFont typeface="Arial" pitchFamily="34" charset="0"/>
              <a:buChar char="•"/>
            </a:pPr>
            <a:r>
              <a:rPr lang="en-US" dirty="0" smtClean="0"/>
              <a:t> try with full focus- when fail, analyze why.  </a:t>
            </a:r>
          </a:p>
          <a:p>
            <a:pPr>
              <a:buFont typeface="Arial" pitchFamily="34" charset="0"/>
              <a:buChar char="•"/>
            </a:pPr>
            <a:r>
              <a:rPr lang="en-US" dirty="0" smtClean="0"/>
              <a:t> modify what did and try again. </a:t>
            </a:r>
            <a:r>
              <a:rPr lang="en-US" i="1" dirty="0" smtClean="0"/>
              <a:t>(“deliberate”)</a:t>
            </a:r>
          </a:p>
          <a:p>
            <a:pPr>
              <a:buFont typeface="Arial" pitchFamily="34" charset="0"/>
              <a:buChar char="•"/>
            </a:pPr>
            <a:r>
              <a:rPr lang="en-US" dirty="0" smtClean="0"/>
              <a:t> when succeed, analyze how made changes to achieve. </a:t>
            </a:r>
          </a:p>
          <a:p>
            <a:pPr>
              <a:buFont typeface="Arial" pitchFamily="34" charset="0"/>
              <a:buChar char="•"/>
            </a:pPr>
            <a:r>
              <a:rPr lang="en-US" dirty="0" smtClean="0"/>
              <a:t> repeat until reasonably easy</a:t>
            </a:r>
          </a:p>
          <a:p>
            <a:pPr>
              <a:buFont typeface="Arial" pitchFamily="34" charset="0"/>
              <a:buChar char="•"/>
            </a:pPr>
            <a:r>
              <a:rPr lang="en-US" dirty="0" smtClean="0"/>
              <a:t> then try harder trick-- </a:t>
            </a:r>
          </a:p>
          <a:p>
            <a:r>
              <a:rPr lang="en-US" i="1" dirty="0" smtClean="0"/>
              <a:t>repeat and repeat. After hundreds-thousands of hours, get really expert.</a:t>
            </a:r>
          </a:p>
          <a:p>
            <a:endParaRPr lang="en-US" sz="1000" dirty="0" smtClean="0"/>
          </a:p>
          <a:p>
            <a:r>
              <a:rPr lang="en-US" dirty="0" smtClean="0"/>
              <a:t>classic pattern of “deliberate practice”-- how all experts </a:t>
            </a:r>
          </a:p>
          <a:p>
            <a:r>
              <a:rPr lang="en-US" dirty="0" smtClean="0"/>
              <a:t>become expert.  See new posting on website “The influence of experience and deliberate practice on the development of superior expert performance”  K. Anders Ericsson</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5"/>
          <p:cNvSpPr>
            <a:spLocks noGrp="1"/>
          </p:cNvSpPr>
          <p:nvPr>
            <p:ph type="sldNum" sz="quarter" idx="12"/>
          </p:nvPr>
        </p:nvSpPr>
        <p:spPr/>
        <p:txBody>
          <a:bodyPr/>
          <a:lstStyle/>
          <a:p>
            <a:fld id="{7B5A4A89-2695-4593-B149-123776CDA946}" type="slidenum">
              <a:rPr lang="en-US"/>
              <a:pPr/>
              <a:t>10</a:t>
            </a:fld>
            <a:endParaRPr lang="en-US"/>
          </a:p>
        </p:txBody>
      </p:sp>
      <p:sp>
        <p:nvSpPr>
          <p:cNvPr id="7170" name="Text Box 2"/>
          <p:cNvSpPr txBox="1">
            <a:spLocks noChangeArrowheads="1"/>
          </p:cNvSpPr>
          <p:nvPr/>
        </p:nvSpPr>
        <p:spPr bwMode="auto">
          <a:xfrm>
            <a:off x="0" y="0"/>
            <a:ext cx="9144000" cy="822325"/>
          </a:xfrm>
          <a:prstGeom prst="rect">
            <a:avLst/>
          </a:prstGeom>
          <a:noFill/>
          <a:ln w="9525">
            <a:noFill/>
            <a:miter lim="800000"/>
            <a:headEnd/>
            <a:tailEnd/>
          </a:ln>
          <a:effectLst/>
        </p:spPr>
        <p:txBody>
          <a:bodyPr>
            <a:spAutoFit/>
          </a:bodyPr>
          <a:lstStyle/>
          <a:p>
            <a:r>
              <a:rPr lang="en-US"/>
              <a:t>If protons far away, symmetric and antisymmetric state both have </a:t>
            </a:r>
            <a:r>
              <a:rPr lang="en-US" b="1"/>
              <a:t>same energy</a:t>
            </a:r>
            <a:r>
              <a:rPr lang="en-US"/>
              <a:t> as ground state of electron bound to single proton: </a:t>
            </a:r>
          </a:p>
        </p:txBody>
      </p:sp>
      <p:sp>
        <p:nvSpPr>
          <p:cNvPr id="7171" name="Line 3"/>
          <p:cNvSpPr>
            <a:spLocks noChangeShapeType="1"/>
          </p:cNvSpPr>
          <p:nvPr/>
        </p:nvSpPr>
        <p:spPr bwMode="auto">
          <a:xfrm>
            <a:off x="1871663" y="2260600"/>
            <a:ext cx="2525712" cy="0"/>
          </a:xfrm>
          <a:prstGeom prst="line">
            <a:avLst/>
          </a:prstGeom>
          <a:noFill/>
          <a:ln w="28575">
            <a:solidFill>
              <a:srgbClr val="00FF00"/>
            </a:solidFill>
            <a:round/>
            <a:headEnd/>
            <a:tailEnd/>
          </a:ln>
          <a:effectLst/>
        </p:spPr>
        <p:txBody>
          <a:bodyPr/>
          <a:lstStyle/>
          <a:p>
            <a:endParaRPr lang="en-CA"/>
          </a:p>
        </p:txBody>
      </p:sp>
      <p:sp>
        <p:nvSpPr>
          <p:cNvPr id="7172" name="Text Box 4"/>
          <p:cNvSpPr txBox="1">
            <a:spLocks noChangeArrowheads="1"/>
          </p:cNvSpPr>
          <p:nvPr/>
        </p:nvSpPr>
        <p:spPr bwMode="auto">
          <a:xfrm>
            <a:off x="1249363" y="2039938"/>
            <a:ext cx="866775" cy="457200"/>
          </a:xfrm>
          <a:prstGeom prst="rect">
            <a:avLst/>
          </a:prstGeom>
          <a:noFill/>
          <a:ln w="9525">
            <a:noFill/>
            <a:miter lim="800000"/>
            <a:headEnd/>
            <a:tailEnd/>
          </a:ln>
          <a:effectLst/>
        </p:spPr>
        <p:txBody>
          <a:bodyPr>
            <a:spAutoFit/>
          </a:bodyPr>
          <a:lstStyle/>
          <a:p>
            <a:r>
              <a:rPr lang="en-US"/>
              <a:t>E</a:t>
            </a:r>
            <a:r>
              <a:rPr lang="en-US" baseline="-25000"/>
              <a:t>atom</a:t>
            </a:r>
          </a:p>
        </p:txBody>
      </p:sp>
      <p:sp>
        <p:nvSpPr>
          <p:cNvPr id="7173" name="Freeform 5"/>
          <p:cNvSpPr>
            <a:spLocks/>
          </p:cNvSpPr>
          <p:nvPr/>
        </p:nvSpPr>
        <p:spPr bwMode="auto">
          <a:xfrm>
            <a:off x="1301750" y="1020763"/>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4" name="Freeform 6"/>
          <p:cNvSpPr>
            <a:spLocks/>
          </p:cNvSpPr>
          <p:nvPr/>
        </p:nvSpPr>
        <p:spPr bwMode="auto">
          <a:xfrm flipH="1">
            <a:off x="2292350" y="1403350"/>
            <a:ext cx="838200" cy="1177925"/>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5" name="Freeform 7"/>
          <p:cNvSpPr>
            <a:spLocks/>
          </p:cNvSpPr>
          <p:nvPr/>
        </p:nvSpPr>
        <p:spPr bwMode="auto">
          <a:xfrm>
            <a:off x="3049588" y="1414463"/>
            <a:ext cx="838200" cy="1192212"/>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6" name="Freeform 8"/>
          <p:cNvSpPr>
            <a:spLocks/>
          </p:cNvSpPr>
          <p:nvPr/>
        </p:nvSpPr>
        <p:spPr bwMode="auto">
          <a:xfrm flipH="1">
            <a:off x="4040188" y="1054100"/>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7" name="Text Box 9"/>
          <p:cNvSpPr txBox="1">
            <a:spLocks noChangeArrowheads="1"/>
          </p:cNvSpPr>
          <p:nvPr/>
        </p:nvSpPr>
        <p:spPr bwMode="auto">
          <a:xfrm>
            <a:off x="0" y="3276600"/>
            <a:ext cx="8488363" cy="830997"/>
          </a:xfrm>
          <a:prstGeom prst="rect">
            <a:avLst/>
          </a:prstGeom>
          <a:noFill/>
          <a:ln w="9525">
            <a:noFill/>
            <a:miter lim="800000"/>
            <a:headEnd/>
            <a:tailEnd/>
          </a:ln>
          <a:effectLst/>
        </p:spPr>
        <p:txBody>
          <a:bodyPr>
            <a:spAutoFit/>
          </a:bodyPr>
          <a:lstStyle/>
          <a:p>
            <a:r>
              <a:rPr lang="en-US" dirty="0"/>
              <a:t>As protons get closer together, symmetric and </a:t>
            </a:r>
            <a:r>
              <a:rPr lang="en-US" dirty="0" err="1"/>
              <a:t>antisymmetric</a:t>
            </a:r>
            <a:r>
              <a:rPr lang="en-US" dirty="0"/>
              <a:t> state </a:t>
            </a:r>
            <a:r>
              <a:rPr lang="en-US" dirty="0" smtClean="0"/>
              <a:t>energy </a:t>
            </a:r>
            <a:r>
              <a:rPr lang="en-US" dirty="0"/>
              <a:t>levels </a:t>
            </a:r>
            <a:r>
              <a:rPr lang="en-US" b="1" dirty="0"/>
              <a:t>split</a:t>
            </a:r>
            <a:r>
              <a:rPr lang="en-US" dirty="0"/>
              <a:t>: </a:t>
            </a:r>
          </a:p>
        </p:txBody>
      </p:sp>
      <p:sp>
        <p:nvSpPr>
          <p:cNvPr id="7178" name="Line 10"/>
          <p:cNvSpPr>
            <a:spLocks noChangeShapeType="1"/>
          </p:cNvSpPr>
          <p:nvPr/>
        </p:nvSpPr>
        <p:spPr bwMode="auto">
          <a:xfrm>
            <a:off x="4956175" y="3227388"/>
            <a:ext cx="3962400" cy="0"/>
          </a:xfrm>
          <a:prstGeom prst="line">
            <a:avLst/>
          </a:prstGeom>
          <a:noFill/>
          <a:ln w="9525">
            <a:solidFill>
              <a:schemeClr val="tx1"/>
            </a:solidFill>
            <a:round/>
            <a:headEnd/>
            <a:tailEnd type="triangle" w="med" len="med"/>
          </a:ln>
          <a:effectLst/>
        </p:spPr>
        <p:txBody>
          <a:bodyPr/>
          <a:lstStyle/>
          <a:p>
            <a:endParaRPr lang="en-CA"/>
          </a:p>
        </p:txBody>
      </p:sp>
      <p:sp>
        <p:nvSpPr>
          <p:cNvPr id="7179" name="Oval 11"/>
          <p:cNvSpPr>
            <a:spLocks noChangeArrowheads="1"/>
          </p:cNvSpPr>
          <p:nvPr/>
        </p:nvSpPr>
        <p:spPr bwMode="auto">
          <a:xfrm>
            <a:off x="6035675" y="319405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180" name="Oval 12"/>
          <p:cNvSpPr>
            <a:spLocks noChangeArrowheads="1"/>
          </p:cNvSpPr>
          <p:nvPr/>
        </p:nvSpPr>
        <p:spPr bwMode="auto">
          <a:xfrm>
            <a:off x="7775575" y="320516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2" name="Group 13"/>
          <p:cNvGrpSpPr>
            <a:grpSpLocks/>
          </p:cNvGrpSpPr>
          <p:nvPr/>
        </p:nvGrpSpPr>
        <p:grpSpPr bwMode="auto">
          <a:xfrm>
            <a:off x="5089525" y="2465388"/>
            <a:ext cx="1982788" cy="795337"/>
            <a:chOff x="240" y="1248"/>
            <a:chExt cx="1249" cy="501"/>
          </a:xfrm>
        </p:grpSpPr>
        <p:sp>
          <p:nvSpPr>
            <p:cNvPr id="7182" name="Freeform 14"/>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83" name="Freeform 15"/>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3" name="Group 16"/>
          <p:cNvGrpSpPr>
            <a:grpSpLocks/>
          </p:cNvGrpSpPr>
          <p:nvPr/>
        </p:nvGrpSpPr>
        <p:grpSpPr bwMode="auto">
          <a:xfrm>
            <a:off x="6827838" y="2470150"/>
            <a:ext cx="1982787" cy="795338"/>
            <a:chOff x="240" y="1248"/>
            <a:chExt cx="1249" cy="501"/>
          </a:xfrm>
        </p:grpSpPr>
        <p:sp>
          <p:nvSpPr>
            <p:cNvPr id="7185" name="Freeform 17"/>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86" name="Freeform 18"/>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7187" name="Line 19"/>
          <p:cNvSpPr>
            <a:spLocks noChangeShapeType="1"/>
          </p:cNvSpPr>
          <p:nvPr/>
        </p:nvSpPr>
        <p:spPr bwMode="auto">
          <a:xfrm>
            <a:off x="4949825" y="1555750"/>
            <a:ext cx="3962400" cy="0"/>
          </a:xfrm>
          <a:prstGeom prst="line">
            <a:avLst/>
          </a:prstGeom>
          <a:noFill/>
          <a:ln w="9525">
            <a:solidFill>
              <a:schemeClr val="tx1"/>
            </a:solidFill>
            <a:round/>
            <a:headEnd/>
            <a:tailEnd type="triangle" w="med" len="med"/>
          </a:ln>
          <a:effectLst/>
        </p:spPr>
        <p:txBody>
          <a:bodyPr/>
          <a:lstStyle/>
          <a:p>
            <a:endParaRPr lang="en-CA"/>
          </a:p>
        </p:txBody>
      </p:sp>
      <p:sp>
        <p:nvSpPr>
          <p:cNvPr id="7188" name="Oval 20"/>
          <p:cNvSpPr>
            <a:spLocks noChangeArrowheads="1"/>
          </p:cNvSpPr>
          <p:nvPr/>
        </p:nvSpPr>
        <p:spPr bwMode="auto">
          <a:xfrm>
            <a:off x="6029325" y="152241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189" name="Oval 21"/>
          <p:cNvSpPr>
            <a:spLocks noChangeArrowheads="1"/>
          </p:cNvSpPr>
          <p:nvPr/>
        </p:nvSpPr>
        <p:spPr bwMode="auto">
          <a:xfrm>
            <a:off x="7769225" y="1533525"/>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4" name="Group 22"/>
          <p:cNvGrpSpPr>
            <a:grpSpLocks/>
          </p:cNvGrpSpPr>
          <p:nvPr/>
        </p:nvGrpSpPr>
        <p:grpSpPr bwMode="auto">
          <a:xfrm>
            <a:off x="5083175" y="793750"/>
            <a:ext cx="1982788" cy="795338"/>
            <a:chOff x="240" y="1248"/>
            <a:chExt cx="1249" cy="501"/>
          </a:xfrm>
        </p:grpSpPr>
        <p:sp>
          <p:nvSpPr>
            <p:cNvPr id="7191" name="Freeform 23"/>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92" name="Freeform 24"/>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5" name="Group 25"/>
          <p:cNvGrpSpPr>
            <a:grpSpLocks/>
          </p:cNvGrpSpPr>
          <p:nvPr/>
        </p:nvGrpSpPr>
        <p:grpSpPr bwMode="auto">
          <a:xfrm flipV="1">
            <a:off x="6821488" y="1527175"/>
            <a:ext cx="1982787" cy="795338"/>
            <a:chOff x="240" y="1248"/>
            <a:chExt cx="1249" cy="501"/>
          </a:xfrm>
        </p:grpSpPr>
        <p:sp>
          <p:nvSpPr>
            <p:cNvPr id="7194" name="Freeform 26"/>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95" name="Freeform 27"/>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7196" name="Line 28"/>
          <p:cNvSpPr>
            <a:spLocks noChangeShapeType="1"/>
          </p:cNvSpPr>
          <p:nvPr/>
        </p:nvSpPr>
        <p:spPr bwMode="auto">
          <a:xfrm flipV="1">
            <a:off x="4387850" y="1579563"/>
            <a:ext cx="531813" cy="679450"/>
          </a:xfrm>
          <a:prstGeom prst="line">
            <a:avLst/>
          </a:prstGeom>
          <a:noFill/>
          <a:ln w="28575">
            <a:solidFill>
              <a:schemeClr val="tx1"/>
            </a:solidFill>
            <a:round/>
            <a:headEnd/>
            <a:tailEnd/>
          </a:ln>
          <a:effectLst/>
        </p:spPr>
        <p:txBody>
          <a:bodyPr/>
          <a:lstStyle/>
          <a:p>
            <a:endParaRPr lang="en-CA"/>
          </a:p>
        </p:txBody>
      </p:sp>
      <p:sp>
        <p:nvSpPr>
          <p:cNvPr id="7197" name="Line 29"/>
          <p:cNvSpPr>
            <a:spLocks noChangeShapeType="1"/>
          </p:cNvSpPr>
          <p:nvPr/>
        </p:nvSpPr>
        <p:spPr bwMode="auto">
          <a:xfrm>
            <a:off x="4391025" y="2263775"/>
            <a:ext cx="531813" cy="733425"/>
          </a:xfrm>
          <a:prstGeom prst="line">
            <a:avLst/>
          </a:prstGeom>
          <a:noFill/>
          <a:ln w="28575">
            <a:solidFill>
              <a:schemeClr val="tx1"/>
            </a:solidFill>
            <a:round/>
            <a:headEnd/>
            <a:tailEnd/>
          </a:ln>
          <a:effectLst/>
        </p:spPr>
        <p:txBody>
          <a:bodyPr/>
          <a:lstStyle/>
          <a:p>
            <a:endParaRPr lang="en-CA"/>
          </a:p>
        </p:txBody>
      </p:sp>
      <p:sp>
        <p:nvSpPr>
          <p:cNvPr id="7198" name="Line 30"/>
          <p:cNvSpPr>
            <a:spLocks noChangeShapeType="1"/>
          </p:cNvSpPr>
          <p:nvPr/>
        </p:nvSpPr>
        <p:spPr bwMode="auto">
          <a:xfrm>
            <a:off x="2968625" y="5376863"/>
            <a:ext cx="1428750" cy="0"/>
          </a:xfrm>
          <a:prstGeom prst="line">
            <a:avLst/>
          </a:prstGeom>
          <a:noFill/>
          <a:ln w="28575">
            <a:solidFill>
              <a:srgbClr val="00FF00"/>
            </a:solidFill>
            <a:round/>
            <a:headEnd/>
            <a:tailEnd/>
          </a:ln>
          <a:effectLst/>
        </p:spPr>
        <p:txBody>
          <a:bodyPr/>
          <a:lstStyle/>
          <a:p>
            <a:endParaRPr lang="en-CA"/>
          </a:p>
        </p:txBody>
      </p:sp>
      <p:sp>
        <p:nvSpPr>
          <p:cNvPr id="7199" name="Text Box 31"/>
          <p:cNvSpPr txBox="1">
            <a:spLocks noChangeArrowheads="1"/>
          </p:cNvSpPr>
          <p:nvPr/>
        </p:nvSpPr>
        <p:spPr bwMode="auto">
          <a:xfrm>
            <a:off x="1662113" y="5062538"/>
            <a:ext cx="1355725" cy="457200"/>
          </a:xfrm>
          <a:prstGeom prst="rect">
            <a:avLst/>
          </a:prstGeom>
          <a:noFill/>
          <a:ln w="9525">
            <a:noFill/>
            <a:miter lim="800000"/>
            <a:headEnd/>
            <a:tailEnd/>
          </a:ln>
          <a:effectLst/>
        </p:spPr>
        <p:txBody>
          <a:bodyPr>
            <a:spAutoFit/>
          </a:bodyPr>
          <a:lstStyle/>
          <a:p>
            <a:r>
              <a:rPr lang="en-US"/>
              <a:t>E</a:t>
            </a:r>
            <a:r>
              <a:rPr lang="en-US" baseline="-25000"/>
              <a:t>atom</a:t>
            </a:r>
            <a:r>
              <a:rPr lang="en-US"/>
              <a:t> + </a:t>
            </a:r>
            <a:r>
              <a:rPr lang="en-US">
                <a:latin typeface="Tahoma" pitchFamily="34" charset="0"/>
                <a:sym typeface="Symbol" pitchFamily="18" charset="2"/>
              </a:rPr>
              <a:t></a:t>
            </a:r>
          </a:p>
        </p:txBody>
      </p:sp>
      <p:sp>
        <p:nvSpPr>
          <p:cNvPr id="7200" name="Freeform 32"/>
          <p:cNvSpPr>
            <a:spLocks/>
          </p:cNvSpPr>
          <p:nvPr/>
        </p:nvSpPr>
        <p:spPr bwMode="auto">
          <a:xfrm>
            <a:off x="2540000" y="4264025"/>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201" name="Freeform 33"/>
          <p:cNvSpPr>
            <a:spLocks/>
          </p:cNvSpPr>
          <p:nvPr/>
        </p:nvSpPr>
        <p:spPr bwMode="auto">
          <a:xfrm flipH="1">
            <a:off x="3530600" y="5157788"/>
            <a:ext cx="242888" cy="66675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202" name="Freeform 34"/>
          <p:cNvSpPr>
            <a:spLocks/>
          </p:cNvSpPr>
          <p:nvPr/>
        </p:nvSpPr>
        <p:spPr bwMode="auto">
          <a:xfrm>
            <a:off x="3711575" y="5157788"/>
            <a:ext cx="255588" cy="676275"/>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203" name="Freeform 35"/>
          <p:cNvSpPr>
            <a:spLocks/>
          </p:cNvSpPr>
          <p:nvPr/>
        </p:nvSpPr>
        <p:spPr bwMode="auto">
          <a:xfrm flipH="1">
            <a:off x="4119563" y="4281488"/>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204" name="Line 36"/>
          <p:cNvSpPr>
            <a:spLocks noChangeShapeType="1"/>
          </p:cNvSpPr>
          <p:nvPr/>
        </p:nvSpPr>
        <p:spPr bwMode="auto">
          <a:xfrm>
            <a:off x="4956175" y="6518275"/>
            <a:ext cx="3198813" cy="0"/>
          </a:xfrm>
          <a:prstGeom prst="line">
            <a:avLst/>
          </a:prstGeom>
          <a:noFill/>
          <a:ln w="9525">
            <a:solidFill>
              <a:schemeClr val="tx1"/>
            </a:solidFill>
            <a:round/>
            <a:headEnd/>
            <a:tailEnd type="triangle" w="med" len="med"/>
          </a:ln>
          <a:effectLst/>
        </p:spPr>
        <p:txBody>
          <a:bodyPr/>
          <a:lstStyle/>
          <a:p>
            <a:endParaRPr lang="en-CA"/>
          </a:p>
        </p:txBody>
      </p:sp>
      <p:sp>
        <p:nvSpPr>
          <p:cNvPr id="7205" name="Oval 37"/>
          <p:cNvSpPr>
            <a:spLocks noChangeArrowheads="1"/>
          </p:cNvSpPr>
          <p:nvPr/>
        </p:nvSpPr>
        <p:spPr bwMode="auto">
          <a:xfrm>
            <a:off x="6035675" y="6484938"/>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206" name="Oval 38"/>
          <p:cNvSpPr>
            <a:spLocks noChangeArrowheads="1"/>
          </p:cNvSpPr>
          <p:nvPr/>
        </p:nvSpPr>
        <p:spPr bwMode="auto">
          <a:xfrm>
            <a:off x="6569075" y="649605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207" name="Line 39"/>
          <p:cNvSpPr>
            <a:spLocks noChangeShapeType="1"/>
          </p:cNvSpPr>
          <p:nvPr/>
        </p:nvSpPr>
        <p:spPr bwMode="auto">
          <a:xfrm flipV="1">
            <a:off x="4949825" y="4783138"/>
            <a:ext cx="3132138" cy="0"/>
          </a:xfrm>
          <a:prstGeom prst="line">
            <a:avLst/>
          </a:prstGeom>
          <a:noFill/>
          <a:ln w="9525">
            <a:solidFill>
              <a:schemeClr val="tx1"/>
            </a:solidFill>
            <a:round/>
            <a:headEnd/>
            <a:tailEnd type="triangle" w="med" len="med"/>
          </a:ln>
          <a:effectLst/>
        </p:spPr>
        <p:txBody>
          <a:bodyPr/>
          <a:lstStyle/>
          <a:p>
            <a:endParaRPr lang="en-CA"/>
          </a:p>
        </p:txBody>
      </p:sp>
      <p:sp>
        <p:nvSpPr>
          <p:cNvPr id="7208" name="Oval 40"/>
          <p:cNvSpPr>
            <a:spLocks noChangeArrowheads="1"/>
          </p:cNvSpPr>
          <p:nvPr/>
        </p:nvSpPr>
        <p:spPr bwMode="auto">
          <a:xfrm>
            <a:off x="6029325" y="474980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209" name="Oval 41"/>
          <p:cNvSpPr>
            <a:spLocks noChangeArrowheads="1"/>
          </p:cNvSpPr>
          <p:nvPr/>
        </p:nvSpPr>
        <p:spPr bwMode="auto">
          <a:xfrm>
            <a:off x="6562725" y="476091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210" name="Line 42"/>
          <p:cNvSpPr>
            <a:spLocks noChangeShapeType="1"/>
          </p:cNvSpPr>
          <p:nvPr/>
        </p:nvSpPr>
        <p:spPr bwMode="auto">
          <a:xfrm flipV="1">
            <a:off x="4387850" y="4829175"/>
            <a:ext cx="531813" cy="561975"/>
          </a:xfrm>
          <a:prstGeom prst="line">
            <a:avLst/>
          </a:prstGeom>
          <a:noFill/>
          <a:ln w="28575">
            <a:solidFill>
              <a:schemeClr val="tx1"/>
            </a:solidFill>
            <a:round/>
            <a:headEnd/>
            <a:tailEnd/>
          </a:ln>
          <a:effectLst/>
        </p:spPr>
        <p:txBody>
          <a:bodyPr/>
          <a:lstStyle/>
          <a:p>
            <a:endParaRPr lang="en-CA"/>
          </a:p>
        </p:txBody>
      </p:sp>
      <p:sp>
        <p:nvSpPr>
          <p:cNvPr id="7211" name="Line 43"/>
          <p:cNvSpPr>
            <a:spLocks noChangeShapeType="1"/>
          </p:cNvSpPr>
          <p:nvPr/>
        </p:nvSpPr>
        <p:spPr bwMode="auto">
          <a:xfrm>
            <a:off x="4391025" y="5589588"/>
            <a:ext cx="531813" cy="635000"/>
          </a:xfrm>
          <a:prstGeom prst="line">
            <a:avLst/>
          </a:prstGeom>
          <a:noFill/>
          <a:ln w="28575">
            <a:solidFill>
              <a:schemeClr val="tx1"/>
            </a:solidFill>
            <a:round/>
            <a:headEnd/>
            <a:tailEnd/>
          </a:ln>
          <a:effectLst/>
        </p:spPr>
        <p:txBody>
          <a:bodyPr/>
          <a:lstStyle/>
          <a:p>
            <a:endParaRPr lang="en-CA"/>
          </a:p>
        </p:txBody>
      </p:sp>
      <p:sp>
        <p:nvSpPr>
          <p:cNvPr id="7212" name="Freeform 44"/>
          <p:cNvSpPr>
            <a:spLocks/>
          </p:cNvSpPr>
          <p:nvPr/>
        </p:nvSpPr>
        <p:spPr bwMode="auto">
          <a:xfrm>
            <a:off x="5075238" y="5676900"/>
            <a:ext cx="2590800" cy="862013"/>
          </a:xfrm>
          <a:custGeom>
            <a:avLst/>
            <a:gdLst/>
            <a:ahLst/>
            <a:cxnLst>
              <a:cxn ang="0">
                <a:pos x="0" y="503"/>
              </a:cxn>
              <a:cxn ang="0">
                <a:pos x="288" y="503"/>
              </a:cxn>
              <a:cxn ang="0">
                <a:pos x="528" y="263"/>
              </a:cxn>
              <a:cxn ang="0">
                <a:pos x="624" y="23"/>
              </a:cxn>
              <a:cxn ang="0">
                <a:pos x="702" y="136"/>
              </a:cxn>
              <a:cxn ang="0">
                <a:pos x="813" y="205"/>
              </a:cxn>
              <a:cxn ang="0">
                <a:pos x="917" y="115"/>
              </a:cxn>
              <a:cxn ang="0">
                <a:pos x="1000" y="32"/>
              </a:cxn>
              <a:cxn ang="0">
                <a:pos x="1125" y="309"/>
              </a:cxn>
              <a:cxn ang="0">
                <a:pos x="1341" y="497"/>
              </a:cxn>
              <a:cxn ang="0">
                <a:pos x="1632" y="503"/>
              </a:cxn>
            </a:cxnLst>
            <a:rect l="0" t="0" r="r" b="b"/>
            <a:pathLst>
              <a:path w="1632" h="543">
                <a:moveTo>
                  <a:pt x="0" y="503"/>
                </a:moveTo>
                <a:cubicBezTo>
                  <a:pt x="100" y="523"/>
                  <a:pt x="200" y="543"/>
                  <a:pt x="288" y="503"/>
                </a:cubicBezTo>
                <a:cubicBezTo>
                  <a:pt x="376" y="463"/>
                  <a:pt x="472" y="343"/>
                  <a:pt x="528" y="263"/>
                </a:cubicBezTo>
                <a:cubicBezTo>
                  <a:pt x="584" y="183"/>
                  <a:pt x="595" y="44"/>
                  <a:pt x="624" y="23"/>
                </a:cubicBezTo>
                <a:cubicBezTo>
                  <a:pt x="653" y="2"/>
                  <a:pt x="671" y="106"/>
                  <a:pt x="702" y="136"/>
                </a:cubicBezTo>
                <a:cubicBezTo>
                  <a:pt x="733" y="166"/>
                  <a:pt x="777" y="208"/>
                  <a:pt x="813" y="205"/>
                </a:cubicBezTo>
                <a:cubicBezTo>
                  <a:pt x="849" y="202"/>
                  <a:pt x="886" y="144"/>
                  <a:pt x="917" y="115"/>
                </a:cubicBezTo>
                <a:cubicBezTo>
                  <a:pt x="948" y="86"/>
                  <a:pt x="965" y="0"/>
                  <a:pt x="1000" y="32"/>
                </a:cubicBezTo>
                <a:cubicBezTo>
                  <a:pt x="1035" y="64"/>
                  <a:pt x="1068" y="232"/>
                  <a:pt x="1125" y="309"/>
                </a:cubicBezTo>
                <a:cubicBezTo>
                  <a:pt x="1182" y="386"/>
                  <a:pt x="1257" y="465"/>
                  <a:pt x="1341" y="497"/>
                </a:cubicBezTo>
                <a:cubicBezTo>
                  <a:pt x="1425" y="529"/>
                  <a:pt x="1572" y="502"/>
                  <a:pt x="1632" y="503"/>
                </a:cubicBezTo>
              </a:path>
            </a:pathLst>
          </a:custGeom>
          <a:noFill/>
          <a:ln w="38100" cmpd="sng">
            <a:solidFill>
              <a:schemeClr val="accent2"/>
            </a:solidFill>
            <a:round/>
            <a:headEnd/>
            <a:tailEnd/>
          </a:ln>
          <a:effectLst/>
        </p:spPr>
        <p:txBody>
          <a:bodyPr/>
          <a:lstStyle/>
          <a:p>
            <a:endParaRPr lang="en-CA"/>
          </a:p>
        </p:txBody>
      </p:sp>
      <p:sp>
        <p:nvSpPr>
          <p:cNvPr id="7213" name="Freeform 45"/>
          <p:cNvSpPr>
            <a:spLocks/>
          </p:cNvSpPr>
          <p:nvPr/>
        </p:nvSpPr>
        <p:spPr bwMode="auto">
          <a:xfrm>
            <a:off x="5094288" y="3995738"/>
            <a:ext cx="2590800" cy="1541462"/>
          </a:xfrm>
          <a:custGeom>
            <a:avLst/>
            <a:gdLst/>
            <a:ahLst/>
            <a:cxnLst>
              <a:cxn ang="0">
                <a:pos x="0" y="487"/>
              </a:cxn>
              <a:cxn ang="0">
                <a:pos x="288" y="487"/>
              </a:cxn>
              <a:cxn ang="0">
                <a:pos x="528" y="247"/>
              </a:cxn>
              <a:cxn ang="0">
                <a:pos x="624" y="7"/>
              </a:cxn>
              <a:cxn ang="0">
                <a:pos x="682" y="206"/>
              </a:cxn>
              <a:cxn ang="0">
                <a:pos x="821" y="602"/>
              </a:cxn>
              <a:cxn ang="0">
                <a:pos x="904" y="956"/>
              </a:cxn>
              <a:cxn ang="0">
                <a:pos x="1036" y="692"/>
              </a:cxn>
              <a:cxn ang="0">
                <a:pos x="1168" y="567"/>
              </a:cxn>
              <a:cxn ang="0">
                <a:pos x="1432" y="491"/>
              </a:cxn>
              <a:cxn ang="0">
                <a:pos x="1632" y="487"/>
              </a:cxn>
            </a:cxnLst>
            <a:rect l="0" t="0" r="r" b="b"/>
            <a:pathLst>
              <a:path w="1632" h="971">
                <a:moveTo>
                  <a:pt x="0" y="487"/>
                </a:moveTo>
                <a:cubicBezTo>
                  <a:pt x="100" y="507"/>
                  <a:pt x="200" y="527"/>
                  <a:pt x="288" y="487"/>
                </a:cubicBezTo>
                <a:cubicBezTo>
                  <a:pt x="376" y="447"/>
                  <a:pt x="472" y="327"/>
                  <a:pt x="528" y="247"/>
                </a:cubicBezTo>
                <a:cubicBezTo>
                  <a:pt x="584" y="167"/>
                  <a:pt x="598" y="14"/>
                  <a:pt x="624" y="7"/>
                </a:cubicBezTo>
                <a:cubicBezTo>
                  <a:pt x="650" y="0"/>
                  <a:pt x="649" y="107"/>
                  <a:pt x="682" y="206"/>
                </a:cubicBezTo>
                <a:cubicBezTo>
                  <a:pt x="715" y="305"/>
                  <a:pt x="784" y="477"/>
                  <a:pt x="821" y="602"/>
                </a:cubicBezTo>
                <a:cubicBezTo>
                  <a:pt x="858" y="727"/>
                  <a:pt x="868" y="941"/>
                  <a:pt x="904" y="956"/>
                </a:cubicBezTo>
                <a:cubicBezTo>
                  <a:pt x="940" y="971"/>
                  <a:pt x="992" y="757"/>
                  <a:pt x="1036" y="692"/>
                </a:cubicBezTo>
                <a:cubicBezTo>
                  <a:pt x="1080" y="627"/>
                  <a:pt x="1102" y="600"/>
                  <a:pt x="1168" y="567"/>
                </a:cubicBezTo>
                <a:cubicBezTo>
                  <a:pt x="1234" y="534"/>
                  <a:pt x="1355" y="504"/>
                  <a:pt x="1432" y="491"/>
                </a:cubicBezTo>
                <a:cubicBezTo>
                  <a:pt x="1509" y="478"/>
                  <a:pt x="1590" y="488"/>
                  <a:pt x="1632" y="487"/>
                </a:cubicBezTo>
              </a:path>
            </a:pathLst>
          </a:custGeom>
          <a:noFill/>
          <a:ln w="38100" cmpd="sng">
            <a:solidFill>
              <a:schemeClr val="accent2"/>
            </a:solidFill>
            <a:round/>
            <a:headEnd/>
            <a:tailEnd/>
          </a:ln>
          <a:effectLst/>
        </p:spPr>
        <p:txBody>
          <a:bodyPr/>
          <a:lstStyle/>
          <a:p>
            <a:endParaRPr lang="en-CA"/>
          </a:p>
        </p:txBody>
      </p:sp>
      <p:sp>
        <p:nvSpPr>
          <p:cNvPr id="7214" name="Line 46"/>
          <p:cNvSpPr>
            <a:spLocks noChangeShapeType="1"/>
          </p:cNvSpPr>
          <p:nvPr/>
        </p:nvSpPr>
        <p:spPr bwMode="auto">
          <a:xfrm>
            <a:off x="2962275" y="5592763"/>
            <a:ext cx="1428750" cy="0"/>
          </a:xfrm>
          <a:prstGeom prst="line">
            <a:avLst/>
          </a:prstGeom>
          <a:noFill/>
          <a:ln w="28575">
            <a:solidFill>
              <a:srgbClr val="00FF00"/>
            </a:solidFill>
            <a:round/>
            <a:headEnd/>
            <a:tailEnd/>
          </a:ln>
          <a:effectLst/>
        </p:spPr>
        <p:txBody>
          <a:bodyPr/>
          <a:lstStyle/>
          <a:p>
            <a:endParaRPr lang="en-CA"/>
          </a:p>
        </p:txBody>
      </p:sp>
      <p:sp>
        <p:nvSpPr>
          <p:cNvPr id="7215" name="Text Box 47"/>
          <p:cNvSpPr txBox="1">
            <a:spLocks noChangeArrowheads="1"/>
          </p:cNvSpPr>
          <p:nvPr/>
        </p:nvSpPr>
        <p:spPr bwMode="auto">
          <a:xfrm>
            <a:off x="1700213" y="5434013"/>
            <a:ext cx="1401762" cy="457200"/>
          </a:xfrm>
          <a:prstGeom prst="rect">
            <a:avLst/>
          </a:prstGeom>
          <a:noFill/>
          <a:ln w="9525">
            <a:noFill/>
            <a:miter lim="800000"/>
            <a:headEnd/>
            <a:tailEnd/>
          </a:ln>
          <a:effectLst/>
        </p:spPr>
        <p:txBody>
          <a:bodyPr>
            <a:spAutoFit/>
          </a:bodyPr>
          <a:lstStyle/>
          <a:p>
            <a:r>
              <a:rPr lang="en-US"/>
              <a:t>E</a:t>
            </a:r>
            <a:r>
              <a:rPr lang="en-US" baseline="-25000"/>
              <a:t>atom</a:t>
            </a:r>
            <a:r>
              <a:rPr lang="en-US"/>
              <a:t> – </a:t>
            </a:r>
            <a:r>
              <a:rPr lang="en-US">
                <a:latin typeface="Tahoma" pitchFamily="34" charset="0"/>
                <a:sym typeface="Symbol" pitchFamily="18" charset="2"/>
              </a:rPr>
              <a:t></a:t>
            </a:r>
          </a:p>
        </p:txBody>
      </p:sp>
      <p:sp>
        <p:nvSpPr>
          <p:cNvPr id="7216" name="Text Box 48"/>
          <p:cNvSpPr txBox="1">
            <a:spLocks noChangeArrowheads="1"/>
          </p:cNvSpPr>
          <p:nvPr/>
        </p:nvSpPr>
        <p:spPr bwMode="auto">
          <a:xfrm>
            <a:off x="111125" y="5940425"/>
            <a:ext cx="4014788" cy="822325"/>
          </a:xfrm>
          <a:prstGeom prst="rect">
            <a:avLst/>
          </a:prstGeom>
          <a:noFill/>
          <a:ln w="9525">
            <a:noFill/>
            <a:miter lim="800000"/>
            <a:headEnd/>
            <a:tailEnd/>
          </a:ln>
          <a:effectLst/>
        </p:spPr>
        <p:txBody>
          <a:bodyPr>
            <a:spAutoFit/>
          </a:bodyPr>
          <a:lstStyle/>
          <a:p>
            <a:r>
              <a:rPr lang="en-US"/>
              <a:t>As separation decreases, energy splitting </a:t>
            </a:r>
            <a:r>
              <a:rPr lang="en-US">
                <a:sym typeface="Symbol" pitchFamily="18" charset="2"/>
              </a:rPr>
              <a:t> increases</a:t>
            </a:r>
          </a:p>
        </p:txBody>
      </p:sp>
      <p:sp>
        <p:nvSpPr>
          <p:cNvPr id="51" name="TextBox 50"/>
          <p:cNvSpPr txBox="1"/>
          <p:nvPr/>
        </p:nvSpPr>
        <p:spPr>
          <a:xfrm>
            <a:off x="6253316" y="3923072"/>
            <a:ext cx="2613216" cy="830997"/>
          </a:xfrm>
          <a:prstGeom prst="rect">
            <a:avLst/>
          </a:prstGeom>
          <a:noFill/>
        </p:spPr>
        <p:txBody>
          <a:bodyPr wrap="none" rtlCol="0">
            <a:spAutoFit/>
          </a:bodyPr>
          <a:lstStyle/>
          <a:p>
            <a:r>
              <a:rPr lang="en-US" dirty="0" err="1" smtClean="0"/>
              <a:t>ans</a:t>
            </a:r>
            <a:r>
              <a:rPr lang="en-US" dirty="0" smtClean="0"/>
              <a:t> c. more </a:t>
            </a:r>
            <a:r>
              <a:rPr lang="en-US" dirty="0" err="1" smtClean="0"/>
              <a:t>KE</a:t>
            </a:r>
            <a:r>
              <a:rPr lang="en-US" dirty="0" smtClean="0"/>
              <a:t> in</a:t>
            </a:r>
          </a:p>
          <a:p>
            <a:r>
              <a:rPr lang="en-US" dirty="0" err="1" smtClean="0"/>
              <a:t>antisym</a:t>
            </a:r>
            <a:r>
              <a:rPr lang="en-US" dirty="0" smtClean="0"/>
              <a:t>. </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3"/>
          <p:cNvSpPr>
            <a:spLocks noGrp="1"/>
          </p:cNvSpPr>
          <p:nvPr>
            <p:ph type="sldNum" sz="quarter" idx="12"/>
          </p:nvPr>
        </p:nvSpPr>
        <p:spPr/>
        <p:txBody>
          <a:bodyPr/>
          <a:lstStyle/>
          <a:p>
            <a:fld id="{E4FDECA1-B9CD-4370-A5E1-8B5AD59C5603}" type="slidenum">
              <a:rPr lang="en-US"/>
              <a:pPr/>
              <a:t>11</a:t>
            </a:fld>
            <a:endParaRPr lang="en-US"/>
          </a:p>
        </p:txBody>
      </p:sp>
      <p:sp>
        <p:nvSpPr>
          <p:cNvPr id="8194" name="Freeform 2" descr="Large checker board"/>
          <p:cNvSpPr>
            <a:spLocks/>
          </p:cNvSpPr>
          <p:nvPr/>
        </p:nvSpPr>
        <p:spPr bwMode="auto">
          <a:xfrm>
            <a:off x="2247900" y="1076325"/>
            <a:ext cx="2668588" cy="1422400"/>
          </a:xfrm>
          <a:custGeom>
            <a:avLst/>
            <a:gdLst/>
            <a:ahLst/>
            <a:cxnLst>
              <a:cxn ang="0">
                <a:pos x="562" y="23"/>
              </a:cxn>
              <a:cxn ang="0">
                <a:pos x="1186" y="32"/>
              </a:cxn>
              <a:cxn ang="0">
                <a:pos x="1512" y="215"/>
              </a:cxn>
              <a:cxn ang="0">
                <a:pos x="1522" y="493"/>
              </a:cxn>
              <a:cxn ang="0">
                <a:pos x="1013" y="714"/>
              </a:cxn>
              <a:cxn ang="0">
                <a:pos x="149" y="608"/>
              </a:cxn>
              <a:cxn ang="0">
                <a:pos x="120" y="148"/>
              </a:cxn>
              <a:cxn ang="0">
                <a:pos x="590" y="13"/>
              </a:cxn>
            </a:cxnLst>
            <a:rect l="0" t="0" r="r" b="b"/>
            <a:pathLst>
              <a:path w="1605" h="733">
                <a:moveTo>
                  <a:pt x="562" y="23"/>
                </a:moveTo>
                <a:cubicBezTo>
                  <a:pt x="666" y="24"/>
                  <a:pt x="1028" y="0"/>
                  <a:pt x="1186" y="32"/>
                </a:cubicBezTo>
                <a:cubicBezTo>
                  <a:pt x="1344" y="64"/>
                  <a:pt x="1456" y="138"/>
                  <a:pt x="1512" y="215"/>
                </a:cubicBezTo>
                <a:cubicBezTo>
                  <a:pt x="1568" y="292"/>
                  <a:pt x="1605" y="410"/>
                  <a:pt x="1522" y="493"/>
                </a:cubicBezTo>
                <a:cubicBezTo>
                  <a:pt x="1439" y="576"/>
                  <a:pt x="1242" y="695"/>
                  <a:pt x="1013" y="714"/>
                </a:cubicBezTo>
                <a:cubicBezTo>
                  <a:pt x="784" y="733"/>
                  <a:pt x="298" y="702"/>
                  <a:pt x="149" y="608"/>
                </a:cubicBezTo>
                <a:cubicBezTo>
                  <a:pt x="0" y="514"/>
                  <a:pt x="46" y="247"/>
                  <a:pt x="120" y="148"/>
                </a:cubicBezTo>
                <a:cubicBezTo>
                  <a:pt x="194" y="49"/>
                  <a:pt x="512" y="35"/>
                  <a:pt x="590" y="13"/>
                </a:cubicBezTo>
              </a:path>
            </a:pathLst>
          </a:custGeom>
          <a:pattFill prst="lgCheck">
            <a:fgClr>
              <a:srgbClr val="CC3300"/>
            </a:fgClr>
            <a:bgClr>
              <a:srgbClr val="FFFFFF"/>
            </a:bgClr>
          </a:pattFill>
          <a:ln w="9525">
            <a:solidFill>
              <a:schemeClr val="tx1"/>
            </a:solidFill>
            <a:round/>
            <a:headEnd/>
            <a:tailEnd/>
          </a:ln>
          <a:effectLst/>
        </p:spPr>
        <p:txBody>
          <a:bodyPr/>
          <a:lstStyle/>
          <a:p>
            <a:endParaRPr lang="en-CA"/>
          </a:p>
        </p:txBody>
      </p:sp>
      <p:sp>
        <p:nvSpPr>
          <p:cNvPr id="8195" name="Text Box 3"/>
          <p:cNvSpPr txBox="1">
            <a:spLocks noChangeArrowheads="1"/>
          </p:cNvSpPr>
          <p:nvPr/>
        </p:nvSpPr>
        <p:spPr bwMode="auto">
          <a:xfrm>
            <a:off x="461963" y="0"/>
            <a:ext cx="4479925" cy="519113"/>
          </a:xfrm>
          <a:prstGeom prst="rect">
            <a:avLst/>
          </a:prstGeom>
          <a:noFill/>
          <a:ln w="9525">
            <a:noFill/>
            <a:miter lim="800000"/>
            <a:headEnd/>
            <a:tailEnd/>
          </a:ln>
          <a:effectLst/>
        </p:spPr>
        <p:txBody>
          <a:bodyPr wrap="none">
            <a:spAutoFit/>
          </a:bodyPr>
          <a:lstStyle/>
          <a:p>
            <a:r>
              <a:rPr lang="en-US" sz="2800" u="sng"/>
              <a:t>QM of electrical conduction</a:t>
            </a:r>
            <a:endParaRPr lang="en-US" sz="2800"/>
          </a:p>
        </p:txBody>
      </p:sp>
      <p:sp>
        <p:nvSpPr>
          <p:cNvPr id="8196" name="Text Box 4"/>
          <p:cNvSpPr txBox="1">
            <a:spLocks noChangeArrowheads="1"/>
          </p:cNvSpPr>
          <p:nvPr/>
        </p:nvSpPr>
        <p:spPr bwMode="auto">
          <a:xfrm>
            <a:off x="898525" y="593725"/>
            <a:ext cx="6513513" cy="457200"/>
          </a:xfrm>
          <a:prstGeom prst="rect">
            <a:avLst/>
          </a:prstGeom>
          <a:noFill/>
          <a:ln w="9525">
            <a:noFill/>
            <a:miter lim="800000"/>
            <a:headEnd/>
            <a:tailEnd/>
          </a:ln>
          <a:effectLst/>
        </p:spPr>
        <p:txBody>
          <a:bodyPr wrap="none">
            <a:spAutoFit/>
          </a:bodyPr>
          <a:lstStyle/>
          <a:p>
            <a:r>
              <a:rPr lang="en-US"/>
              <a:t>energy levels of </a:t>
            </a:r>
            <a:r>
              <a:rPr lang="en-US" b="1" u="sng"/>
              <a:t>atoms </a:t>
            </a:r>
            <a:r>
              <a:rPr lang="en-US" b="1" u="sng">
                <a:sym typeface="Symbol" pitchFamily="18" charset="2"/>
              </a:rPr>
              <a:t> molecules</a:t>
            </a:r>
            <a:r>
              <a:rPr lang="en-US" u="sng">
                <a:sym typeface="Symbol" pitchFamily="18" charset="2"/>
              </a:rPr>
              <a:t> </a:t>
            </a:r>
            <a:r>
              <a:rPr lang="en-US">
                <a:sym typeface="Symbol" pitchFamily="18" charset="2"/>
              </a:rPr>
              <a:t> solids</a:t>
            </a:r>
          </a:p>
        </p:txBody>
      </p:sp>
      <p:sp>
        <p:nvSpPr>
          <p:cNvPr id="8197" name="Text Box 5"/>
          <p:cNvSpPr txBox="1">
            <a:spLocks noChangeArrowheads="1"/>
          </p:cNvSpPr>
          <p:nvPr/>
        </p:nvSpPr>
        <p:spPr bwMode="auto">
          <a:xfrm>
            <a:off x="2833688" y="6303963"/>
            <a:ext cx="2032000" cy="457200"/>
          </a:xfrm>
          <a:prstGeom prst="rect">
            <a:avLst/>
          </a:prstGeom>
          <a:solidFill>
            <a:schemeClr val="bg1"/>
          </a:solidFill>
          <a:ln w="9525">
            <a:noFill/>
            <a:miter lim="800000"/>
            <a:headEnd/>
            <a:tailEnd/>
          </a:ln>
          <a:effectLst/>
        </p:spPr>
        <p:txBody>
          <a:bodyPr wrap="none">
            <a:spAutoFit/>
          </a:bodyPr>
          <a:lstStyle/>
          <a:p>
            <a:r>
              <a:rPr lang="en-US"/>
              <a:t>at1-at2 molec</a:t>
            </a:r>
          </a:p>
        </p:txBody>
      </p:sp>
      <p:sp>
        <p:nvSpPr>
          <p:cNvPr id="8198" name="AutoShape 6" descr="Large checker board"/>
          <p:cNvSpPr>
            <a:spLocks noChangeArrowheads="1"/>
          </p:cNvSpPr>
          <p:nvPr/>
        </p:nvSpPr>
        <p:spPr bwMode="auto">
          <a:xfrm>
            <a:off x="600075" y="977900"/>
            <a:ext cx="1176338" cy="1493838"/>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pattFill prst="lgCheck">
            <a:fgClr>
              <a:srgbClr val="FF6600"/>
            </a:fgClr>
            <a:bgClr>
              <a:schemeClr val="bg1"/>
            </a:bgClr>
          </a:pattFill>
          <a:ln w="9525">
            <a:solidFill>
              <a:schemeClr val="tx1"/>
            </a:solidFill>
            <a:round/>
            <a:headEnd/>
            <a:tailEnd/>
          </a:ln>
          <a:effectLst/>
        </p:spPr>
        <p:txBody>
          <a:bodyPr wrap="none" anchor="ctr"/>
          <a:lstStyle/>
          <a:p>
            <a:endParaRPr lang="en-CA"/>
          </a:p>
        </p:txBody>
      </p:sp>
      <p:grpSp>
        <p:nvGrpSpPr>
          <p:cNvPr id="8199" name="Group 7"/>
          <p:cNvGrpSpPr>
            <a:grpSpLocks/>
          </p:cNvGrpSpPr>
          <p:nvPr/>
        </p:nvGrpSpPr>
        <p:grpSpPr bwMode="auto">
          <a:xfrm>
            <a:off x="835025" y="1349375"/>
            <a:ext cx="730250" cy="746125"/>
            <a:chOff x="554" y="878"/>
            <a:chExt cx="460" cy="470"/>
          </a:xfrm>
        </p:grpSpPr>
        <p:sp>
          <p:nvSpPr>
            <p:cNvPr id="8200" name="Oval 8"/>
            <p:cNvSpPr>
              <a:spLocks noChangeArrowheads="1"/>
            </p:cNvSpPr>
            <p:nvPr/>
          </p:nvSpPr>
          <p:spPr bwMode="auto">
            <a:xfrm>
              <a:off x="554" y="878"/>
              <a:ext cx="460" cy="470"/>
            </a:xfrm>
            <a:prstGeom prst="ellipse">
              <a:avLst/>
            </a:prstGeom>
            <a:solidFill>
              <a:srgbClr val="CC3300"/>
            </a:solidFill>
            <a:ln w="9525">
              <a:solidFill>
                <a:schemeClr val="tx1"/>
              </a:solidFill>
              <a:round/>
              <a:headEnd/>
              <a:tailEnd/>
            </a:ln>
            <a:effectLst/>
          </p:spPr>
          <p:txBody>
            <a:bodyPr wrap="none" anchor="ctr"/>
            <a:lstStyle/>
            <a:p>
              <a:endParaRPr lang="en-CA"/>
            </a:p>
          </p:txBody>
        </p:sp>
        <p:sp>
          <p:nvSpPr>
            <p:cNvPr id="8201" name="Oval 9"/>
            <p:cNvSpPr>
              <a:spLocks noChangeArrowheads="1"/>
            </p:cNvSpPr>
            <p:nvPr/>
          </p:nvSpPr>
          <p:spPr bwMode="auto">
            <a:xfrm>
              <a:off x="749" y="1066"/>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8202" name="Group 10"/>
          <p:cNvGrpSpPr>
            <a:grpSpLocks/>
          </p:cNvGrpSpPr>
          <p:nvPr/>
        </p:nvGrpSpPr>
        <p:grpSpPr bwMode="auto">
          <a:xfrm>
            <a:off x="5764213" y="1309688"/>
            <a:ext cx="730250" cy="746125"/>
            <a:chOff x="3621" y="855"/>
            <a:chExt cx="460" cy="470"/>
          </a:xfrm>
        </p:grpSpPr>
        <p:sp>
          <p:nvSpPr>
            <p:cNvPr id="8203" name="Oval 11"/>
            <p:cNvSpPr>
              <a:spLocks noChangeArrowheads="1"/>
            </p:cNvSpPr>
            <p:nvPr/>
          </p:nvSpPr>
          <p:spPr bwMode="auto">
            <a:xfrm>
              <a:off x="3621" y="855"/>
              <a:ext cx="460" cy="470"/>
            </a:xfrm>
            <a:prstGeom prst="ellipse">
              <a:avLst/>
            </a:prstGeom>
            <a:solidFill>
              <a:srgbClr val="CC3300"/>
            </a:solidFill>
            <a:ln w="9525">
              <a:solidFill>
                <a:schemeClr val="tx1"/>
              </a:solidFill>
              <a:round/>
              <a:headEnd/>
              <a:tailEnd/>
            </a:ln>
            <a:effectLst/>
          </p:spPr>
          <p:txBody>
            <a:bodyPr wrap="none" anchor="ctr"/>
            <a:lstStyle/>
            <a:p>
              <a:endParaRPr lang="en-CA"/>
            </a:p>
          </p:txBody>
        </p:sp>
        <p:sp>
          <p:nvSpPr>
            <p:cNvPr id="8204" name="Oval 12"/>
            <p:cNvSpPr>
              <a:spLocks noChangeArrowheads="1"/>
            </p:cNvSpPr>
            <p:nvPr/>
          </p:nvSpPr>
          <p:spPr bwMode="auto">
            <a:xfrm>
              <a:off x="3836" y="1043"/>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sp>
        <p:nvSpPr>
          <p:cNvPr id="8205" name="AutoShape 13" descr="Large checker board"/>
          <p:cNvSpPr>
            <a:spLocks noChangeArrowheads="1"/>
          </p:cNvSpPr>
          <p:nvPr/>
        </p:nvSpPr>
        <p:spPr bwMode="auto">
          <a:xfrm>
            <a:off x="5572125" y="949325"/>
            <a:ext cx="1176338" cy="1493838"/>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pattFill prst="lgCheck">
            <a:fgClr>
              <a:srgbClr val="FF6600"/>
            </a:fgClr>
            <a:bgClr>
              <a:schemeClr val="bg1"/>
            </a:bgClr>
          </a:pattFill>
          <a:ln w="9525">
            <a:solidFill>
              <a:schemeClr val="tx1"/>
            </a:solidFill>
            <a:round/>
            <a:headEnd/>
            <a:tailEnd/>
          </a:ln>
          <a:effectLst/>
        </p:spPr>
        <p:txBody>
          <a:bodyPr wrap="none" anchor="ctr"/>
          <a:lstStyle/>
          <a:p>
            <a:endParaRPr lang="en-CA"/>
          </a:p>
        </p:txBody>
      </p:sp>
      <p:sp>
        <p:nvSpPr>
          <p:cNvPr id="8206" name="Freeform 14"/>
          <p:cNvSpPr>
            <a:spLocks/>
          </p:cNvSpPr>
          <p:nvPr/>
        </p:nvSpPr>
        <p:spPr bwMode="auto">
          <a:xfrm>
            <a:off x="6324600" y="1828800"/>
            <a:ext cx="1960563" cy="4221163"/>
          </a:xfrm>
          <a:custGeom>
            <a:avLst/>
            <a:gdLst/>
            <a:ahLst/>
            <a:cxnLst>
              <a:cxn ang="0">
                <a:pos x="269" y="2659"/>
              </a:cxn>
              <a:cxn ang="0">
                <a:pos x="1190" y="1085"/>
              </a:cxn>
              <a:cxn ang="0">
                <a:pos x="0" y="0"/>
              </a:cxn>
            </a:cxnLst>
            <a:rect l="0" t="0" r="r" b="b"/>
            <a:pathLst>
              <a:path w="1235" h="2659">
                <a:moveTo>
                  <a:pt x="269" y="2659"/>
                </a:moveTo>
                <a:cubicBezTo>
                  <a:pt x="752" y="2093"/>
                  <a:pt x="1235" y="1528"/>
                  <a:pt x="1190" y="1085"/>
                </a:cubicBezTo>
                <a:cubicBezTo>
                  <a:pt x="1145" y="642"/>
                  <a:pt x="200" y="181"/>
                  <a:pt x="0" y="0"/>
                </a:cubicBezTo>
              </a:path>
            </a:pathLst>
          </a:custGeom>
          <a:noFill/>
          <a:ln w="9525" cap="flat">
            <a:solidFill>
              <a:schemeClr val="tx1"/>
            </a:solidFill>
            <a:prstDash val="sysDot"/>
            <a:round/>
            <a:headEnd type="triangle" w="med" len="med"/>
            <a:tailEnd type="triangle" w="med" len="med"/>
          </a:ln>
          <a:effectLst/>
        </p:spPr>
        <p:txBody>
          <a:bodyPr/>
          <a:lstStyle/>
          <a:p>
            <a:endParaRPr lang="en-CA"/>
          </a:p>
        </p:txBody>
      </p:sp>
      <p:sp>
        <p:nvSpPr>
          <p:cNvPr id="8207" name="Freeform 15"/>
          <p:cNvSpPr>
            <a:spLocks/>
          </p:cNvSpPr>
          <p:nvPr/>
        </p:nvSpPr>
        <p:spPr bwMode="auto">
          <a:xfrm>
            <a:off x="6477000" y="2239963"/>
            <a:ext cx="982663" cy="2606675"/>
          </a:xfrm>
          <a:custGeom>
            <a:avLst/>
            <a:gdLst/>
            <a:ahLst/>
            <a:cxnLst>
              <a:cxn ang="0">
                <a:pos x="144" y="1642"/>
              </a:cxn>
              <a:cxn ang="0">
                <a:pos x="595" y="855"/>
              </a:cxn>
              <a:cxn ang="0">
                <a:pos x="0" y="0"/>
              </a:cxn>
            </a:cxnLst>
            <a:rect l="0" t="0" r="r" b="b"/>
            <a:pathLst>
              <a:path w="619" h="1642">
                <a:moveTo>
                  <a:pt x="144" y="1642"/>
                </a:moveTo>
                <a:cubicBezTo>
                  <a:pt x="381" y="1385"/>
                  <a:pt x="619" y="1129"/>
                  <a:pt x="595" y="855"/>
                </a:cubicBezTo>
                <a:cubicBezTo>
                  <a:pt x="571" y="581"/>
                  <a:pt x="99" y="142"/>
                  <a:pt x="0" y="0"/>
                </a:cubicBezTo>
              </a:path>
            </a:pathLst>
          </a:custGeom>
          <a:noFill/>
          <a:ln w="9525" cap="flat">
            <a:solidFill>
              <a:schemeClr val="tx1"/>
            </a:solidFill>
            <a:prstDash val="sysDot"/>
            <a:round/>
            <a:headEnd type="triangle" w="med" len="med"/>
            <a:tailEnd type="triangle" w="med" len="med"/>
          </a:ln>
          <a:effectLst/>
        </p:spPr>
        <p:txBody>
          <a:bodyPr/>
          <a:lstStyle/>
          <a:p>
            <a:endParaRPr lang="en-CA"/>
          </a:p>
        </p:txBody>
      </p:sp>
      <p:sp>
        <p:nvSpPr>
          <p:cNvPr id="8208" name="Line 16"/>
          <p:cNvSpPr>
            <a:spLocks noChangeShapeType="1"/>
          </p:cNvSpPr>
          <p:nvPr/>
        </p:nvSpPr>
        <p:spPr bwMode="auto">
          <a:xfrm>
            <a:off x="-31750" y="2638425"/>
            <a:ext cx="9144000" cy="0"/>
          </a:xfrm>
          <a:prstGeom prst="line">
            <a:avLst/>
          </a:prstGeom>
          <a:noFill/>
          <a:ln w="28575">
            <a:solidFill>
              <a:schemeClr val="tx1"/>
            </a:solidFill>
            <a:round/>
            <a:headEnd/>
            <a:tailEnd/>
          </a:ln>
          <a:effectLst/>
        </p:spPr>
        <p:txBody>
          <a:bodyPr/>
          <a:lstStyle/>
          <a:p>
            <a:endParaRPr lang="en-CA"/>
          </a:p>
        </p:txBody>
      </p:sp>
      <p:sp>
        <p:nvSpPr>
          <p:cNvPr id="8209" name="Text Box 17"/>
          <p:cNvSpPr txBox="1">
            <a:spLocks noChangeArrowheads="1"/>
          </p:cNvSpPr>
          <p:nvPr/>
        </p:nvSpPr>
        <p:spPr bwMode="auto">
          <a:xfrm>
            <a:off x="5561013" y="987425"/>
            <a:ext cx="3394075" cy="1096963"/>
          </a:xfrm>
          <a:prstGeom prst="rect">
            <a:avLst/>
          </a:prstGeom>
          <a:noFill/>
          <a:ln w="9525">
            <a:noFill/>
            <a:miter lim="800000"/>
            <a:headEnd/>
            <a:tailEnd/>
          </a:ln>
          <a:effectLst/>
        </p:spPr>
        <p:txBody>
          <a:bodyPr>
            <a:spAutoFit/>
          </a:bodyPr>
          <a:lstStyle/>
          <a:p>
            <a:r>
              <a:rPr lang="en-US" sz="2200"/>
              <a:t>inner electrons stick close to nuclei.  Outer e’s get </a:t>
            </a:r>
          </a:p>
          <a:p>
            <a:r>
              <a:rPr lang="en-US" sz="2200"/>
              <a:t>shared.</a:t>
            </a:r>
          </a:p>
        </p:txBody>
      </p:sp>
      <p:sp>
        <p:nvSpPr>
          <p:cNvPr id="8210" name="Text Box 18"/>
          <p:cNvSpPr txBox="1">
            <a:spLocks noChangeArrowheads="1"/>
          </p:cNvSpPr>
          <p:nvPr/>
        </p:nvSpPr>
        <p:spPr bwMode="auto">
          <a:xfrm>
            <a:off x="684213" y="6400800"/>
            <a:ext cx="692150" cy="457200"/>
          </a:xfrm>
          <a:prstGeom prst="rect">
            <a:avLst/>
          </a:prstGeom>
          <a:noFill/>
          <a:ln w="9525">
            <a:noFill/>
            <a:miter lim="800000"/>
            <a:headEnd/>
            <a:tailEnd/>
          </a:ln>
          <a:effectLst/>
        </p:spPr>
        <p:txBody>
          <a:bodyPr wrap="none">
            <a:spAutoFit/>
          </a:bodyPr>
          <a:lstStyle/>
          <a:p>
            <a:r>
              <a:rPr lang="en-US"/>
              <a:t>at 1</a:t>
            </a:r>
          </a:p>
        </p:txBody>
      </p:sp>
      <p:sp>
        <p:nvSpPr>
          <p:cNvPr id="8211" name="Line 19"/>
          <p:cNvSpPr>
            <a:spLocks noChangeShapeType="1"/>
          </p:cNvSpPr>
          <p:nvPr/>
        </p:nvSpPr>
        <p:spPr bwMode="auto">
          <a:xfrm flipV="1">
            <a:off x="206375" y="3416300"/>
            <a:ext cx="0" cy="2571750"/>
          </a:xfrm>
          <a:prstGeom prst="line">
            <a:avLst/>
          </a:prstGeom>
          <a:noFill/>
          <a:ln w="9525">
            <a:solidFill>
              <a:schemeClr val="tx1"/>
            </a:solidFill>
            <a:round/>
            <a:headEnd/>
            <a:tailEnd type="triangle" w="med" len="med"/>
          </a:ln>
          <a:effectLst/>
        </p:spPr>
        <p:txBody>
          <a:bodyPr/>
          <a:lstStyle/>
          <a:p>
            <a:endParaRPr lang="en-CA"/>
          </a:p>
        </p:txBody>
      </p:sp>
      <p:sp>
        <p:nvSpPr>
          <p:cNvPr id="8212" name="Text Box 20"/>
          <p:cNvSpPr txBox="1">
            <a:spLocks noChangeArrowheads="1"/>
          </p:cNvSpPr>
          <p:nvPr/>
        </p:nvSpPr>
        <p:spPr bwMode="auto">
          <a:xfrm rot="16200000">
            <a:off x="-65881" y="5303044"/>
            <a:ext cx="989013" cy="396875"/>
          </a:xfrm>
          <a:prstGeom prst="rect">
            <a:avLst/>
          </a:prstGeom>
          <a:noFill/>
          <a:ln w="9525">
            <a:noFill/>
            <a:miter lim="800000"/>
            <a:headEnd/>
            <a:tailEnd/>
          </a:ln>
          <a:effectLst/>
        </p:spPr>
        <p:txBody>
          <a:bodyPr wrap="none">
            <a:spAutoFit/>
          </a:bodyPr>
          <a:lstStyle/>
          <a:p>
            <a:r>
              <a:rPr lang="en-US" sz="2000"/>
              <a:t>Energy</a:t>
            </a:r>
          </a:p>
        </p:txBody>
      </p:sp>
      <p:grpSp>
        <p:nvGrpSpPr>
          <p:cNvPr id="8213" name="Group 21"/>
          <p:cNvGrpSpPr>
            <a:grpSpLocks/>
          </p:cNvGrpSpPr>
          <p:nvPr/>
        </p:nvGrpSpPr>
        <p:grpSpPr bwMode="auto">
          <a:xfrm>
            <a:off x="596900" y="3021013"/>
            <a:ext cx="1308100" cy="3121025"/>
            <a:chOff x="376" y="1903"/>
            <a:chExt cx="824" cy="1966"/>
          </a:xfrm>
        </p:grpSpPr>
        <p:sp>
          <p:nvSpPr>
            <p:cNvPr id="8214" name="Line 22"/>
            <p:cNvSpPr>
              <a:spLocks noChangeShapeType="1"/>
            </p:cNvSpPr>
            <p:nvPr/>
          </p:nvSpPr>
          <p:spPr bwMode="auto">
            <a:xfrm>
              <a:off x="404" y="3869"/>
              <a:ext cx="796" cy="0"/>
            </a:xfrm>
            <a:prstGeom prst="line">
              <a:avLst/>
            </a:prstGeom>
            <a:noFill/>
            <a:ln w="9525">
              <a:solidFill>
                <a:schemeClr val="tx1"/>
              </a:solidFill>
              <a:round/>
              <a:headEnd/>
              <a:tailEnd/>
            </a:ln>
            <a:effectLst/>
          </p:spPr>
          <p:txBody>
            <a:bodyPr/>
            <a:lstStyle/>
            <a:p>
              <a:endParaRPr lang="en-CA"/>
            </a:p>
          </p:txBody>
        </p:sp>
        <p:sp>
          <p:nvSpPr>
            <p:cNvPr id="8215" name="Line 23"/>
            <p:cNvSpPr>
              <a:spLocks noChangeShapeType="1"/>
            </p:cNvSpPr>
            <p:nvPr/>
          </p:nvSpPr>
          <p:spPr bwMode="auto">
            <a:xfrm>
              <a:off x="376" y="3102"/>
              <a:ext cx="796" cy="0"/>
            </a:xfrm>
            <a:prstGeom prst="line">
              <a:avLst/>
            </a:prstGeom>
            <a:noFill/>
            <a:ln w="9525">
              <a:solidFill>
                <a:schemeClr val="tx1"/>
              </a:solidFill>
              <a:round/>
              <a:headEnd/>
              <a:tailEnd/>
            </a:ln>
            <a:effectLst/>
          </p:spPr>
          <p:txBody>
            <a:bodyPr/>
            <a:lstStyle/>
            <a:p>
              <a:endParaRPr lang="en-CA"/>
            </a:p>
          </p:txBody>
        </p:sp>
        <p:sp>
          <p:nvSpPr>
            <p:cNvPr id="8216" name="Line 24"/>
            <p:cNvSpPr>
              <a:spLocks noChangeShapeType="1"/>
            </p:cNvSpPr>
            <p:nvPr/>
          </p:nvSpPr>
          <p:spPr bwMode="auto">
            <a:xfrm>
              <a:off x="387" y="2565"/>
              <a:ext cx="796" cy="0"/>
            </a:xfrm>
            <a:prstGeom prst="line">
              <a:avLst/>
            </a:prstGeom>
            <a:noFill/>
            <a:ln w="9525">
              <a:solidFill>
                <a:schemeClr val="tx1"/>
              </a:solidFill>
              <a:round/>
              <a:headEnd/>
              <a:tailEnd/>
            </a:ln>
            <a:effectLst/>
          </p:spPr>
          <p:txBody>
            <a:bodyPr/>
            <a:lstStyle/>
            <a:p>
              <a:endParaRPr lang="en-CA"/>
            </a:p>
          </p:txBody>
        </p:sp>
        <p:sp>
          <p:nvSpPr>
            <p:cNvPr id="8217" name="Line 25"/>
            <p:cNvSpPr>
              <a:spLocks noChangeShapeType="1"/>
            </p:cNvSpPr>
            <p:nvPr/>
          </p:nvSpPr>
          <p:spPr bwMode="auto">
            <a:xfrm>
              <a:off x="397" y="1903"/>
              <a:ext cx="796" cy="0"/>
            </a:xfrm>
            <a:prstGeom prst="line">
              <a:avLst/>
            </a:prstGeom>
            <a:noFill/>
            <a:ln w="9525">
              <a:solidFill>
                <a:schemeClr val="tx1"/>
              </a:solidFill>
              <a:round/>
              <a:headEnd/>
              <a:tailEnd/>
            </a:ln>
            <a:effectLst/>
          </p:spPr>
          <p:txBody>
            <a:bodyPr/>
            <a:lstStyle/>
            <a:p>
              <a:endParaRPr lang="en-CA"/>
            </a:p>
          </p:txBody>
        </p:sp>
        <p:sp>
          <p:nvSpPr>
            <p:cNvPr id="8218" name="Oval 26"/>
            <p:cNvSpPr>
              <a:spLocks noChangeArrowheads="1"/>
            </p:cNvSpPr>
            <p:nvPr/>
          </p:nvSpPr>
          <p:spPr bwMode="auto">
            <a:xfrm>
              <a:off x="854" y="3744"/>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8219" name="Oval 27"/>
            <p:cNvSpPr>
              <a:spLocks noChangeArrowheads="1"/>
            </p:cNvSpPr>
            <p:nvPr/>
          </p:nvSpPr>
          <p:spPr bwMode="auto">
            <a:xfrm>
              <a:off x="831" y="2971"/>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8220" name="Oval 28"/>
            <p:cNvSpPr>
              <a:spLocks noChangeArrowheads="1"/>
            </p:cNvSpPr>
            <p:nvPr/>
          </p:nvSpPr>
          <p:spPr bwMode="auto">
            <a:xfrm>
              <a:off x="698" y="3749"/>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grpSp>
      <p:sp>
        <p:nvSpPr>
          <p:cNvPr id="8221" name="Text Box 29"/>
          <p:cNvSpPr txBox="1">
            <a:spLocks noChangeArrowheads="1"/>
          </p:cNvSpPr>
          <p:nvPr/>
        </p:nvSpPr>
        <p:spPr bwMode="auto">
          <a:xfrm>
            <a:off x="5745163" y="6167438"/>
            <a:ext cx="692150" cy="457200"/>
          </a:xfrm>
          <a:prstGeom prst="rect">
            <a:avLst/>
          </a:prstGeom>
          <a:noFill/>
          <a:ln w="9525">
            <a:noFill/>
            <a:miter lim="800000"/>
            <a:headEnd/>
            <a:tailEnd/>
          </a:ln>
          <a:effectLst/>
        </p:spPr>
        <p:txBody>
          <a:bodyPr wrap="none">
            <a:spAutoFit/>
          </a:bodyPr>
          <a:lstStyle/>
          <a:p>
            <a:r>
              <a:rPr lang="en-US"/>
              <a:t>at 2</a:t>
            </a:r>
          </a:p>
        </p:txBody>
      </p:sp>
      <p:grpSp>
        <p:nvGrpSpPr>
          <p:cNvPr id="8222" name="Group 30"/>
          <p:cNvGrpSpPr>
            <a:grpSpLocks/>
          </p:cNvGrpSpPr>
          <p:nvPr/>
        </p:nvGrpSpPr>
        <p:grpSpPr bwMode="auto">
          <a:xfrm>
            <a:off x="5354638" y="2984500"/>
            <a:ext cx="1308100" cy="3121025"/>
            <a:chOff x="3373" y="1880"/>
            <a:chExt cx="824" cy="1966"/>
          </a:xfrm>
        </p:grpSpPr>
        <p:sp>
          <p:nvSpPr>
            <p:cNvPr id="8223" name="Line 31"/>
            <p:cNvSpPr>
              <a:spLocks noChangeShapeType="1"/>
            </p:cNvSpPr>
            <p:nvPr/>
          </p:nvSpPr>
          <p:spPr bwMode="auto">
            <a:xfrm>
              <a:off x="3401" y="3846"/>
              <a:ext cx="796" cy="0"/>
            </a:xfrm>
            <a:prstGeom prst="line">
              <a:avLst/>
            </a:prstGeom>
            <a:noFill/>
            <a:ln w="9525">
              <a:solidFill>
                <a:schemeClr val="tx1"/>
              </a:solidFill>
              <a:round/>
              <a:headEnd/>
              <a:tailEnd/>
            </a:ln>
            <a:effectLst/>
          </p:spPr>
          <p:txBody>
            <a:bodyPr/>
            <a:lstStyle/>
            <a:p>
              <a:endParaRPr lang="en-CA"/>
            </a:p>
          </p:txBody>
        </p:sp>
        <p:sp>
          <p:nvSpPr>
            <p:cNvPr id="8224" name="Line 32"/>
            <p:cNvSpPr>
              <a:spLocks noChangeShapeType="1"/>
            </p:cNvSpPr>
            <p:nvPr/>
          </p:nvSpPr>
          <p:spPr bwMode="auto">
            <a:xfrm>
              <a:off x="3373" y="3079"/>
              <a:ext cx="796" cy="0"/>
            </a:xfrm>
            <a:prstGeom prst="line">
              <a:avLst/>
            </a:prstGeom>
            <a:noFill/>
            <a:ln w="9525">
              <a:solidFill>
                <a:schemeClr val="tx1"/>
              </a:solidFill>
              <a:round/>
              <a:headEnd/>
              <a:tailEnd/>
            </a:ln>
            <a:effectLst/>
          </p:spPr>
          <p:txBody>
            <a:bodyPr/>
            <a:lstStyle/>
            <a:p>
              <a:endParaRPr lang="en-CA"/>
            </a:p>
          </p:txBody>
        </p:sp>
        <p:sp>
          <p:nvSpPr>
            <p:cNvPr id="8225" name="Line 33"/>
            <p:cNvSpPr>
              <a:spLocks noChangeShapeType="1"/>
            </p:cNvSpPr>
            <p:nvPr/>
          </p:nvSpPr>
          <p:spPr bwMode="auto">
            <a:xfrm>
              <a:off x="3384" y="2542"/>
              <a:ext cx="796" cy="0"/>
            </a:xfrm>
            <a:prstGeom prst="line">
              <a:avLst/>
            </a:prstGeom>
            <a:noFill/>
            <a:ln w="9525">
              <a:solidFill>
                <a:schemeClr val="tx1"/>
              </a:solidFill>
              <a:round/>
              <a:headEnd/>
              <a:tailEnd/>
            </a:ln>
            <a:effectLst/>
          </p:spPr>
          <p:txBody>
            <a:bodyPr/>
            <a:lstStyle/>
            <a:p>
              <a:endParaRPr lang="en-CA"/>
            </a:p>
          </p:txBody>
        </p:sp>
        <p:sp>
          <p:nvSpPr>
            <p:cNvPr id="8226" name="Line 34"/>
            <p:cNvSpPr>
              <a:spLocks noChangeShapeType="1"/>
            </p:cNvSpPr>
            <p:nvPr/>
          </p:nvSpPr>
          <p:spPr bwMode="auto">
            <a:xfrm>
              <a:off x="3394" y="1880"/>
              <a:ext cx="796" cy="0"/>
            </a:xfrm>
            <a:prstGeom prst="line">
              <a:avLst/>
            </a:prstGeom>
            <a:noFill/>
            <a:ln w="9525">
              <a:solidFill>
                <a:schemeClr val="tx1"/>
              </a:solidFill>
              <a:round/>
              <a:headEnd/>
              <a:tailEnd/>
            </a:ln>
            <a:effectLst/>
          </p:spPr>
          <p:txBody>
            <a:bodyPr/>
            <a:lstStyle/>
            <a:p>
              <a:endParaRPr lang="en-CA"/>
            </a:p>
          </p:txBody>
        </p:sp>
        <p:sp>
          <p:nvSpPr>
            <p:cNvPr id="8227" name="Oval 35"/>
            <p:cNvSpPr>
              <a:spLocks noChangeArrowheads="1"/>
            </p:cNvSpPr>
            <p:nvPr/>
          </p:nvSpPr>
          <p:spPr bwMode="auto">
            <a:xfrm>
              <a:off x="3851" y="3721"/>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8228" name="Oval 36"/>
            <p:cNvSpPr>
              <a:spLocks noChangeArrowheads="1"/>
            </p:cNvSpPr>
            <p:nvPr/>
          </p:nvSpPr>
          <p:spPr bwMode="auto">
            <a:xfrm>
              <a:off x="3828" y="2948"/>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8229" name="Text Box 37"/>
            <p:cNvSpPr txBox="1">
              <a:spLocks noChangeArrowheads="1"/>
            </p:cNvSpPr>
            <p:nvPr/>
          </p:nvSpPr>
          <p:spPr bwMode="auto">
            <a:xfrm>
              <a:off x="3792" y="2819"/>
              <a:ext cx="116" cy="288"/>
            </a:xfrm>
            <a:prstGeom prst="rect">
              <a:avLst/>
            </a:prstGeom>
            <a:noFill/>
            <a:ln w="9525">
              <a:noFill/>
              <a:miter lim="800000"/>
              <a:headEnd/>
              <a:tailEnd/>
            </a:ln>
            <a:effectLst/>
          </p:spPr>
          <p:txBody>
            <a:bodyPr wrap="none">
              <a:spAutoFit/>
            </a:bodyPr>
            <a:lstStyle/>
            <a:p>
              <a:endParaRPr lang="en-US"/>
            </a:p>
          </p:txBody>
        </p:sp>
        <p:sp>
          <p:nvSpPr>
            <p:cNvPr id="8230" name="Oval 38"/>
            <p:cNvSpPr>
              <a:spLocks noChangeArrowheads="1"/>
            </p:cNvSpPr>
            <p:nvPr/>
          </p:nvSpPr>
          <p:spPr bwMode="auto">
            <a:xfrm>
              <a:off x="3702" y="3726"/>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grpSp>
      <p:sp>
        <p:nvSpPr>
          <p:cNvPr id="8231" name="Text Box 39"/>
          <p:cNvSpPr txBox="1">
            <a:spLocks noChangeArrowheads="1"/>
          </p:cNvSpPr>
          <p:nvPr/>
        </p:nvSpPr>
        <p:spPr bwMode="auto">
          <a:xfrm>
            <a:off x="5629275" y="71438"/>
            <a:ext cx="2828925" cy="457200"/>
          </a:xfrm>
          <a:prstGeom prst="rect">
            <a:avLst/>
          </a:prstGeom>
          <a:noFill/>
          <a:ln w="9525">
            <a:noFill/>
            <a:miter lim="800000"/>
            <a:headEnd/>
            <a:tailEnd/>
          </a:ln>
          <a:effectLst/>
        </p:spPr>
        <p:txBody>
          <a:bodyPr wrap="none">
            <a:spAutoFit/>
          </a:bodyPr>
          <a:lstStyle/>
          <a:p>
            <a:r>
              <a:rPr lang="en-US"/>
              <a:t>multielectron atoms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1.66667E-6 2.59259E-6 L 0.22344 -0.00232 " pathEditMode="relative" rAng="0" ptsTypes="AA">
                                      <p:cBhvr>
                                        <p:cTn id="6" dur="2000" fill="hold"/>
                                        <p:tgtEl>
                                          <p:spTgt spid="8199"/>
                                        </p:tgtEl>
                                        <p:attrNameLst>
                                          <p:attrName>ppt_x</p:attrName>
                                          <p:attrName>ppt_y</p:attrName>
                                        </p:attrNameLst>
                                      </p:cBhvr>
                                      <p:rCtr x="112" y="-1"/>
                                    </p:animMotion>
                                  </p:childTnLst>
                                </p:cTn>
                              </p:par>
                              <p:par>
                                <p:cTn id="7" presetID="35" presetClass="path" presetSubtype="0" accel="50000" decel="50000" fill="hold" nodeType="withEffect">
                                  <p:stCondLst>
                                    <p:cond delay="0"/>
                                  </p:stCondLst>
                                  <p:childTnLst>
                                    <p:animMotion origin="layout" path="M -2.5E-6 -3.7037E-7 L -0.22673 0.00232 " pathEditMode="relative" rAng="0" ptsTypes="AA">
                                      <p:cBhvr>
                                        <p:cTn id="8" dur="2000" fill="hold"/>
                                        <p:tgtEl>
                                          <p:spTgt spid="8202"/>
                                        </p:tgtEl>
                                        <p:attrNameLst>
                                          <p:attrName>ppt_x</p:attrName>
                                          <p:attrName>ppt_y</p:attrName>
                                        </p:attrNameLst>
                                      </p:cBhvr>
                                      <p:rCtr x="-113" y="1"/>
                                    </p:animMotion>
                                  </p:childTnLst>
                                </p:cTn>
                              </p:par>
                              <p:par>
                                <p:cTn id="9" presetID="35" presetClass="path" presetSubtype="0" accel="50000" decel="50000" fill="hold" grpId="0" nodeType="withEffect">
                                  <p:stCondLst>
                                    <p:cond delay="0"/>
                                  </p:stCondLst>
                                  <p:childTnLst>
                                    <p:animMotion origin="layout" path="M -1.11111E-6 -2.22222E-6 L -0.2184 -0.00208 " pathEditMode="relative" rAng="0" ptsTypes="AA">
                                      <p:cBhvr>
                                        <p:cTn id="10" dur="2000" fill="hold"/>
                                        <p:tgtEl>
                                          <p:spTgt spid="8205"/>
                                        </p:tgtEl>
                                        <p:attrNameLst>
                                          <p:attrName>ppt_x</p:attrName>
                                          <p:attrName>ppt_y</p:attrName>
                                        </p:attrNameLst>
                                      </p:cBhvr>
                                      <p:rCtr x="-109" y="-1"/>
                                    </p:animMotion>
                                  </p:childTnLst>
                                </p:cTn>
                              </p:par>
                              <p:par>
                                <p:cTn id="11" presetID="63" presetClass="path" presetSubtype="0" accel="50000" decel="50000" fill="hold" grpId="0" nodeType="withEffect">
                                  <p:stCondLst>
                                    <p:cond delay="0"/>
                                  </p:stCondLst>
                                  <p:childTnLst>
                                    <p:animMotion origin="layout" path="M 5.55556E-7 1.11111E-6 L 0.2184 -0.0088 " pathEditMode="relative" rAng="0" ptsTypes="AA">
                                      <p:cBhvr>
                                        <p:cTn id="12" dur="2000" fill="hold"/>
                                        <p:tgtEl>
                                          <p:spTgt spid="8198"/>
                                        </p:tgtEl>
                                        <p:attrNameLst>
                                          <p:attrName>ppt_x</p:attrName>
                                          <p:attrName>ppt_y</p:attrName>
                                        </p:attrNameLst>
                                      </p:cBhvr>
                                      <p:rCtr x="109" y="-4"/>
                                    </p:animMotion>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1" nodeType="clickEffect">
                                  <p:stCondLst>
                                    <p:cond delay="0"/>
                                  </p:stCondLst>
                                  <p:childTnLst>
                                    <p:animEffect transition="out" filter="dissolve">
                                      <p:cBhvr>
                                        <p:cTn id="16" dur="2000"/>
                                        <p:tgtEl>
                                          <p:spTgt spid="8198"/>
                                        </p:tgtEl>
                                      </p:cBhvr>
                                    </p:animEffect>
                                    <p:set>
                                      <p:cBhvr>
                                        <p:cTn id="17" dur="1" fill="hold">
                                          <p:stCondLst>
                                            <p:cond delay="1999"/>
                                          </p:stCondLst>
                                        </p:cTn>
                                        <p:tgtEl>
                                          <p:spTgt spid="8198"/>
                                        </p:tgtEl>
                                        <p:attrNameLst>
                                          <p:attrName>style.visibility</p:attrName>
                                        </p:attrNameLst>
                                      </p:cBhvr>
                                      <p:to>
                                        <p:strVal val="hidden"/>
                                      </p:to>
                                    </p:set>
                                  </p:childTnLst>
                                </p:cTn>
                              </p:par>
                              <p:par>
                                <p:cTn id="18" presetID="9" presetClass="exit" presetSubtype="0" fill="hold" grpId="1" nodeType="withEffect">
                                  <p:stCondLst>
                                    <p:cond delay="0"/>
                                  </p:stCondLst>
                                  <p:childTnLst>
                                    <p:animEffect transition="out" filter="dissolve">
                                      <p:cBhvr>
                                        <p:cTn id="19" dur="2000"/>
                                        <p:tgtEl>
                                          <p:spTgt spid="8205"/>
                                        </p:tgtEl>
                                      </p:cBhvr>
                                    </p:animEffect>
                                    <p:set>
                                      <p:cBhvr>
                                        <p:cTn id="20" dur="1" fill="hold">
                                          <p:stCondLst>
                                            <p:cond delay="1999"/>
                                          </p:stCondLst>
                                        </p:cTn>
                                        <p:tgtEl>
                                          <p:spTgt spid="8205"/>
                                        </p:tgtEl>
                                        <p:attrNameLst>
                                          <p:attrName>style.visibility</p:attrName>
                                        </p:attrNameLst>
                                      </p:cBhvr>
                                      <p:to>
                                        <p:strVal val="hidden"/>
                                      </p:to>
                                    </p:set>
                                  </p:childTnLst>
                                </p:cTn>
                              </p:par>
                            </p:childTnLst>
                          </p:cTn>
                        </p:par>
                        <p:par>
                          <p:cTn id="21" fill="hold">
                            <p:stCondLst>
                              <p:cond delay="2000"/>
                            </p:stCondLst>
                            <p:childTnLst>
                              <p:par>
                                <p:cTn id="22" presetID="9" presetClass="entr" presetSubtype="0" fill="hold" grpId="0" nodeType="afterEffect">
                                  <p:stCondLst>
                                    <p:cond delay="0"/>
                                  </p:stCondLst>
                                  <p:childTnLst>
                                    <p:set>
                                      <p:cBhvr>
                                        <p:cTn id="23" dur="1" fill="hold">
                                          <p:stCondLst>
                                            <p:cond delay="0"/>
                                          </p:stCondLst>
                                        </p:cTn>
                                        <p:tgtEl>
                                          <p:spTgt spid="8194"/>
                                        </p:tgtEl>
                                        <p:attrNameLst>
                                          <p:attrName>style.visibility</p:attrName>
                                        </p:attrNameLst>
                                      </p:cBhvr>
                                      <p:to>
                                        <p:strVal val="visible"/>
                                      </p:to>
                                    </p:set>
                                    <p:animEffect transition="in" filter="dissolve">
                                      <p:cBhvr>
                                        <p:cTn id="24" dur="2000"/>
                                        <p:tgtEl>
                                          <p:spTgt spid="819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20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nodeType="clickEffect">
                                  <p:stCondLst>
                                    <p:cond delay="0"/>
                                  </p:stCondLst>
                                  <p:childTnLst>
                                    <p:animMotion origin="layout" path="M 0.07413 0.00185 L 0.24496 -0.01112 " pathEditMode="relative" ptsTypes="AA">
                                      <p:cBhvr>
                                        <p:cTn id="32" dur="2000" fill="hold"/>
                                        <p:tgtEl>
                                          <p:spTgt spid="8213"/>
                                        </p:tgtEl>
                                        <p:attrNameLst>
                                          <p:attrName>ppt_x</p:attrName>
                                          <p:attrName>ppt_y</p:attrName>
                                        </p:attrNameLst>
                                      </p:cBhvr>
                                    </p:animMotion>
                                  </p:childTnLst>
                                </p:cTn>
                              </p:par>
                              <p:par>
                                <p:cTn id="33" presetID="0" presetClass="path" presetSubtype="0" accel="50000" decel="50000" fill="hold" nodeType="withEffect">
                                  <p:stCondLst>
                                    <p:cond delay="0"/>
                                  </p:stCondLst>
                                  <p:childTnLst>
                                    <p:animMotion origin="layout" path="M -0.07292 0.0007 L -0.2717 0.01528 " pathEditMode="relative" ptsTypes="AA">
                                      <p:cBhvr>
                                        <p:cTn id="34" dur="2000" fill="hold"/>
                                        <p:tgtEl>
                                          <p:spTgt spid="8222"/>
                                        </p:tgtEl>
                                        <p:attrNameLst>
                                          <p:attrName>ppt_x</p:attrName>
                                          <p:attrName>ppt_y</p:attrName>
                                        </p:attrNameLst>
                                      </p:cBhvr>
                                    </p:animMotion>
                                  </p:childTnLst>
                                </p:cTn>
                              </p:par>
                            </p:childTnLst>
                          </p:cTn>
                        </p:par>
                        <p:par>
                          <p:cTn id="35" fill="hold">
                            <p:stCondLst>
                              <p:cond delay="2000"/>
                            </p:stCondLst>
                            <p:childTnLst>
                              <p:par>
                                <p:cTn id="36" presetID="1" presetClass="entr" presetSubtype="0" fill="hold" grpId="0" nodeType="afterEffect">
                                  <p:stCondLst>
                                    <p:cond delay="0"/>
                                  </p:stCondLst>
                                  <p:childTnLst>
                                    <p:set>
                                      <p:cBhvr>
                                        <p:cTn id="37" dur="1" fill="hold">
                                          <p:stCondLst>
                                            <p:cond delay="0"/>
                                          </p:stCondLst>
                                        </p:cTn>
                                        <p:tgtEl>
                                          <p:spTgt spid="8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P spid="8197" grpId="0" animBg="1"/>
      <p:bldP spid="8198" grpId="0" animBg="1"/>
      <p:bldP spid="8198" grpId="1" animBg="1"/>
      <p:bldP spid="8205" grpId="0" animBg="1"/>
      <p:bldP spid="8205" grpId="1" animBg="1"/>
      <p:bldP spid="82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3"/>
          <p:cNvSpPr>
            <a:spLocks noGrp="1"/>
          </p:cNvSpPr>
          <p:nvPr>
            <p:ph type="sldNum" sz="quarter" idx="12"/>
          </p:nvPr>
        </p:nvSpPr>
        <p:spPr/>
        <p:txBody>
          <a:bodyPr/>
          <a:lstStyle/>
          <a:p>
            <a:fld id="{D572E7DC-87BE-4CD0-B46F-B1926DE9AE70}" type="slidenum">
              <a:rPr lang="en-US"/>
              <a:pPr/>
              <a:t>12</a:t>
            </a:fld>
            <a:endParaRPr lang="en-US"/>
          </a:p>
        </p:txBody>
      </p:sp>
      <p:sp>
        <p:nvSpPr>
          <p:cNvPr id="10242" name="Text Box 2"/>
          <p:cNvSpPr txBox="1">
            <a:spLocks noChangeArrowheads="1"/>
          </p:cNvSpPr>
          <p:nvPr/>
        </p:nvSpPr>
        <p:spPr bwMode="auto">
          <a:xfrm>
            <a:off x="2068513" y="125413"/>
            <a:ext cx="4479925" cy="519112"/>
          </a:xfrm>
          <a:prstGeom prst="rect">
            <a:avLst/>
          </a:prstGeom>
          <a:noFill/>
          <a:ln w="9525">
            <a:noFill/>
            <a:miter lim="800000"/>
            <a:headEnd/>
            <a:tailEnd/>
          </a:ln>
          <a:effectLst/>
        </p:spPr>
        <p:txBody>
          <a:bodyPr wrap="none">
            <a:spAutoFit/>
          </a:bodyPr>
          <a:lstStyle/>
          <a:p>
            <a:r>
              <a:rPr lang="en-US" sz="2800" u="sng"/>
              <a:t>QM of electrical conduction</a:t>
            </a:r>
            <a:endParaRPr lang="en-US" sz="2800"/>
          </a:p>
        </p:txBody>
      </p:sp>
      <p:sp>
        <p:nvSpPr>
          <p:cNvPr id="10243" name="Text Box 3"/>
          <p:cNvSpPr txBox="1">
            <a:spLocks noChangeArrowheads="1"/>
          </p:cNvSpPr>
          <p:nvPr/>
        </p:nvSpPr>
        <p:spPr bwMode="auto">
          <a:xfrm>
            <a:off x="898525" y="593725"/>
            <a:ext cx="6513513" cy="457200"/>
          </a:xfrm>
          <a:prstGeom prst="rect">
            <a:avLst/>
          </a:prstGeom>
          <a:noFill/>
          <a:ln w="9525">
            <a:noFill/>
            <a:miter lim="800000"/>
            <a:headEnd/>
            <a:tailEnd/>
          </a:ln>
          <a:effectLst/>
        </p:spPr>
        <p:txBody>
          <a:bodyPr wrap="none">
            <a:spAutoFit/>
          </a:bodyPr>
          <a:lstStyle/>
          <a:p>
            <a:r>
              <a:rPr lang="en-US"/>
              <a:t>energy levels of </a:t>
            </a:r>
            <a:r>
              <a:rPr lang="en-US" b="1" u="sng"/>
              <a:t>atoms </a:t>
            </a:r>
            <a:r>
              <a:rPr lang="en-US" b="1" u="sng">
                <a:sym typeface="Symbol" pitchFamily="18" charset="2"/>
              </a:rPr>
              <a:t> molecules</a:t>
            </a:r>
            <a:r>
              <a:rPr lang="en-US" u="sng">
                <a:sym typeface="Symbol" pitchFamily="18" charset="2"/>
              </a:rPr>
              <a:t> </a:t>
            </a:r>
            <a:r>
              <a:rPr lang="en-US">
                <a:sym typeface="Symbol" pitchFamily="18" charset="2"/>
              </a:rPr>
              <a:t> solids</a:t>
            </a:r>
          </a:p>
        </p:txBody>
      </p:sp>
      <p:sp>
        <p:nvSpPr>
          <p:cNvPr id="10244" name="Freeform 4" descr="Large checker board"/>
          <p:cNvSpPr>
            <a:spLocks/>
          </p:cNvSpPr>
          <p:nvPr/>
        </p:nvSpPr>
        <p:spPr bwMode="auto">
          <a:xfrm>
            <a:off x="2743200" y="1560513"/>
            <a:ext cx="3362325" cy="874712"/>
          </a:xfrm>
          <a:custGeom>
            <a:avLst/>
            <a:gdLst/>
            <a:ahLst/>
            <a:cxnLst>
              <a:cxn ang="0">
                <a:pos x="562" y="23"/>
              </a:cxn>
              <a:cxn ang="0">
                <a:pos x="1186" y="32"/>
              </a:cxn>
              <a:cxn ang="0">
                <a:pos x="1512" y="215"/>
              </a:cxn>
              <a:cxn ang="0">
                <a:pos x="1522" y="493"/>
              </a:cxn>
              <a:cxn ang="0">
                <a:pos x="1013" y="714"/>
              </a:cxn>
              <a:cxn ang="0">
                <a:pos x="149" y="608"/>
              </a:cxn>
              <a:cxn ang="0">
                <a:pos x="120" y="148"/>
              </a:cxn>
              <a:cxn ang="0">
                <a:pos x="590" y="13"/>
              </a:cxn>
            </a:cxnLst>
            <a:rect l="0" t="0" r="r" b="b"/>
            <a:pathLst>
              <a:path w="1605" h="733">
                <a:moveTo>
                  <a:pt x="562" y="23"/>
                </a:moveTo>
                <a:cubicBezTo>
                  <a:pt x="666" y="24"/>
                  <a:pt x="1028" y="0"/>
                  <a:pt x="1186" y="32"/>
                </a:cubicBezTo>
                <a:cubicBezTo>
                  <a:pt x="1344" y="64"/>
                  <a:pt x="1456" y="138"/>
                  <a:pt x="1512" y="215"/>
                </a:cubicBezTo>
                <a:cubicBezTo>
                  <a:pt x="1568" y="292"/>
                  <a:pt x="1605" y="410"/>
                  <a:pt x="1522" y="493"/>
                </a:cubicBezTo>
                <a:cubicBezTo>
                  <a:pt x="1439" y="576"/>
                  <a:pt x="1242" y="695"/>
                  <a:pt x="1013" y="714"/>
                </a:cubicBezTo>
                <a:cubicBezTo>
                  <a:pt x="784" y="733"/>
                  <a:pt x="298" y="702"/>
                  <a:pt x="149" y="608"/>
                </a:cubicBezTo>
                <a:cubicBezTo>
                  <a:pt x="0" y="514"/>
                  <a:pt x="46" y="247"/>
                  <a:pt x="120" y="148"/>
                </a:cubicBezTo>
                <a:cubicBezTo>
                  <a:pt x="194" y="49"/>
                  <a:pt x="512" y="35"/>
                  <a:pt x="590" y="13"/>
                </a:cubicBezTo>
              </a:path>
            </a:pathLst>
          </a:custGeom>
          <a:pattFill prst="lgCheck">
            <a:fgClr>
              <a:srgbClr val="CC3300"/>
            </a:fgClr>
            <a:bgClr>
              <a:srgbClr val="FFFFFF"/>
            </a:bgClr>
          </a:pattFill>
          <a:ln w="9525">
            <a:solidFill>
              <a:schemeClr val="tx1"/>
            </a:solidFill>
            <a:round/>
            <a:headEnd/>
            <a:tailEnd/>
          </a:ln>
          <a:effectLst/>
        </p:spPr>
        <p:txBody>
          <a:bodyPr/>
          <a:lstStyle/>
          <a:p>
            <a:endParaRPr lang="en-CA"/>
          </a:p>
        </p:txBody>
      </p:sp>
      <p:sp>
        <p:nvSpPr>
          <p:cNvPr id="10245" name="AutoShape 5" descr="Large checker board"/>
          <p:cNvSpPr>
            <a:spLocks noChangeArrowheads="1"/>
          </p:cNvSpPr>
          <p:nvPr/>
        </p:nvSpPr>
        <p:spPr bwMode="auto">
          <a:xfrm>
            <a:off x="458788" y="1566863"/>
            <a:ext cx="755650" cy="91916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pattFill prst="lgCheck">
            <a:fgClr>
              <a:srgbClr val="FF6600"/>
            </a:fgClr>
            <a:bgClr>
              <a:schemeClr val="bg1"/>
            </a:bgClr>
          </a:pattFill>
          <a:ln w="9525">
            <a:solidFill>
              <a:schemeClr val="tx1"/>
            </a:solidFill>
            <a:round/>
            <a:headEnd/>
            <a:tailEnd/>
          </a:ln>
          <a:effectLst/>
        </p:spPr>
        <p:txBody>
          <a:bodyPr wrap="none" anchor="ctr"/>
          <a:lstStyle/>
          <a:p>
            <a:endParaRPr lang="en-CA"/>
          </a:p>
        </p:txBody>
      </p:sp>
      <p:grpSp>
        <p:nvGrpSpPr>
          <p:cNvPr id="10246" name="Group 6"/>
          <p:cNvGrpSpPr>
            <a:grpSpLocks/>
          </p:cNvGrpSpPr>
          <p:nvPr/>
        </p:nvGrpSpPr>
        <p:grpSpPr bwMode="auto">
          <a:xfrm>
            <a:off x="587375" y="1795463"/>
            <a:ext cx="469900" cy="458787"/>
            <a:chOff x="554" y="878"/>
            <a:chExt cx="460" cy="470"/>
          </a:xfrm>
        </p:grpSpPr>
        <p:sp>
          <p:nvSpPr>
            <p:cNvPr id="10247" name="Oval 7"/>
            <p:cNvSpPr>
              <a:spLocks noChangeArrowheads="1"/>
            </p:cNvSpPr>
            <p:nvPr/>
          </p:nvSpPr>
          <p:spPr bwMode="auto">
            <a:xfrm>
              <a:off x="554" y="878"/>
              <a:ext cx="460" cy="470"/>
            </a:xfrm>
            <a:prstGeom prst="ellipse">
              <a:avLst/>
            </a:prstGeom>
            <a:solidFill>
              <a:srgbClr val="CC3300"/>
            </a:solidFill>
            <a:ln w="9525">
              <a:solidFill>
                <a:schemeClr val="tx1"/>
              </a:solidFill>
              <a:round/>
              <a:headEnd/>
              <a:tailEnd/>
            </a:ln>
            <a:effectLst/>
          </p:spPr>
          <p:txBody>
            <a:bodyPr wrap="none" anchor="ctr"/>
            <a:lstStyle/>
            <a:p>
              <a:endParaRPr lang="en-CA"/>
            </a:p>
          </p:txBody>
        </p:sp>
        <p:sp>
          <p:nvSpPr>
            <p:cNvPr id="10248" name="Oval 8"/>
            <p:cNvSpPr>
              <a:spLocks noChangeArrowheads="1"/>
            </p:cNvSpPr>
            <p:nvPr/>
          </p:nvSpPr>
          <p:spPr bwMode="auto">
            <a:xfrm>
              <a:off x="749" y="1066"/>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0249" name="Group 9"/>
          <p:cNvGrpSpPr>
            <a:grpSpLocks/>
          </p:cNvGrpSpPr>
          <p:nvPr/>
        </p:nvGrpSpPr>
        <p:grpSpPr bwMode="auto">
          <a:xfrm>
            <a:off x="3775075" y="1771650"/>
            <a:ext cx="468313" cy="458788"/>
            <a:chOff x="3621" y="855"/>
            <a:chExt cx="460" cy="470"/>
          </a:xfrm>
        </p:grpSpPr>
        <p:sp>
          <p:nvSpPr>
            <p:cNvPr id="10250" name="Oval 10"/>
            <p:cNvSpPr>
              <a:spLocks noChangeArrowheads="1"/>
            </p:cNvSpPr>
            <p:nvPr/>
          </p:nvSpPr>
          <p:spPr bwMode="auto">
            <a:xfrm>
              <a:off x="3621" y="855"/>
              <a:ext cx="460" cy="470"/>
            </a:xfrm>
            <a:prstGeom prst="ellipse">
              <a:avLst/>
            </a:prstGeom>
            <a:solidFill>
              <a:srgbClr val="CC3300"/>
            </a:solidFill>
            <a:ln w="9525">
              <a:solidFill>
                <a:schemeClr val="tx1"/>
              </a:solidFill>
              <a:round/>
              <a:headEnd/>
              <a:tailEnd/>
            </a:ln>
            <a:effectLst/>
          </p:spPr>
          <p:txBody>
            <a:bodyPr wrap="none" anchor="ctr"/>
            <a:lstStyle/>
            <a:p>
              <a:endParaRPr lang="en-CA"/>
            </a:p>
          </p:txBody>
        </p:sp>
        <p:sp>
          <p:nvSpPr>
            <p:cNvPr id="10251" name="Oval 11"/>
            <p:cNvSpPr>
              <a:spLocks noChangeArrowheads="1"/>
            </p:cNvSpPr>
            <p:nvPr/>
          </p:nvSpPr>
          <p:spPr bwMode="auto">
            <a:xfrm>
              <a:off x="3836" y="1043"/>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sp>
        <p:nvSpPr>
          <p:cNvPr id="10252" name="AutoShape 12" descr="Large checker board"/>
          <p:cNvSpPr>
            <a:spLocks noChangeArrowheads="1"/>
          </p:cNvSpPr>
          <p:nvPr/>
        </p:nvSpPr>
        <p:spPr bwMode="auto">
          <a:xfrm>
            <a:off x="3651250" y="1549400"/>
            <a:ext cx="755650" cy="919163"/>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pattFill prst="lgCheck">
            <a:fgClr>
              <a:srgbClr val="FF6600"/>
            </a:fgClr>
            <a:bgClr>
              <a:schemeClr val="bg1"/>
            </a:bgClr>
          </a:pattFill>
          <a:ln w="9525">
            <a:solidFill>
              <a:schemeClr val="tx1"/>
            </a:solidFill>
            <a:round/>
            <a:headEnd/>
            <a:tailEnd/>
          </a:ln>
          <a:effectLst/>
        </p:spPr>
        <p:txBody>
          <a:bodyPr wrap="none" anchor="ctr"/>
          <a:lstStyle/>
          <a:p>
            <a:endParaRPr lang="en-CA"/>
          </a:p>
        </p:txBody>
      </p:sp>
      <p:sp>
        <p:nvSpPr>
          <p:cNvPr id="10253" name="Text Box 13"/>
          <p:cNvSpPr txBox="1">
            <a:spLocks noChangeArrowheads="1"/>
          </p:cNvSpPr>
          <p:nvPr/>
        </p:nvSpPr>
        <p:spPr bwMode="auto">
          <a:xfrm>
            <a:off x="512763" y="4900613"/>
            <a:ext cx="692150" cy="457200"/>
          </a:xfrm>
          <a:prstGeom prst="rect">
            <a:avLst/>
          </a:prstGeom>
          <a:noFill/>
          <a:ln w="9525">
            <a:noFill/>
            <a:miter lim="800000"/>
            <a:headEnd/>
            <a:tailEnd/>
          </a:ln>
          <a:effectLst/>
        </p:spPr>
        <p:txBody>
          <a:bodyPr wrap="none">
            <a:spAutoFit/>
          </a:bodyPr>
          <a:lstStyle/>
          <a:p>
            <a:r>
              <a:rPr lang="en-US"/>
              <a:t>at 1</a:t>
            </a:r>
          </a:p>
        </p:txBody>
      </p:sp>
      <p:sp>
        <p:nvSpPr>
          <p:cNvPr id="10254" name="Line 14"/>
          <p:cNvSpPr>
            <a:spLocks noChangeShapeType="1"/>
          </p:cNvSpPr>
          <p:nvPr/>
        </p:nvSpPr>
        <p:spPr bwMode="auto">
          <a:xfrm flipV="1">
            <a:off x="206375" y="3065463"/>
            <a:ext cx="0" cy="1581150"/>
          </a:xfrm>
          <a:prstGeom prst="line">
            <a:avLst/>
          </a:prstGeom>
          <a:noFill/>
          <a:ln w="9525">
            <a:solidFill>
              <a:schemeClr val="tx1"/>
            </a:solidFill>
            <a:round/>
            <a:headEnd/>
            <a:tailEnd type="triangle" w="med" len="med"/>
          </a:ln>
          <a:effectLst/>
        </p:spPr>
        <p:txBody>
          <a:bodyPr/>
          <a:lstStyle/>
          <a:p>
            <a:endParaRPr lang="en-CA"/>
          </a:p>
        </p:txBody>
      </p:sp>
      <p:sp>
        <p:nvSpPr>
          <p:cNvPr id="10255" name="Text Box 15"/>
          <p:cNvSpPr txBox="1">
            <a:spLocks noChangeArrowheads="1"/>
          </p:cNvSpPr>
          <p:nvPr/>
        </p:nvSpPr>
        <p:spPr bwMode="auto">
          <a:xfrm rot="16200000">
            <a:off x="-73818" y="3958431"/>
            <a:ext cx="989012" cy="396875"/>
          </a:xfrm>
          <a:prstGeom prst="rect">
            <a:avLst/>
          </a:prstGeom>
          <a:noFill/>
          <a:ln w="9525">
            <a:noFill/>
            <a:miter lim="800000"/>
            <a:headEnd/>
            <a:tailEnd/>
          </a:ln>
          <a:effectLst/>
        </p:spPr>
        <p:txBody>
          <a:bodyPr wrap="none">
            <a:spAutoFit/>
          </a:bodyPr>
          <a:lstStyle/>
          <a:p>
            <a:r>
              <a:rPr lang="en-US" sz="2000"/>
              <a:t>Energy</a:t>
            </a:r>
          </a:p>
        </p:txBody>
      </p:sp>
      <p:grpSp>
        <p:nvGrpSpPr>
          <p:cNvPr id="10256" name="Group 16"/>
          <p:cNvGrpSpPr>
            <a:grpSpLocks/>
          </p:cNvGrpSpPr>
          <p:nvPr/>
        </p:nvGrpSpPr>
        <p:grpSpPr bwMode="auto">
          <a:xfrm>
            <a:off x="457200" y="2822575"/>
            <a:ext cx="839788" cy="1919288"/>
            <a:chOff x="376" y="1903"/>
            <a:chExt cx="824" cy="1966"/>
          </a:xfrm>
        </p:grpSpPr>
        <p:sp>
          <p:nvSpPr>
            <p:cNvPr id="10257" name="Line 17"/>
            <p:cNvSpPr>
              <a:spLocks noChangeShapeType="1"/>
            </p:cNvSpPr>
            <p:nvPr/>
          </p:nvSpPr>
          <p:spPr bwMode="auto">
            <a:xfrm>
              <a:off x="404" y="3869"/>
              <a:ext cx="796" cy="0"/>
            </a:xfrm>
            <a:prstGeom prst="line">
              <a:avLst/>
            </a:prstGeom>
            <a:noFill/>
            <a:ln w="9525">
              <a:solidFill>
                <a:schemeClr val="tx1"/>
              </a:solidFill>
              <a:round/>
              <a:headEnd/>
              <a:tailEnd/>
            </a:ln>
            <a:effectLst/>
          </p:spPr>
          <p:txBody>
            <a:bodyPr/>
            <a:lstStyle/>
            <a:p>
              <a:endParaRPr lang="en-CA"/>
            </a:p>
          </p:txBody>
        </p:sp>
        <p:sp>
          <p:nvSpPr>
            <p:cNvPr id="10258" name="Line 18"/>
            <p:cNvSpPr>
              <a:spLocks noChangeShapeType="1"/>
            </p:cNvSpPr>
            <p:nvPr/>
          </p:nvSpPr>
          <p:spPr bwMode="auto">
            <a:xfrm>
              <a:off x="376" y="3102"/>
              <a:ext cx="796" cy="0"/>
            </a:xfrm>
            <a:prstGeom prst="line">
              <a:avLst/>
            </a:prstGeom>
            <a:noFill/>
            <a:ln w="9525">
              <a:solidFill>
                <a:schemeClr val="tx1"/>
              </a:solidFill>
              <a:round/>
              <a:headEnd/>
              <a:tailEnd/>
            </a:ln>
            <a:effectLst/>
          </p:spPr>
          <p:txBody>
            <a:bodyPr/>
            <a:lstStyle/>
            <a:p>
              <a:endParaRPr lang="en-CA"/>
            </a:p>
          </p:txBody>
        </p:sp>
        <p:sp>
          <p:nvSpPr>
            <p:cNvPr id="10259" name="Line 19"/>
            <p:cNvSpPr>
              <a:spLocks noChangeShapeType="1"/>
            </p:cNvSpPr>
            <p:nvPr/>
          </p:nvSpPr>
          <p:spPr bwMode="auto">
            <a:xfrm>
              <a:off x="387" y="2565"/>
              <a:ext cx="796" cy="0"/>
            </a:xfrm>
            <a:prstGeom prst="line">
              <a:avLst/>
            </a:prstGeom>
            <a:noFill/>
            <a:ln w="9525">
              <a:solidFill>
                <a:schemeClr val="tx1"/>
              </a:solidFill>
              <a:round/>
              <a:headEnd/>
              <a:tailEnd/>
            </a:ln>
            <a:effectLst/>
          </p:spPr>
          <p:txBody>
            <a:bodyPr/>
            <a:lstStyle/>
            <a:p>
              <a:endParaRPr lang="en-CA"/>
            </a:p>
          </p:txBody>
        </p:sp>
        <p:sp>
          <p:nvSpPr>
            <p:cNvPr id="10260" name="Line 20"/>
            <p:cNvSpPr>
              <a:spLocks noChangeShapeType="1"/>
            </p:cNvSpPr>
            <p:nvPr/>
          </p:nvSpPr>
          <p:spPr bwMode="auto">
            <a:xfrm>
              <a:off x="397" y="1903"/>
              <a:ext cx="796" cy="0"/>
            </a:xfrm>
            <a:prstGeom prst="line">
              <a:avLst/>
            </a:prstGeom>
            <a:noFill/>
            <a:ln w="9525">
              <a:solidFill>
                <a:schemeClr val="tx1"/>
              </a:solidFill>
              <a:round/>
              <a:headEnd/>
              <a:tailEnd/>
            </a:ln>
            <a:effectLst/>
          </p:spPr>
          <p:txBody>
            <a:bodyPr/>
            <a:lstStyle/>
            <a:p>
              <a:endParaRPr lang="en-CA"/>
            </a:p>
          </p:txBody>
        </p:sp>
        <p:sp>
          <p:nvSpPr>
            <p:cNvPr id="10261" name="Oval 21"/>
            <p:cNvSpPr>
              <a:spLocks noChangeArrowheads="1"/>
            </p:cNvSpPr>
            <p:nvPr/>
          </p:nvSpPr>
          <p:spPr bwMode="auto">
            <a:xfrm>
              <a:off x="854" y="3744"/>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62" name="Oval 22"/>
            <p:cNvSpPr>
              <a:spLocks noChangeArrowheads="1"/>
            </p:cNvSpPr>
            <p:nvPr/>
          </p:nvSpPr>
          <p:spPr bwMode="auto">
            <a:xfrm>
              <a:off x="831" y="2971"/>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63" name="Oval 23"/>
            <p:cNvSpPr>
              <a:spLocks noChangeArrowheads="1"/>
            </p:cNvSpPr>
            <p:nvPr/>
          </p:nvSpPr>
          <p:spPr bwMode="auto">
            <a:xfrm>
              <a:off x="698" y="3749"/>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grpSp>
      <p:sp>
        <p:nvSpPr>
          <p:cNvPr id="10264" name="Text Box 24"/>
          <p:cNvSpPr txBox="1">
            <a:spLocks noChangeArrowheads="1"/>
          </p:cNvSpPr>
          <p:nvPr/>
        </p:nvSpPr>
        <p:spPr bwMode="auto">
          <a:xfrm>
            <a:off x="3762375" y="4759325"/>
            <a:ext cx="692150" cy="455613"/>
          </a:xfrm>
          <a:prstGeom prst="rect">
            <a:avLst/>
          </a:prstGeom>
          <a:noFill/>
          <a:ln w="9525">
            <a:noFill/>
            <a:miter lim="800000"/>
            <a:headEnd/>
            <a:tailEnd/>
          </a:ln>
          <a:effectLst/>
        </p:spPr>
        <p:txBody>
          <a:bodyPr wrap="none">
            <a:spAutoFit/>
          </a:bodyPr>
          <a:lstStyle/>
          <a:p>
            <a:r>
              <a:rPr lang="en-US"/>
              <a:t>at 2</a:t>
            </a:r>
          </a:p>
        </p:txBody>
      </p:sp>
      <p:grpSp>
        <p:nvGrpSpPr>
          <p:cNvPr id="10265" name="Group 25"/>
          <p:cNvGrpSpPr>
            <a:grpSpLocks/>
          </p:cNvGrpSpPr>
          <p:nvPr/>
        </p:nvGrpSpPr>
        <p:grpSpPr bwMode="auto">
          <a:xfrm>
            <a:off x="3511550" y="2800350"/>
            <a:ext cx="839788" cy="1919288"/>
            <a:chOff x="3373" y="1880"/>
            <a:chExt cx="824" cy="1966"/>
          </a:xfrm>
        </p:grpSpPr>
        <p:sp>
          <p:nvSpPr>
            <p:cNvPr id="10266" name="Line 26"/>
            <p:cNvSpPr>
              <a:spLocks noChangeShapeType="1"/>
            </p:cNvSpPr>
            <p:nvPr/>
          </p:nvSpPr>
          <p:spPr bwMode="auto">
            <a:xfrm>
              <a:off x="3401" y="3846"/>
              <a:ext cx="796" cy="0"/>
            </a:xfrm>
            <a:prstGeom prst="line">
              <a:avLst/>
            </a:prstGeom>
            <a:noFill/>
            <a:ln w="9525">
              <a:solidFill>
                <a:schemeClr val="tx1"/>
              </a:solidFill>
              <a:round/>
              <a:headEnd/>
              <a:tailEnd/>
            </a:ln>
            <a:effectLst/>
          </p:spPr>
          <p:txBody>
            <a:bodyPr/>
            <a:lstStyle/>
            <a:p>
              <a:endParaRPr lang="en-CA"/>
            </a:p>
          </p:txBody>
        </p:sp>
        <p:sp>
          <p:nvSpPr>
            <p:cNvPr id="10267" name="Line 27"/>
            <p:cNvSpPr>
              <a:spLocks noChangeShapeType="1"/>
            </p:cNvSpPr>
            <p:nvPr/>
          </p:nvSpPr>
          <p:spPr bwMode="auto">
            <a:xfrm>
              <a:off x="3373" y="3079"/>
              <a:ext cx="796" cy="0"/>
            </a:xfrm>
            <a:prstGeom prst="line">
              <a:avLst/>
            </a:prstGeom>
            <a:noFill/>
            <a:ln w="9525">
              <a:solidFill>
                <a:schemeClr val="tx1"/>
              </a:solidFill>
              <a:round/>
              <a:headEnd/>
              <a:tailEnd/>
            </a:ln>
            <a:effectLst/>
          </p:spPr>
          <p:txBody>
            <a:bodyPr/>
            <a:lstStyle/>
            <a:p>
              <a:endParaRPr lang="en-CA"/>
            </a:p>
          </p:txBody>
        </p:sp>
        <p:sp>
          <p:nvSpPr>
            <p:cNvPr id="10268" name="Line 28"/>
            <p:cNvSpPr>
              <a:spLocks noChangeShapeType="1"/>
            </p:cNvSpPr>
            <p:nvPr/>
          </p:nvSpPr>
          <p:spPr bwMode="auto">
            <a:xfrm>
              <a:off x="3384" y="2542"/>
              <a:ext cx="796" cy="0"/>
            </a:xfrm>
            <a:prstGeom prst="line">
              <a:avLst/>
            </a:prstGeom>
            <a:noFill/>
            <a:ln w="9525">
              <a:solidFill>
                <a:schemeClr val="tx1"/>
              </a:solidFill>
              <a:round/>
              <a:headEnd/>
              <a:tailEnd/>
            </a:ln>
            <a:effectLst/>
          </p:spPr>
          <p:txBody>
            <a:bodyPr/>
            <a:lstStyle/>
            <a:p>
              <a:endParaRPr lang="en-CA"/>
            </a:p>
          </p:txBody>
        </p:sp>
        <p:sp>
          <p:nvSpPr>
            <p:cNvPr id="10269" name="Line 29"/>
            <p:cNvSpPr>
              <a:spLocks noChangeShapeType="1"/>
            </p:cNvSpPr>
            <p:nvPr/>
          </p:nvSpPr>
          <p:spPr bwMode="auto">
            <a:xfrm>
              <a:off x="3394" y="1880"/>
              <a:ext cx="796" cy="0"/>
            </a:xfrm>
            <a:prstGeom prst="line">
              <a:avLst/>
            </a:prstGeom>
            <a:noFill/>
            <a:ln w="9525">
              <a:solidFill>
                <a:schemeClr val="tx1"/>
              </a:solidFill>
              <a:round/>
              <a:headEnd/>
              <a:tailEnd/>
            </a:ln>
            <a:effectLst/>
          </p:spPr>
          <p:txBody>
            <a:bodyPr/>
            <a:lstStyle/>
            <a:p>
              <a:endParaRPr lang="en-CA"/>
            </a:p>
          </p:txBody>
        </p:sp>
        <p:sp>
          <p:nvSpPr>
            <p:cNvPr id="10270" name="Oval 30"/>
            <p:cNvSpPr>
              <a:spLocks noChangeArrowheads="1"/>
            </p:cNvSpPr>
            <p:nvPr/>
          </p:nvSpPr>
          <p:spPr bwMode="auto">
            <a:xfrm>
              <a:off x="3851" y="3721"/>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71" name="Oval 31"/>
            <p:cNvSpPr>
              <a:spLocks noChangeArrowheads="1"/>
            </p:cNvSpPr>
            <p:nvPr/>
          </p:nvSpPr>
          <p:spPr bwMode="auto">
            <a:xfrm>
              <a:off x="3828" y="2948"/>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72" name="Text Box 32"/>
            <p:cNvSpPr txBox="1">
              <a:spLocks noChangeArrowheads="1"/>
            </p:cNvSpPr>
            <p:nvPr/>
          </p:nvSpPr>
          <p:spPr bwMode="auto">
            <a:xfrm>
              <a:off x="3759" y="2818"/>
              <a:ext cx="181" cy="469"/>
            </a:xfrm>
            <a:prstGeom prst="rect">
              <a:avLst/>
            </a:prstGeom>
            <a:noFill/>
            <a:ln w="9525">
              <a:noFill/>
              <a:miter lim="800000"/>
              <a:headEnd/>
              <a:tailEnd/>
            </a:ln>
            <a:effectLst/>
          </p:spPr>
          <p:txBody>
            <a:bodyPr wrap="none">
              <a:spAutoFit/>
            </a:bodyPr>
            <a:lstStyle/>
            <a:p>
              <a:endParaRPr lang="en-US"/>
            </a:p>
          </p:txBody>
        </p:sp>
        <p:sp>
          <p:nvSpPr>
            <p:cNvPr id="10273" name="Oval 33"/>
            <p:cNvSpPr>
              <a:spLocks noChangeArrowheads="1"/>
            </p:cNvSpPr>
            <p:nvPr/>
          </p:nvSpPr>
          <p:spPr bwMode="auto">
            <a:xfrm>
              <a:off x="3702" y="3726"/>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grpSp>
      <p:sp>
        <p:nvSpPr>
          <p:cNvPr id="10274" name="AutoShape 34" descr="Large checker board"/>
          <p:cNvSpPr>
            <a:spLocks noChangeArrowheads="1"/>
          </p:cNvSpPr>
          <p:nvPr/>
        </p:nvSpPr>
        <p:spPr bwMode="auto">
          <a:xfrm>
            <a:off x="4757738" y="1563688"/>
            <a:ext cx="755650" cy="91916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pattFill prst="lgCheck">
            <a:fgClr>
              <a:srgbClr val="FF6600"/>
            </a:fgClr>
            <a:bgClr>
              <a:schemeClr val="bg1"/>
            </a:bgClr>
          </a:pattFill>
          <a:ln w="9525">
            <a:solidFill>
              <a:schemeClr val="tx1"/>
            </a:solidFill>
            <a:round/>
            <a:headEnd/>
            <a:tailEnd/>
          </a:ln>
          <a:effectLst/>
        </p:spPr>
        <p:txBody>
          <a:bodyPr wrap="none" anchor="ctr"/>
          <a:lstStyle/>
          <a:p>
            <a:endParaRPr lang="en-CA"/>
          </a:p>
        </p:txBody>
      </p:sp>
      <p:grpSp>
        <p:nvGrpSpPr>
          <p:cNvPr id="10275" name="Group 35"/>
          <p:cNvGrpSpPr>
            <a:grpSpLocks/>
          </p:cNvGrpSpPr>
          <p:nvPr/>
        </p:nvGrpSpPr>
        <p:grpSpPr bwMode="auto">
          <a:xfrm>
            <a:off x="4908550" y="1792288"/>
            <a:ext cx="469900" cy="458787"/>
            <a:chOff x="554" y="878"/>
            <a:chExt cx="460" cy="470"/>
          </a:xfrm>
        </p:grpSpPr>
        <p:sp>
          <p:nvSpPr>
            <p:cNvPr id="10276" name="Oval 36"/>
            <p:cNvSpPr>
              <a:spLocks noChangeArrowheads="1"/>
            </p:cNvSpPr>
            <p:nvPr/>
          </p:nvSpPr>
          <p:spPr bwMode="auto">
            <a:xfrm>
              <a:off x="554" y="878"/>
              <a:ext cx="460" cy="470"/>
            </a:xfrm>
            <a:prstGeom prst="ellipse">
              <a:avLst/>
            </a:prstGeom>
            <a:solidFill>
              <a:srgbClr val="CC3300"/>
            </a:solidFill>
            <a:ln w="9525">
              <a:solidFill>
                <a:schemeClr val="tx1"/>
              </a:solidFill>
              <a:round/>
              <a:headEnd/>
              <a:tailEnd/>
            </a:ln>
            <a:effectLst/>
          </p:spPr>
          <p:txBody>
            <a:bodyPr wrap="none" anchor="ctr"/>
            <a:lstStyle/>
            <a:p>
              <a:endParaRPr lang="en-CA"/>
            </a:p>
          </p:txBody>
        </p:sp>
        <p:sp>
          <p:nvSpPr>
            <p:cNvPr id="10277" name="Oval 37"/>
            <p:cNvSpPr>
              <a:spLocks noChangeArrowheads="1"/>
            </p:cNvSpPr>
            <p:nvPr/>
          </p:nvSpPr>
          <p:spPr bwMode="auto">
            <a:xfrm>
              <a:off x="749" y="1066"/>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0278" name="Group 38"/>
          <p:cNvGrpSpPr>
            <a:grpSpLocks/>
          </p:cNvGrpSpPr>
          <p:nvPr/>
        </p:nvGrpSpPr>
        <p:grpSpPr bwMode="auto">
          <a:xfrm>
            <a:off x="8074025" y="1768475"/>
            <a:ext cx="468313" cy="458788"/>
            <a:chOff x="3621" y="855"/>
            <a:chExt cx="460" cy="470"/>
          </a:xfrm>
        </p:grpSpPr>
        <p:sp>
          <p:nvSpPr>
            <p:cNvPr id="10279" name="Oval 39"/>
            <p:cNvSpPr>
              <a:spLocks noChangeArrowheads="1"/>
            </p:cNvSpPr>
            <p:nvPr/>
          </p:nvSpPr>
          <p:spPr bwMode="auto">
            <a:xfrm>
              <a:off x="3621" y="855"/>
              <a:ext cx="460" cy="470"/>
            </a:xfrm>
            <a:prstGeom prst="ellipse">
              <a:avLst/>
            </a:prstGeom>
            <a:solidFill>
              <a:srgbClr val="CC3300"/>
            </a:solidFill>
            <a:ln w="9525">
              <a:solidFill>
                <a:schemeClr val="tx1"/>
              </a:solidFill>
              <a:round/>
              <a:headEnd/>
              <a:tailEnd/>
            </a:ln>
            <a:effectLst/>
          </p:spPr>
          <p:txBody>
            <a:bodyPr wrap="none" anchor="ctr"/>
            <a:lstStyle/>
            <a:p>
              <a:endParaRPr lang="en-CA"/>
            </a:p>
          </p:txBody>
        </p:sp>
        <p:sp>
          <p:nvSpPr>
            <p:cNvPr id="10280" name="Oval 40"/>
            <p:cNvSpPr>
              <a:spLocks noChangeArrowheads="1"/>
            </p:cNvSpPr>
            <p:nvPr/>
          </p:nvSpPr>
          <p:spPr bwMode="auto">
            <a:xfrm>
              <a:off x="3836" y="1043"/>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sp>
        <p:nvSpPr>
          <p:cNvPr id="10281" name="AutoShape 41" descr="Large checker board"/>
          <p:cNvSpPr>
            <a:spLocks noChangeArrowheads="1"/>
          </p:cNvSpPr>
          <p:nvPr/>
        </p:nvSpPr>
        <p:spPr bwMode="auto">
          <a:xfrm>
            <a:off x="7950200" y="1546225"/>
            <a:ext cx="755650" cy="919163"/>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pattFill prst="lgCheck">
            <a:fgClr>
              <a:srgbClr val="FF6600"/>
            </a:fgClr>
            <a:bgClr>
              <a:schemeClr val="bg1"/>
            </a:bgClr>
          </a:pattFill>
          <a:ln w="9525">
            <a:solidFill>
              <a:schemeClr val="tx1"/>
            </a:solidFill>
            <a:round/>
            <a:headEnd/>
            <a:tailEnd/>
          </a:ln>
          <a:effectLst/>
        </p:spPr>
        <p:txBody>
          <a:bodyPr wrap="none" anchor="ctr"/>
          <a:lstStyle/>
          <a:p>
            <a:endParaRPr lang="en-CA"/>
          </a:p>
        </p:txBody>
      </p:sp>
      <p:sp>
        <p:nvSpPr>
          <p:cNvPr id="10282" name="Text Box 42"/>
          <p:cNvSpPr txBox="1">
            <a:spLocks noChangeArrowheads="1"/>
          </p:cNvSpPr>
          <p:nvPr/>
        </p:nvSpPr>
        <p:spPr bwMode="auto">
          <a:xfrm>
            <a:off x="4811713" y="4897438"/>
            <a:ext cx="692150" cy="457200"/>
          </a:xfrm>
          <a:prstGeom prst="rect">
            <a:avLst/>
          </a:prstGeom>
          <a:noFill/>
          <a:ln w="9525">
            <a:noFill/>
            <a:miter lim="800000"/>
            <a:headEnd/>
            <a:tailEnd/>
          </a:ln>
          <a:effectLst/>
        </p:spPr>
        <p:txBody>
          <a:bodyPr wrap="none">
            <a:spAutoFit/>
          </a:bodyPr>
          <a:lstStyle/>
          <a:p>
            <a:r>
              <a:rPr lang="en-US"/>
              <a:t>at 3</a:t>
            </a:r>
          </a:p>
        </p:txBody>
      </p:sp>
      <p:sp>
        <p:nvSpPr>
          <p:cNvPr id="10283" name="Text Box 43"/>
          <p:cNvSpPr txBox="1">
            <a:spLocks noChangeArrowheads="1"/>
          </p:cNvSpPr>
          <p:nvPr/>
        </p:nvSpPr>
        <p:spPr bwMode="auto">
          <a:xfrm rot="16200000">
            <a:off x="4322763" y="4411662"/>
            <a:ext cx="488950" cy="92075"/>
          </a:xfrm>
          <a:prstGeom prst="rect">
            <a:avLst/>
          </a:prstGeom>
          <a:noFill/>
          <a:ln w="9525">
            <a:noFill/>
            <a:miter lim="800000"/>
            <a:headEnd/>
            <a:tailEnd/>
          </a:ln>
          <a:effectLst/>
        </p:spPr>
        <p:txBody>
          <a:bodyPr vert="eaVert" wrap="none">
            <a:spAutoFit/>
          </a:bodyPr>
          <a:lstStyle/>
          <a:p>
            <a:endParaRPr lang="en-US" sz="2000"/>
          </a:p>
        </p:txBody>
      </p:sp>
      <p:grpSp>
        <p:nvGrpSpPr>
          <p:cNvPr id="10284" name="Group 44"/>
          <p:cNvGrpSpPr>
            <a:grpSpLocks/>
          </p:cNvGrpSpPr>
          <p:nvPr/>
        </p:nvGrpSpPr>
        <p:grpSpPr bwMode="auto">
          <a:xfrm>
            <a:off x="4756150" y="2819400"/>
            <a:ext cx="839788" cy="1919288"/>
            <a:chOff x="376" y="1903"/>
            <a:chExt cx="824" cy="1966"/>
          </a:xfrm>
        </p:grpSpPr>
        <p:sp>
          <p:nvSpPr>
            <p:cNvPr id="10285" name="Line 45"/>
            <p:cNvSpPr>
              <a:spLocks noChangeShapeType="1"/>
            </p:cNvSpPr>
            <p:nvPr/>
          </p:nvSpPr>
          <p:spPr bwMode="auto">
            <a:xfrm>
              <a:off x="404" y="3869"/>
              <a:ext cx="796" cy="0"/>
            </a:xfrm>
            <a:prstGeom prst="line">
              <a:avLst/>
            </a:prstGeom>
            <a:noFill/>
            <a:ln w="9525">
              <a:solidFill>
                <a:schemeClr val="tx1"/>
              </a:solidFill>
              <a:round/>
              <a:headEnd/>
              <a:tailEnd/>
            </a:ln>
            <a:effectLst/>
          </p:spPr>
          <p:txBody>
            <a:bodyPr/>
            <a:lstStyle/>
            <a:p>
              <a:endParaRPr lang="en-CA"/>
            </a:p>
          </p:txBody>
        </p:sp>
        <p:sp>
          <p:nvSpPr>
            <p:cNvPr id="10286" name="Line 46"/>
            <p:cNvSpPr>
              <a:spLocks noChangeShapeType="1"/>
            </p:cNvSpPr>
            <p:nvPr/>
          </p:nvSpPr>
          <p:spPr bwMode="auto">
            <a:xfrm>
              <a:off x="376" y="3102"/>
              <a:ext cx="796" cy="0"/>
            </a:xfrm>
            <a:prstGeom prst="line">
              <a:avLst/>
            </a:prstGeom>
            <a:noFill/>
            <a:ln w="9525">
              <a:solidFill>
                <a:schemeClr val="tx1"/>
              </a:solidFill>
              <a:round/>
              <a:headEnd/>
              <a:tailEnd/>
            </a:ln>
            <a:effectLst/>
          </p:spPr>
          <p:txBody>
            <a:bodyPr/>
            <a:lstStyle/>
            <a:p>
              <a:endParaRPr lang="en-CA"/>
            </a:p>
          </p:txBody>
        </p:sp>
        <p:sp>
          <p:nvSpPr>
            <p:cNvPr id="10287" name="Line 47"/>
            <p:cNvSpPr>
              <a:spLocks noChangeShapeType="1"/>
            </p:cNvSpPr>
            <p:nvPr/>
          </p:nvSpPr>
          <p:spPr bwMode="auto">
            <a:xfrm>
              <a:off x="387" y="2565"/>
              <a:ext cx="796" cy="0"/>
            </a:xfrm>
            <a:prstGeom prst="line">
              <a:avLst/>
            </a:prstGeom>
            <a:noFill/>
            <a:ln w="9525">
              <a:solidFill>
                <a:schemeClr val="tx1"/>
              </a:solidFill>
              <a:round/>
              <a:headEnd/>
              <a:tailEnd/>
            </a:ln>
            <a:effectLst/>
          </p:spPr>
          <p:txBody>
            <a:bodyPr/>
            <a:lstStyle/>
            <a:p>
              <a:endParaRPr lang="en-CA"/>
            </a:p>
          </p:txBody>
        </p:sp>
        <p:sp>
          <p:nvSpPr>
            <p:cNvPr id="10288" name="Line 48"/>
            <p:cNvSpPr>
              <a:spLocks noChangeShapeType="1"/>
            </p:cNvSpPr>
            <p:nvPr/>
          </p:nvSpPr>
          <p:spPr bwMode="auto">
            <a:xfrm>
              <a:off x="397" y="1903"/>
              <a:ext cx="796" cy="0"/>
            </a:xfrm>
            <a:prstGeom prst="line">
              <a:avLst/>
            </a:prstGeom>
            <a:noFill/>
            <a:ln w="9525">
              <a:solidFill>
                <a:schemeClr val="tx1"/>
              </a:solidFill>
              <a:round/>
              <a:headEnd/>
              <a:tailEnd/>
            </a:ln>
            <a:effectLst/>
          </p:spPr>
          <p:txBody>
            <a:bodyPr/>
            <a:lstStyle/>
            <a:p>
              <a:endParaRPr lang="en-CA"/>
            </a:p>
          </p:txBody>
        </p:sp>
        <p:sp>
          <p:nvSpPr>
            <p:cNvPr id="10289" name="Oval 49"/>
            <p:cNvSpPr>
              <a:spLocks noChangeArrowheads="1"/>
            </p:cNvSpPr>
            <p:nvPr/>
          </p:nvSpPr>
          <p:spPr bwMode="auto">
            <a:xfrm>
              <a:off x="854" y="3744"/>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90" name="Oval 50"/>
            <p:cNvSpPr>
              <a:spLocks noChangeArrowheads="1"/>
            </p:cNvSpPr>
            <p:nvPr/>
          </p:nvSpPr>
          <p:spPr bwMode="auto">
            <a:xfrm>
              <a:off x="831" y="2971"/>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91" name="Oval 51"/>
            <p:cNvSpPr>
              <a:spLocks noChangeArrowheads="1"/>
            </p:cNvSpPr>
            <p:nvPr/>
          </p:nvSpPr>
          <p:spPr bwMode="auto">
            <a:xfrm>
              <a:off x="698" y="3749"/>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grpSp>
      <p:sp>
        <p:nvSpPr>
          <p:cNvPr id="10292" name="Text Box 52"/>
          <p:cNvSpPr txBox="1">
            <a:spLocks noChangeArrowheads="1"/>
          </p:cNvSpPr>
          <p:nvPr/>
        </p:nvSpPr>
        <p:spPr bwMode="auto">
          <a:xfrm>
            <a:off x="8061325" y="4756150"/>
            <a:ext cx="692150" cy="457200"/>
          </a:xfrm>
          <a:prstGeom prst="rect">
            <a:avLst/>
          </a:prstGeom>
          <a:noFill/>
          <a:ln w="9525">
            <a:noFill/>
            <a:miter lim="800000"/>
            <a:headEnd/>
            <a:tailEnd/>
          </a:ln>
          <a:effectLst/>
        </p:spPr>
        <p:txBody>
          <a:bodyPr wrap="none">
            <a:spAutoFit/>
          </a:bodyPr>
          <a:lstStyle/>
          <a:p>
            <a:r>
              <a:rPr lang="en-US"/>
              <a:t>at 4</a:t>
            </a:r>
          </a:p>
        </p:txBody>
      </p:sp>
      <p:grpSp>
        <p:nvGrpSpPr>
          <p:cNvPr id="10293" name="Group 53"/>
          <p:cNvGrpSpPr>
            <a:grpSpLocks/>
          </p:cNvGrpSpPr>
          <p:nvPr/>
        </p:nvGrpSpPr>
        <p:grpSpPr bwMode="auto">
          <a:xfrm>
            <a:off x="7810500" y="2797175"/>
            <a:ext cx="839788" cy="1919288"/>
            <a:chOff x="3373" y="1880"/>
            <a:chExt cx="824" cy="1966"/>
          </a:xfrm>
        </p:grpSpPr>
        <p:sp>
          <p:nvSpPr>
            <p:cNvPr id="10294" name="Line 54"/>
            <p:cNvSpPr>
              <a:spLocks noChangeShapeType="1"/>
            </p:cNvSpPr>
            <p:nvPr/>
          </p:nvSpPr>
          <p:spPr bwMode="auto">
            <a:xfrm>
              <a:off x="3401" y="3846"/>
              <a:ext cx="796" cy="0"/>
            </a:xfrm>
            <a:prstGeom prst="line">
              <a:avLst/>
            </a:prstGeom>
            <a:noFill/>
            <a:ln w="9525">
              <a:solidFill>
                <a:schemeClr val="tx1"/>
              </a:solidFill>
              <a:round/>
              <a:headEnd/>
              <a:tailEnd/>
            </a:ln>
            <a:effectLst/>
          </p:spPr>
          <p:txBody>
            <a:bodyPr/>
            <a:lstStyle/>
            <a:p>
              <a:endParaRPr lang="en-CA"/>
            </a:p>
          </p:txBody>
        </p:sp>
        <p:sp>
          <p:nvSpPr>
            <p:cNvPr id="10295" name="Line 55"/>
            <p:cNvSpPr>
              <a:spLocks noChangeShapeType="1"/>
            </p:cNvSpPr>
            <p:nvPr/>
          </p:nvSpPr>
          <p:spPr bwMode="auto">
            <a:xfrm>
              <a:off x="3373" y="3079"/>
              <a:ext cx="796" cy="0"/>
            </a:xfrm>
            <a:prstGeom prst="line">
              <a:avLst/>
            </a:prstGeom>
            <a:noFill/>
            <a:ln w="9525">
              <a:solidFill>
                <a:schemeClr val="tx1"/>
              </a:solidFill>
              <a:round/>
              <a:headEnd/>
              <a:tailEnd/>
            </a:ln>
            <a:effectLst/>
          </p:spPr>
          <p:txBody>
            <a:bodyPr/>
            <a:lstStyle/>
            <a:p>
              <a:endParaRPr lang="en-CA"/>
            </a:p>
          </p:txBody>
        </p:sp>
        <p:sp>
          <p:nvSpPr>
            <p:cNvPr id="10296" name="Line 56"/>
            <p:cNvSpPr>
              <a:spLocks noChangeShapeType="1"/>
            </p:cNvSpPr>
            <p:nvPr/>
          </p:nvSpPr>
          <p:spPr bwMode="auto">
            <a:xfrm>
              <a:off x="3384" y="2542"/>
              <a:ext cx="796" cy="0"/>
            </a:xfrm>
            <a:prstGeom prst="line">
              <a:avLst/>
            </a:prstGeom>
            <a:noFill/>
            <a:ln w="9525">
              <a:solidFill>
                <a:schemeClr val="tx1"/>
              </a:solidFill>
              <a:round/>
              <a:headEnd/>
              <a:tailEnd/>
            </a:ln>
            <a:effectLst/>
          </p:spPr>
          <p:txBody>
            <a:bodyPr/>
            <a:lstStyle/>
            <a:p>
              <a:endParaRPr lang="en-CA"/>
            </a:p>
          </p:txBody>
        </p:sp>
        <p:sp>
          <p:nvSpPr>
            <p:cNvPr id="10297" name="Line 57"/>
            <p:cNvSpPr>
              <a:spLocks noChangeShapeType="1"/>
            </p:cNvSpPr>
            <p:nvPr/>
          </p:nvSpPr>
          <p:spPr bwMode="auto">
            <a:xfrm>
              <a:off x="3394" y="1880"/>
              <a:ext cx="796" cy="0"/>
            </a:xfrm>
            <a:prstGeom prst="line">
              <a:avLst/>
            </a:prstGeom>
            <a:noFill/>
            <a:ln w="9525">
              <a:solidFill>
                <a:schemeClr val="tx1"/>
              </a:solidFill>
              <a:round/>
              <a:headEnd/>
              <a:tailEnd/>
            </a:ln>
            <a:effectLst/>
          </p:spPr>
          <p:txBody>
            <a:bodyPr/>
            <a:lstStyle/>
            <a:p>
              <a:endParaRPr lang="en-CA"/>
            </a:p>
          </p:txBody>
        </p:sp>
        <p:sp>
          <p:nvSpPr>
            <p:cNvPr id="10298" name="Oval 58"/>
            <p:cNvSpPr>
              <a:spLocks noChangeArrowheads="1"/>
            </p:cNvSpPr>
            <p:nvPr/>
          </p:nvSpPr>
          <p:spPr bwMode="auto">
            <a:xfrm>
              <a:off x="3851" y="3721"/>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299" name="Oval 59"/>
            <p:cNvSpPr>
              <a:spLocks noChangeArrowheads="1"/>
            </p:cNvSpPr>
            <p:nvPr/>
          </p:nvSpPr>
          <p:spPr bwMode="auto">
            <a:xfrm>
              <a:off x="3828" y="2948"/>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0300" name="Text Box 60"/>
            <p:cNvSpPr txBox="1">
              <a:spLocks noChangeArrowheads="1"/>
            </p:cNvSpPr>
            <p:nvPr/>
          </p:nvSpPr>
          <p:spPr bwMode="auto">
            <a:xfrm>
              <a:off x="3759" y="2818"/>
              <a:ext cx="181" cy="469"/>
            </a:xfrm>
            <a:prstGeom prst="rect">
              <a:avLst/>
            </a:prstGeom>
            <a:noFill/>
            <a:ln w="9525">
              <a:noFill/>
              <a:miter lim="800000"/>
              <a:headEnd/>
              <a:tailEnd/>
            </a:ln>
            <a:effectLst/>
          </p:spPr>
          <p:txBody>
            <a:bodyPr wrap="none">
              <a:spAutoFit/>
            </a:bodyPr>
            <a:lstStyle/>
            <a:p>
              <a:endParaRPr lang="en-US"/>
            </a:p>
          </p:txBody>
        </p:sp>
        <p:sp>
          <p:nvSpPr>
            <p:cNvPr id="10301" name="Oval 61"/>
            <p:cNvSpPr>
              <a:spLocks noChangeArrowheads="1"/>
            </p:cNvSpPr>
            <p:nvPr/>
          </p:nvSpPr>
          <p:spPr bwMode="auto">
            <a:xfrm>
              <a:off x="3702" y="3726"/>
              <a:ext cx="96" cy="115"/>
            </a:xfrm>
            <a:prstGeom prst="ellipse">
              <a:avLst/>
            </a:prstGeom>
            <a:solidFill>
              <a:schemeClr val="accent1"/>
            </a:solidFill>
            <a:ln w="9525">
              <a:solidFill>
                <a:schemeClr val="tx1"/>
              </a:solidFill>
              <a:round/>
              <a:headEnd/>
              <a:tailEnd/>
            </a:ln>
            <a:effectLst/>
          </p:spPr>
          <p:txBody>
            <a:bodyPr wrap="none" anchor="ctr"/>
            <a:lstStyle/>
            <a:p>
              <a:endParaRPr lang="en-CA"/>
            </a:p>
          </p:txBody>
        </p:sp>
      </p:grpSp>
      <p:sp>
        <p:nvSpPr>
          <p:cNvPr id="10303" name="Text Box 63"/>
          <p:cNvSpPr txBox="1">
            <a:spLocks noChangeArrowheads="1"/>
          </p:cNvSpPr>
          <p:nvPr/>
        </p:nvSpPr>
        <p:spPr bwMode="auto">
          <a:xfrm>
            <a:off x="2425700" y="5781675"/>
            <a:ext cx="1879600" cy="457200"/>
          </a:xfrm>
          <a:prstGeom prst="rect">
            <a:avLst/>
          </a:prstGeom>
          <a:noFill/>
          <a:ln w="9525">
            <a:noFill/>
            <a:miter lim="800000"/>
            <a:headEnd/>
            <a:tailEnd/>
          </a:ln>
          <a:effectLst/>
        </p:spPr>
        <p:txBody>
          <a:bodyPr wrap="none">
            <a:spAutoFit/>
          </a:bodyPr>
          <a:lstStyle/>
          <a:p>
            <a:r>
              <a:rPr lang="en-US"/>
              <a:t>many levels!</a:t>
            </a:r>
          </a:p>
        </p:txBody>
      </p:sp>
      <p:sp>
        <p:nvSpPr>
          <p:cNvPr id="10304" name="Text Box 64"/>
          <p:cNvSpPr txBox="1">
            <a:spLocks noChangeArrowheads="1"/>
          </p:cNvSpPr>
          <p:nvPr/>
        </p:nvSpPr>
        <p:spPr bwMode="auto">
          <a:xfrm>
            <a:off x="1435100" y="1103313"/>
            <a:ext cx="6570663" cy="457200"/>
          </a:xfrm>
          <a:prstGeom prst="rect">
            <a:avLst/>
          </a:prstGeom>
          <a:noFill/>
          <a:ln w="9525">
            <a:noFill/>
            <a:miter lim="800000"/>
            <a:headEnd/>
            <a:tailEnd/>
          </a:ln>
          <a:effectLst/>
        </p:spPr>
        <p:txBody>
          <a:bodyPr wrap="none">
            <a:spAutoFit/>
          </a:bodyPr>
          <a:lstStyle/>
          <a:p>
            <a:r>
              <a:rPr lang="en-US">
                <a:solidFill>
                  <a:srgbClr val="663300"/>
                </a:solidFill>
                <a:latin typeface="Comic Sans MS" pitchFamily="66" charset="0"/>
              </a:rPr>
              <a:t>top energy wave functions spread waaaay 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22222E-6 4.07407E-6 L 0.02795 -0.00162 " pathEditMode="relative" rAng="0" ptsTypes="AA">
                                      <p:cBhvr>
                                        <p:cTn id="6" dur="2000" fill="hold"/>
                                        <p:tgtEl>
                                          <p:spTgt spid="10249"/>
                                        </p:tgtEl>
                                        <p:attrNameLst>
                                          <p:attrName>ppt_x</p:attrName>
                                          <p:attrName>ppt_y</p:attrName>
                                        </p:attrNameLst>
                                      </p:cBhvr>
                                      <p:rCtr x="14" y="-1"/>
                                    </p:animMotion>
                                  </p:childTnLst>
                                </p:cTn>
                              </p:par>
                            </p:childTnLst>
                          </p:cTn>
                        </p:par>
                        <p:par>
                          <p:cTn id="7" fill="hold">
                            <p:stCondLst>
                              <p:cond delay="2000"/>
                            </p:stCondLst>
                            <p:childTnLst>
                              <p:par>
                                <p:cTn id="8" presetID="35" presetClass="path" presetSubtype="0" accel="50000" decel="50000" fill="hold" nodeType="afterEffect">
                                  <p:stCondLst>
                                    <p:cond delay="0"/>
                                  </p:stCondLst>
                                  <p:childTnLst>
                                    <p:animMotion origin="layout" path="M 3.05556E-6 4.07407E-6 L -0.02431 4.07407E-6 " pathEditMode="relative" rAng="0" ptsTypes="AA">
                                      <p:cBhvr>
                                        <p:cTn id="9" dur="2000" fill="hold"/>
                                        <p:tgtEl>
                                          <p:spTgt spid="10275"/>
                                        </p:tgtEl>
                                        <p:attrNameLst>
                                          <p:attrName>ppt_x</p:attrName>
                                          <p:attrName>ppt_y</p:attrName>
                                        </p:attrNameLst>
                                      </p:cBhvr>
                                      <p:rCtr x="-12" y="0"/>
                                    </p:animMotion>
                                  </p:childTnLst>
                                </p:cTn>
                              </p:par>
                            </p:childTnLst>
                          </p:cTn>
                        </p:par>
                        <p:par>
                          <p:cTn id="10" fill="hold">
                            <p:stCondLst>
                              <p:cond delay="4000"/>
                            </p:stCondLst>
                            <p:childTnLst>
                              <p:par>
                                <p:cTn id="11" presetID="63" presetClass="path" presetSubtype="0" accel="50000" decel="50000" fill="hold" nodeType="afterEffect">
                                  <p:stCondLst>
                                    <p:cond delay="0"/>
                                  </p:stCondLst>
                                  <p:childTnLst>
                                    <p:animMotion origin="layout" path="M -5.55556E-7 1.11111E-6 L 0.30504 -0.00162 " pathEditMode="relative" rAng="0" ptsTypes="AA">
                                      <p:cBhvr>
                                        <p:cTn id="12" dur="2000" fill="hold"/>
                                        <p:tgtEl>
                                          <p:spTgt spid="10246"/>
                                        </p:tgtEl>
                                        <p:attrNameLst>
                                          <p:attrName>ppt_x</p:attrName>
                                          <p:attrName>ppt_y</p:attrName>
                                        </p:attrNameLst>
                                      </p:cBhvr>
                                      <p:rCtr x="152" y="-1"/>
                                    </p:animMotion>
                                  </p:childTnLst>
                                </p:cTn>
                              </p:par>
                            </p:childTnLst>
                          </p:cTn>
                        </p:par>
                        <p:par>
                          <p:cTn id="13" fill="hold">
                            <p:stCondLst>
                              <p:cond delay="6000"/>
                            </p:stCondLst>
                            <p:childTnLst>
                              <p:par>
                                <p:cTn id="14" presetID="35" presetClass="path" presetSubtype="0" accel="50000" decel="50000" fill="hold" nodeType="afterEffect">
                                  <p:stCondLst>
                                    <p:cond delay="0"/>
                                  </p:stCondLst>
                                  <p:childTnLst>
                                    <p:animMotion origin="layout" path="M 3.05556E-6 -3.7037E-6 L -0.30365 0.00324 " pathEditMode="relative" rAng="0" ptsTypes="AA">
                                      <p:cBhvr>
                                        <p:cTn id="15" dur="2000" fill="hold"/>
                                        <p:tgtEl>
                                          <p:spTgt spid="10278"/>
                                        </p:tgtEl>
                                        <p:attrNameLst>
                                          <p:attrName>ppt_x</p:attrName>
                                          <p:attrName>ppt_y</p:attrName>
                                        </p:attrNameLst>
                                      </p:cBhvr>
                                      <p:rCtr x="-152" y="2"/>
                                    </p:animMotion>
                                  </p:childTnLst>
                                </p:cTn>
                              </p:par>
                            </p:childTnLst>
                          </p:cTn>
                        </p:par>
                        <p:par>
                          <p:cTn id="16" fill="hold">
                            <p:stCondLst>
                              <p:cond delay="8000"/>
                            </p:stCondLst>
                            <p:childTnLst>
                              <p:par>
                                <p:cTn id="17" presetID="1" presetClass="exit" presetSubtype="0" fill="hold" grpId="0" nodeType="afterEffect">
                                  <p:stCondLst>
                                    <p:cond delay="0"/>
                                  </p:stCondLst>
                                  <p:childTnLst>
                                    <p:set>
                                      <p:cBhvr>
                                        <p:cTn id="18" dur="1" fill="hold">
                                          <p:stCondLst>
                                            <p:cond delay="0"/>
                                          </p:stCondLst>
                                        </p:cTn>
                                        <p:tgtEl>
                                          <p:spTgt spid="10274"/>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0252"/>
                                        </p:tgtEl>
                                        <p:attrNameLst>
                                          <p:attrName>style.visibility</p:attrName>
                                        </p:attrNameLst>
                                      </p:cBhvr>
                                      <p:to>
                                        <p:strVal val="hidden"/>
                                      </p:to>
                                    </p:set>
                                  </p:childTnLst>
                                </p:cTn>
                              </p:par>
                            </p:childTnLst>
                          </p:cTn>
                        </p:par>
                        <p:par>
                          <p:cTn id="21" fill="hold">
                            <p:stCondLst>
                              <p:cond delay="8000"/>
                            </p:stCondLst>
                            <p:childTnLst>
                              <p:par>
                                <p:cTn id="22" presetID="1" presetClass="exit" presetSubtype="0" fill="hold" grpId="0" nodeType="afterEffect">
                                  <p:stCondLst>
                                    <p:cond delay="0"/>
                                  </p:stCondLst>
                                  <p:childTnLst>
                                    <p:set>
                                      <p:cBhvr>
                                        <p:cTn id="23" dur="1" fill="hold">
                                          <p:stCondLst>
                                            <p:cond delay="0"/>
                                          </p:stCondLst>
                                        </p:cTn>
                                        <p:tgtEl>
                                          <p:spTgt spid="10245"/>
                                        </p:tgtEl>
                                        <p:attrNameLst>
                                          <p:attrName>style.visibility</p:attrName>
                                        </p:attrNameLst>
                                      </p:cBhvr>
                                      <p:to>
                                        <p:strVal val="hidden"/>
                                      </p:to>
                                    </p:set>
                                  </p:childTnLst>
                                </p:cTn>
                              </p:par>
                            </p:childTnLst>
                          </p:cTn>
                        </p:par>
                        <p:par>
                          <p:cTn id="24" fill="hold">
                            <p:stCondLst>
                              <p:cond delay="8000"/>
                            </p:stCondLst>
                            <p:childTnLst>
                              <p:par>
                                <p:cTn id="25" presetID="1" presetClass="exit" presetSubtype="0" fill="hold" grpId="0" nodeType="afterEffect">
                                  <p:stCondLst>
                                    <p:cond delay="0"/>
                                  </p:stCondLst>
                                  <p:childTnLst>
                                    <p:set>
                                      <p:cBhvr>
                                        <p:cTn id="26" dur="1" fill="hold">
                                          <p:stCondLst>
                                            <p:cond delay="0"/>
                                          </p:stCondLst>
                                        </p:cTn>
                                        <p:tgtEl>
                                          <p:spTgt spid="1028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30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5" presetClass="path" presetSubtype="0" accel="50000" decel="50000" fill="hold" nodeType="clickEffect">
                                  <p:stCondLst>
                                    <p:cond delay="0"/>
                                  </p:stCondLst>
                                  <p:childTnLst>
                                    <p:animMotion origin="layout" path="M -2.22222E-6 4.07407E-6 L -0.0658 -0.00162 " pathEditMode="relative" rAng="0" ptsTypes="AA">
                                      <p:cBhvr>
                                        <p:cTn id="36" dur="2000" fill="hold"/>
                                        <p:tgtEl>
                                          <p:spTgt spid="10284"/>
                                        </p:tgtEl>
                                        <p:attrNameLst>
                                          <p:attrName>ppt_x</p:attrName>
                                          <p:attrName>ppt_y</p:attrName>
                                        </p:attrNameLst>
                                      </p:cBhvr>
                                      <p:rCtr x="-33" y="-1"/>
                                    </p:animMotion>
                                  </p:childTnLst>
                                </p:cTn>
                              </p:par>
                            </p:childTnLst>
                          </p:cTn>
                        </p:par>
                        <p:par>
                          <p:cTn id="37" fill="hold">
                            <p:stCondLst>
                              <p:cond delay="2000"/>
                            </p:stCondLst>
                            <p:childTnLst>
                              <p:par>
                                <p:cTn id="38" presetID="63" presetClass="path" presetSubtype="0" accel="50000" decel="50000" fill="hold" nodeType="afterEffect">
                                  <p:stCondLst>
                                    <p:cond delay="0"/>
                                  </p:stCondLst>
                                  <p:childTnLst>
                                    <p:animMotion origin="layout" path="M -1.11111E-6 1.85185E-6 L 0.06458 0.00648 " pathEditMode="relative" rAng="0" ptsTypes="AA">
                                      <p:cBhvr>
                                        <p:cTn id="39" dur="2000" fill="hold"/>
                                        <p:tgtEl>
                                          <p:spTgt spid="10265"/>
                                        </p:tgtEl>
                                        <p:attrNameLst>
                                          <p:attrName>ppt_x</p:attrName>
                                          <p:attrName>ppt_y</p:attrName>
                                        </p:attrNameLst>
                                      </p:cBhvr>
                                      <p:rCtr x="32" y="3"/>
                                    </p:animMotion>
                                  </p:childTnLst>
                                </p:cTn>
                              </p:par>
                            </p:childTnLst>
                          </p:cTn>
                        </p:par>
                        <p:par>
                          <p:cTn id="40" fill="hold">
                            <p:stCondLst>
                              <p:cond delay="4000"/>
                            </p:stCondLst>
                            <p:childTnLst>
                              <p:par>
                                <p:cTn id="41" presetID="63" presetClass="path" presetSubtype="0" accel="50000" decel="50000" fill="hold" nodeType="afterEffect">
                                  <p:stCondLst>
                                    <p:cond delay="0"/>
                                  </p:stCondLst>
                                  <p:childTnLst>
                                    <p:animMotion origin="layout" path="M -3.33333E-6 1.11111E-6 L 0.38056 0.00995 " pathEditMode="relative" rAng="0" ptsTypes="AA">
                                      <p:cBhvr>
                                        <p:cTn id="42" dur="2000" fill="hold"/>
                                        <p:tgtEl>
                                          <p:spTgt spid="10256"/>
                                        </p:tgtEl>
                                        <p:attrNameLst>
                                          <p:attrName>ppt_x</p:attrName>
                                          <p:attrName>ppt_y</p:attrName>
                                        </p:attrNameLst>
                                      </p:cBhvr>
                                      <p:rCtr x="190" y="5"/>
                                    </p:animMotion>
                                  </p:childTnLst>
                                </p:cTn>
                              </p:par>
                            </p:childTnLst>
                          </p:cTn>
                        </p:par>
                        <p:par>
                          <p:cTn id="43" fill="hold">
                            <p:stCondLst>
                              <p:cond delay="6000"/>
                            </p:stCondLst>
                            <p:childTnLst>
                              <p:par>
                                <p:cTn id="44" presetID="35" presetClass="path" presetSubtype="0" accel="50000" decel="50000" fill="hold" nodeType="afterEffect">
                                  <p:stCondLst>
                                    <p:cond delay="0"/>
                                  </p:stCondLst>
                                  <p:childTnLst>
                                    <p:animMotion origin="layout" path="M 0 4.81481E-6 L -0.40243 -0.00973 " pathEditMode="relative" rAng="0" ptsTypes="AA">
                                      <p:cBhvr>
                                        <p:cTn id="45" dur="2000" fill="hold"/>
                                        <p:tgtEl>
                                          <p:spTgt spid="10293"/>
                                        </p:tgtEl>
                                        <p:attrNameLst>
                                          <p:attrName>ppt_x</p:attrName>
                                          <p:attrName>ppt_y</p:attrName>
                                        </p:attrNameLst>
                                      </p:cBhvr>
                                      <p:rCtr x="-201" y="-5"/>
                                    </p:animMotion>
                                  </p:childTnLst>
                                </p:cTn>
                              </p:par>
                            </p:childTnLst>
                          </p:cTn>
                        </p:par>
                        <p:par>
                          <p:cTn id="46" fill="hold">
                            <p:stCondLst>
                              <p:cond delay="8000"/>
                            </p:stCondLst>
                            <p:childTnLst>
                              <p:par>
                                <p:cTn id="47" presetID="1" presetClass="entr" presetSubtype="0" fill="hold" grpId="0" nodeType="afterEffect">
                                  <p:stCondLst>
                                    <p:cond delay="0"/>
                                  </p:stCondLst>
                                  <p:childTnLst>
                                    <p:set>
                                      <p:cBhvr>
                                        <p:cTn id="48" dur="1" fill="hold">
                                          <p:stCondLst>
                                            <p:cond delay="0"/>
                                          </p:stCondLst>
                                        </p:cTn>
                                        <p:tgtEl>
                                          <p:spTgt spid="103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nimBg="1"/>
      <p:bldP spid="10245" grpId="0" animBg="1"/>
      <p:bldP spid="10252" grpId="0" animBg="1"/>
      <p:bldP spid="10274" grpId="0" animBg="1"/>
      <p:bldP spid="10281" grpId="0" animBg="1"/>
      <p:bldP spid="10303" grpId="0"/>
      <p:bldP spid="1030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3893CD-3A39-4F3D-9AE2-9A867AB386D6}" type="slidenum">
              <a:rPr lang="en-US" smtClean="0"/>
              <a:pPr/>
              <a:t>13</a:t>
            </a:fld>
            <a:endParaRPr lang="en-US"/>
          </a:p>
        </p:txBody>
      </p:sp>
      <p:sp>
        <p:nvSpPr>
          <p:cNvPr id="3" name="TextBox 2"/>
          <p:cNvSpPr txBox="1"/>
          <p:nvPr/>
        </p:nvSpPr>
        <p:spPr>
          <a:xfrm>
            <a:off x="788190" y="648929"/>
            <a:ext cx="7131695" cy="830997"/>
          </a:xfrm>
          <a:prstGeom prst="rect">
            <a:avLst/>
          </a:prstGeom>
          <a:noFill/>
        </p:spPr>
        <p:txBody>
          <a:bodyPr wrap="square" rtlCol="0">
            <a:spAutoFit/>
          </a:bodyPr>
          <a:lstStyle/>
          <a:p>
            <a:r>
              <a:rPr lang="en-US" dirty="0" smtClean="0"/>
              <a:t>go to band structure sim-- like bringing many atoms together</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lide Number Placeholder 5"/>
          <p:cNvSpPr>
            <a:spLocks noGrp="1"/>
          </p:cNvSpPr>
          <p:nvPr>
            <p:ph type="sldNum" sz="quarter" idx="12"/>
          </p:nvPr>
        </p:nvSpPr>
        <p:spPr/>
        <p:txBody>
          <a:bodyPr/>
          <a:lstStyle/>
          <a:p>
            <a:fld id="{776DFB6B-D4F1-449E-916B-E5394DE149A1}" type="slidenum">
              <a:rPr lang="en-US"/>
              <a:pPr/>
              <a:t>14</a:t>
            </a:fld>
            <a:endParaRPr lang="en-US"/>
          </a:p>
        </p:txBody>
      </p:sp>
      <p:grpSp>
        <p:nvGrpSpPr>
          <p:cNvPr id="15519" name="Group 159"/>
          <p:cNvGrpSpPr>
            <a:grpSpLocks/>
          </p:cNvGrpSpPr>
          <p:nvPr/>
        </p:nvGrpSpPr>
        <p:grpSpPr bwMode="auto">
          <a:xfrm>
            <a:off x="688975" y="704850"/>
            <a:ext cx="1401763" cy="1331913"/>
            <a:chOff x="434" y="444"/>
            <a:chExt cx="1437" cy="1366"/>
          </a:xfrm>
        </p:grpSpPr>
        <p:grpSp>
          <p:nvGrpSpPr>
            <p:cNvPr id="15362" name="Group 2"/>
            <p:cNvGrpSpPr>
              <a:grpSpLocks/>
            </p:cNvGrpSpPr>
            <p:nvPr/>
          </p:nvGrpSpPr>
          <p:grpSpPr bwMode="auto">
            <a:xfrm>
              <a:off x="434" y="444"/>
              <a:ext cx="830" cy="818"/>
              <a:chOff x="3532" y="146"/>
              <a:chExt cx="830" cy="818"/>
            </a:xfrm>
          </p:grpSpPr>
          <p:grpSp>
            <p:nvGrpSpPr>
              <p:cNvPr id="15363" name="Group 3"/>
              <p:cNvGrpSpPr>
                <a:grpSpLocks/>
              </p:cNvGrpSpPr>
              <p:nvPr/>
            </p:nvGrpSpPr>
            <p:grpSpPr bwMode="auto">
              <a:xfrm>
                <a:off x="3532" y="360"/>
                <a:ext cx="444" cy="435"/>
                <a:chOff x="748" y="360"/>
                <a:chExt cx="444" cy="435"/>
              </a:xfrm>
            </p:grpSpPr>
            <p:sp>
              <p:nvSpPr>
                <p:cNvPr id="15364" name="Oval 4"/>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65" name="Oval 5"/>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5366" name="Group 6"/>
              <p:cNvGrpSpPr>
                <a:grpSpLocks/>
              </p:cNvGrpSpPr>
              <p:nvPr/>
            </p:nvGrpSpPr>
            <p:grpSpPr bwMode="auto">
              <a:xfrm>
                <a:off x="3887" y="529"/>
                <a:ext cx="444" cy="435"/>
                <a:chOff x="748" y="360"/>
                <a:chExt cx="444" cy="435"/>
              </a:xfrm>
            </p:grpSpPr>
            <p:sp>
              <p:nvSpPr>
                <p:cNvPr id="15367" name="Oval 7"/>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68" name="Oval 8"/>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5369" name="Group 9"/>
              <p:cNvGrpSpPr>
                <a:grpSpLocks/>
              </p:cNvGrpSpPr>
              <p:nvPr/>
            </p:nvGrpSpPr>
            <p:grpSpPr bwMode="auto">
              <a:xfrm>
                <a:off x="3918" y="146"/>
                <a:ext cx="444" cy="435"/>
                <a:chOff x="748" y="360"/>
                <a:chExt cx="444" cy="435"/>
              </a:xfrm>
            </p:grpSpPr>
            <p:sp>
              <p:nvSpPr>
                <p:cNvPr id="15370" name="Oval 10"/>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71" name="Oval 11"/>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grpSp>
          <p:nvGrpSpPr>
            <p:cNvPr id="15372" name="Group 12"/>
            <p:cNvGrpSpPr>
              <a:grpSpLocks/>
            </p:cNvGrpSpPr>
            <p:nvPr/>
          </p:nvGrpSpPr>
          <p:grpSpPr bwMode="auto">
            <a:xfrm>
              <a:off x="1041" y="445"/>
              <a:ext cx="830" cy="818"/>
              <a:chOff x="3532" y="146"/>
              <a:chExt cx="830" cy="818"/>
            </a:xfrm>
          </p:grpSpPr>
          <p:grpSp>
            <p:nvGrpSpPr>
              <p:cNvPr id="15373" name="Group 13"/>
              <p:cNvGrpSpPr>
                <a:grpSpLocks/>
              </p:cNvGrpSpPr>
              <p:nvPr/>
            </p:nvGrpSpPr>
            <p:grpSpPr bwMode="auto">
              <a:xfrm>
                <a:off x="3532" y="360"/>
                <a:ext cx="444" cy="435"/>
                <a:chOff x="748" y="360"/>
                <a:chExt cx="444" cy="435"/>
              </a:xfrm>
            </p:grpSpPr>
            <p:sp>
              <p:nvSpPr>
                <p:cNvPr id="15374" name="Oval 14"/>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75" name="Oval 15"/>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5376" name="Group 16"/>
              <p:cNvGrpSpPr>
                <a:grpSpLocks/>
              </p:cNvGrpSpPr>
              <p:nvPr/>
            </p:nvGrpSpPr>
            <p:grpSpPr bwMode="auto">
              <a:xfrm>
                <a:off x="3887" y="529"/>
                <a:ext cx="444" cy="435"/>
                <a:chOff x="748" y="360"/>
                <a:chExt cx="444" cy="435"/>
              </a:xfrm>
            </p:grpSpPr>
            <p:sp>
              <p:nvSpPr>
                <p:cNvPr id="15377" name="Oval 17"/>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78" name="Oval 18"/>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5379" name="Group 19"/>
              <p:cNvGrpSpPr>
                <a:grpSpLocks/>
              </p:cNvGrpSpPr>
              <p:nvPr/>
            </p:nvGrpSpPr>
            <p:grpSpPr bwMode="auto">
              <a:xfrm>
                <a:off x="3918" y="146"/>
                <a:ext cx="444" cy="435"/>
                <a:chOff x="748" y="360"/>
                <a:chExt cx="444" cy="435"/>
              </a:xfrm>
            </p:grpSpPr>
            <p:sp>
              <p:nvSpPr>
                <p:cNvPr id="15380" name="Oval 20"/>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81" name="Oval 21"/>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grpSp>
          <p:nvGrpSpPr>
            <p:cNvPr id="15382" name="Group 22"/>
            <p:cNvGrpSpPr>
              <a:grpSpLocks/>
            </p:cNvGrpSpPr>
            <p:nvPr/>
          </p:nvGrpSpPr>
          <p:grpSpPr bwMode="auto">
            <a:xfrm>
              <a:off x="790" y="992"/>
              <a:ext cx="830" cy="818"/>
              <a:chOff x="3532" y="146"/>
              <a:chExt cx="830" cy="818"/>
            </a:xfrm>
          </p:grpSpPr>
          <p:grpSp>
            <p:nvGrpSpPr>
              <p:cNvPr id="15383" name="Group 23"/>
              <p:cNvGrpSpPr>
                <a:grpSpLocks/>
              </p:cNvGrpSpPr>
              <p:nvPr/>
            </p:nvGrpSpPr>
            <p:grpSpPr bwMode="auto">
              <a:xfrm>
                <a:off x="3532" y="360"/>
                <a:ext cx="444" cy="435"/>
                <a:chOff x="748" y="360"/>
                <a:chExt cx="444" cy="435"/>
              </a:xfrm>
            </p:grpSpPr>
            <p:sp>
              <p:nvSpPr>
                <p:cNvPr id="15384" name="Oval 24"/>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85" name="Oval 25"/>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5386" name="Group 26"/>
              <p:cNvGrpSpPr>
                <a:grpSpLocks/>
              </p:cNvGrpSpPr>
              <p:nvPr/>
            </p:nvGrpSpPr>
            <p:grpSpPr bwMode="auto">
              <a:xfrm>
                <a:off x="3887" y="529"/>
                <a:ext cx="444" cy="435"/>
                <a:chOff x="748" y="360"/>
                <a:chExt cx="444" cy="435"/>
              </a:xfrm>
            </p:grpSpPr>
            <p:sp>
              <p:nvSpPr>
                <p:cNvPr id="15387" name="Oval 27"/>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88" name="Oval 28"/>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nvGrpSpPr>
              <p:cNvPr id="15389" name="Group 29"/>
              <p:cNvGrpSpPr>
                <a:grpSpLocks/>
              </p:cNvGrpSpPr>
              <p:nvPr/>
            </p:nvGrpSpPr>
            <p:grpSpPr bwMode="auto">
              <a:xfrm>
                <a:off x="3918" y="146"/>
                <a:ext cx="444" cy="435"/>
                <a:chOff x="748" y="360"/>
                <a:chExt cx="444" cy="435"/>
              </a:xfrm>
            </p:grpSpPr>
            <p:sp>
              <p:nvSpPr>
                <p:cNvPr id="15390" name="Oval 30"/>
                <p:cNvSpPr>
                  <a:spLocks noChangeArrowheads="1"/>
                </p:cNvSpPr>
                <p:nvPr/>
              </p:nvSpPr>
              <p:spPr bwMode="auto">
                <a:xfrm>
                  <a:off x="748" y="360"/>
                  <a:ext cx="444" cy="435"/>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5391" name="Oval 31"/>
                <p:cNvSpPr>
                  <a:spLocks noChangeArrowheads="1"/>
                </p:cNvSpPr>
                <p:nvPr/>
              </p:nvSpPr>
              <p:spPr bwMode="auto">
                <a:xfrm>
                  <a:off x="942" y="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grpSp>
      </p:grpSp>
      <p:sp>
        <p:nvSpPr>
          <p:cNvPr id="15392" name="Line 32"/>
          <p:cNvSpPr>
            <a:spLocks noChangeShapeType="1"/>
          </p:cNvSpPr>
          <p:nvPr/>
        </p:nvSpPr>
        <p:spPr bwMode="auto">
          <a:xfrm>
            <a:off x="906463" y="4398963"/>
            <a:ext cx="2025650" cy="0"/>
          </a:xfrm>
          <a:prstGeom prst="line">
            <a:avLst/>
          </a:prstGeom>
          <a:noFill/>
          <a:ln w="19050">
            <a:solidFill>
              <a:schemeClr val="tx1"/>
            </a:solidFill>
            <a:round/>
            <a:headEnd/>
            <a:tailEnd/>
          </a:ln>
          <a:effectLst/>
        </p:spPr>
        <p:txBody>
          <a:bodyPr/>
          <a:lstStyle/>
          <a:p>
            <a:endParaRPr lang="en-CA"/>
          </a:p>
        </p:txBody>
      </p:sp>
      <p:sp>
        <p:nvSpPr>
          <p:cNvPr id="15393" name="Line 33"/>
          <p:cNvSpPr>
            <a:spLocks noChangeShapeType="1"/>
          </p:cNvSpPr>
          <p:nvPr/>
        </p:nvSpPr>
        <p:spPr bwMode="auto">
          <a:xfrm>
            <a:off x="1096963" y="3252788"/>
            <a:ext cx="2025650" cy="0"/>
          </a:xfrm>
          <a:prstGeom prst="line">
            <a:avLst/>
          </a:prstGeom>
          <a:noFill/>
          <a:ln w="19050">
            <a:solidFill>
              <a:schemeClr val="tx1"/>
            </a:solidFill>
            <a:round/>
            <a:headEnd/>
            <a:tailEnd/>
          </a:ln>
          <a:effectLst/>
        </p:spPr>
        <p:txBody>
          <a:bodyPr/>
          <a:lstStyle/>
          <a:p>
            <a:endParaRPr lang="en-CA"/>
          </a:p>
        </p:txBody>
      </p:sp>
      <p:sp>
        <p:nvSpPr>
          <p:cNvPr id="15394" name="Line 34"/>
          <p:cNvSpPr>
            <a:spLocks noChangeShapeType="1"/>
          </p:cNvSpPr>
          <p:nvPr/>
        </p:nvSpPr>
        <p:spPr bwMode="auto">
          <a:xfrm>
            <a:off x="938213" y="2589213"/>
            <a:ext cx="2025650" cy="0"/>
          </a:xfrm>
          <a:prstGeom prst="line">
            <a:avLst/>
          </a:prstGeom>
          <a:noFill/>
          <a:ln w="19050">
            <a:solidFill>
              <a:schemeClr val="tx1"/>
            </a:solidFill>
            <a:round/>
            <a:headEnd/>
            <a:tailEnd/>
          </a:ln>
          <a:effectLst/>
        </p:spPr>
        <p:txBody>
          <a:bodyPr/>
          <a:lstStyle/>
          <a:p>
            <a:endParaRPr lang="en-CA"/>
          </a:p>
        </p:txBody>
      </p:sp>
      <p:sp>
        <p:nvSpPr>
          <p:cNvPr id="15395" name="Line 35"/>
          <p:cNvSpPr>
            <a:spLocks noChangeShapeType="1"/>
          </p:cNvSpPr>
          <p:nvPr/>
        </p:nvSpPr>
        <p:spPr bwMode="auto">
          <a:xfrm>
            <a:off x="935038" y="5010150"/>
            <a:ext cx="2025650" cy="0"/>
          </a:xfrm>
          <a:prstGeom prst="line">
            <a:avLst/>
          </a:prstGeom>
          <a:noFill/>
          <a:ln w="19050">
            <a:solidFill>
              <a:schemeClr val="tx1"/>
            </a:solidFill>
            <a:round/>
            <a:headEnd/>
            <a:tailEnd/>
          </a:ln>
          <a:effectLst/>
        </p:spPr>
        <p:txBody>
          <a:bodyPr/>
          <a:lstStyle/>
          <a:p>
            <a:endParaRPr lang="en-CA"/>
          </a:p>
        </p:txBody>
      </p:sp>
      <p:sp>
        <p:nvSpPr>
          <p:cNvPr id="15396" name="Oval 36"/>
          <p:cNvSpPr>
            <a:spLocks noChangeArrowheads="1"/>
          </p:cNvSpPr>
          <p:nvPr/>
        </p:nvSpPr>
        <p:spPr bwMode="auto">
          <a:xfrm>
            <a:off x="1854200" y="4270375"/>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397" name="Oval 37"/>
          <p:cNvSpPr>
            <a:spLocks noChangeArrowheads="1"/>
          </p:cNvSpPr>
          <p:nvPr/>
        </p:nvSpPr>
        <p:spPr bwMode="auto">
          <a:xfrm>
            <a:off x="1857375" y="4862513"/>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398" name="Line 38"/>
          <p:cNvSpPr>
            <a:spLocks noChangeShapeType="1"/>
          </p:cNvSpPr>
          <p:nvPr/>
        </p:nvSpPr>
        <p:spPr bwMode="auto">
          <a:xfrm>
            <a:off x="1060450" y="4438650"/>
            <a:ext cx="2025650" cy="0"/>
          </a:xfrm>
          <a:prstGeom prst="line">
            <a:avLst/>
          </a:prstGeom>
          <a:noFill/>
          <a:ln w="19050">
            <a:solidFill>
              <a:schemeClr val="tx1"/>
            </a:solidFill>
            <a:round/>
            <a:headEnd/>
            <a:tailEnd/>
          </a:ln>
          <a:effectLst/>
        </p:spPr>
        <p:txBody>
          <a:bodyPr/>
          <a:lstStyle/>
          <a:p>
            <a:endParaRPr lang="en-CA"/>
          </a:p>
        </p:txBody>
      </p:sp>
      <p:sp>
        <p:nvSpPr>
          <p:cNvPr id="15399" name="Line 39"/>
          <p:cNvSpPr>
            <a:spLocks noChangeShapeType="1"/>
          </p:cNvSpPr>
          <p:nvPr/>
        </p:nvSpPr>
        <p:spPr bwMode="auto">
          <a:xfrm>
            <a:off x="1250950" y="3292475"/>
            <a:ext cx="2025650" cy="0"/>
          </a:xfrm>
          <a:prstGeom prst="line">
            <a:avLst/>
          </a:prstGeom>
          <a:noFill/>
          <a:ln w="19050">
            <a:solidFill>
              <a:schemeClr val="tx1"/>
            </a:solidFill>
            <a:round/>
            <a:headEnd/>
            <a:tailEnd/>
          </a:ln>
          <a:effectLst/>
        </p:spPr>
        <p:txBody>
          <a:bodyPr/>
          <a:lstStyle/>
          <a:p>
            <a:endParaRPr lang="en-CA"/>
          </a:p>
        </p:txBody>
      </p:sp>
      <p:sp>
        <p:nvSpPr>
          <p:cNvPr id="15400" name="Line 40"/>
          <p:cNvSpPr>
            <a:spLocks noChangeShapeType="1"/>
          </p:cNvSpPr>
          <p:nvPr/>
        </p:nvSpPr>
        <p:spPr bwMode="auto">
          <a:xfrm>
            <a:off x="1092200" y="2628900"/>
            <a:ext cx="2025650" cy="0"/>
          </a:xfrm>
          <a:prstGeom prst="line">
            <a:avLst/>
          </a:prstGeom>
          <a:noFill/>
          <a:ln w="19050">
            <a:solidFill>
              <a:schemeClr val="tx1"/>
            </a:solidFill>
            <a:round/>
            <a:headEnd/>
            <a:tailEnd/>
          </a:ln>
          <a:effectLst/>
        </p:spPr>
        <p:txBody>
          <a:bodyPr/>
          <a:lstStyle/>
          <a:p>
            <a:endParaRPr lang="en-CA"/>
          </a:p>
        </p:txBody>
      </p:sp>
      <p:sp>
        <p:nvSpPr>
          <p:cNvPr id="15401" name="Line 41"/>
          <p:cNvSpPr>
            <a:spLocks noChangeShapeType="1"/>
          </p:cNvSpPr>
          <p:nvPr/>
        </p:nvSpPr>
        <p:spPr bwMode="auto">
          <a:xfrm>
            <a:off x="1089025" y="5049838"/>
            <a:ext cx="2025650" cy="0"/>
          </a:xfrm>
          <a:prstGeom prst="line">
            <a:avLst/>
          </a:prstGeom>
          <a:noFill/>
          <a:ln w="19050">
            <a:solidFill>
              <a:schemeClr val="tx1"/>
            </a:solidFill>
            <a:round/>
            <a:headEnd/>
            <a:tailEnd/>
          </a:ln>
          <a:effectLst/>
        </p:spPr>
        <p:txBody>
          <a:bodyPr/>
          <a:lstStyle/>
          <a:p>
            <a:endParaRPr lang="en-CA"/>
          </a:p>
        </p:txBody>
      </p:sp>
      <p:sp>
        <p:nvSpPr>
          <p:cNvPr id="15402" name="Oval 42"/>
          <p:cNvSpPr>
            <a:spLocks noChangeArrowheads="1"/>
          </p:cNvSpPr>
          <p:nvPr/>
        </p:nvSpPr>
        <p:spPr bwMode="auto">
          <a:xfrm>
            <a:off x="2008188" y="4310063"/>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03" name="Oval 43"/>
          <p:cNvSpPr>
            <a:spLocks noChangeArrowheads="1"/>
          </p:cNvSpPr>
          <p:nvPr/>
        </p:nvSpPr>
        <p:spPr bwMode="auto">
          <a:xfrm>
            <a:off x="2011363" y="4902200"/>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04" name="Line 44"/>
          <p:cNvSpPr>
            <a:spLocks noChangeShapeType="1"/>
          </p:cNvSpPr>
          <p:nvPr/>
        </p:nvSpPr>
        <p:spPr bwMode="auto">
          <a:xfrm>
            <a:off x="1271588" y="4478338"/>
            <a:ext cx="2025650" cy="0"/>
          </a:xfrm>
          <a:prstGeom prst="line">
            <a:avLst/>
          </a:prstGeom>
          <a:noFill/>
          <a:ln w="19050">
            <a:solidFill>
              <a:schemeClr val="tx1"/>
            </a:solidFill>
            <a:round/>
            <a:headEnd/>
            <a:tailEnd/>
          </a:ln>
          <a:effectLst/>
        </p:spPr>
        <p:txBody>
          <a:bodyPr/>
          <a:lstStyle/>
          <a:p>
            <a:endParaRPr lang="en-CA"/>
          </a:p>
        </p:txBody>
      </p:sp>
      <p:sp>
        <p:nvSpPr>
          <p:cNvPr id="15405" name="Line 45"/>
          <p:cNvSpPr>
            <a:spLocks noChangeShapeType="1"/>
          </p:cNvSpPr>
          <p:nvPr/>
        </p:nvSpPr>
        <p:spPr bwMode="auto">
          <a:xfrm>
            <a:off x="1462088" y="3332163"/>
            <a:ext cx="2025650" cy="0"/>
          </a:xfrm>
          <a:prstGeom prst="line">
            <a:avLst/>
          </a:prstGeom>
          <a:noFill/>
          <a:ln w="19050">
            <a:solidFill>
              <a:schemeClr val="tx1"/>
            </a:solidFill>
            <a:round/>
            <a:headEnd/>
            <a:tailEnd/>
          </a:ln>
          <a:effectLst/>
        </p:spPr>
        <p:txBody>
          <a:bodyPr/>
          <a:lstStyle/>
          <a:p>
            <a:endParaRPr lang="en-CA"/>
          </a:p>
        </p:txBody>
      </p:sp>
      <p:sp>
        <p:nvSpPr>
          <p:cNvPr id="15406" name="Line 46"/>
          <p:cNvSpPr>
            <a:spLocks noChangeShapeType="1"/>
          </p:cNvSpPr>
          <p:nvPr/>
        </p:nvSpPr>
        <p:spPr bwMode="auto">
          <a:xfrm>
            <a:off x="1303338" y="2668588"/>
            <a:ext cx="2025650" cy="0"/>
          </a:xfrm>
          <a:prstGeom prst="line">
            <a:avLst/>
          </a:prstGeom>
          <a:noFill/>
          <a:ln w="19050">
            <a:solidFill>
              <a:schemeClr val="tx1"/>
            </a:solidFill>
            <a:round/>
            <a:headEnd/>
            <a:tailEnd/>
          </a:ln>
          <a:effectLst/>
        </p:spPr>
        <p:txBody>
          <a:bodyPr/>
          <a:lstStyle/>
          <a:p>
            <a:endParaRPr lang="en-CA"/>
          </a:p>
        </p:txBody>
      </p:sp>
      <p:sp>
        <p:nvSpPr>
          <p:cNvPr id="15407" name="Line 47"/>
          <p:cNvSpPr>
            <a:spLocks noChangeShapeType="1"/>
          </p:cNvSpPr>
          <p:nvPr/>
        </p:nvSpPr>
        <p:spPr bwMode="auto">
          <a:xfrm>
            <a:off x="1300163" y="5089525"/>
            <a:ext cx="2025650" cy="0"/>
          </a:xfrm>
          <a:prstGeom prst="line">
            <a:avLst/>
          </a:prstGeom>
          <a:noFill/>
          <a:ln w="19050">
            <a:solidFill>
              <a:schemeClr val="tx1"/>
            </a:solidFill>
            <a:round/>
            <a:headEnd/>
            <a:tailEnd/>
          </a:ln>
          <a:effectLst/>
        </p:spPr>
        <p:txBody>
          <a:bodyPr/>
          <a:lstStyle/>
          <a:p>
            <a:endParaRPr lang="en-CA"/>
          </a:p>
        </p:txBody>
      </p:sp>
      <p:sp>
        <p:nvSpPr>
          <p:cNvPr id="15408" name="Oval 48"/>
          <p:cNvSpPr>
            <a:spLocks noChangeArrowheads="1"/>
          </p:cNvSpPr>
          <p:nvPr/>
        </p:nvSpPr>
        <p:spPr bwMode="auto">
          <a:xfrm>
            <a:off x="2219325" y="4349750"/>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09" name="Oval 49"/>
          <p:cNvSpPr>
            <a:spLocks noChangeArrowheads="1"/>
          </p:cNvSpPr>
          <p:nvPr/>
        </p:nvSpPr>
        <p:spPr bwMode="auto">
          <a:xfrm>
            <a:off x="2222500" y="4941888"/>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10" name="Line 50"/>
          <p:cNvSpPr>
            <a:spLocks noChangeShapeType="1"/>
          </p:cNvSpPr>
          <p:nvPr/>
        </p:nvSpPr>
        <p:spPr bwMode="auto">
          <a:xfrm>
            <a:off x="1060450" y="4552950"/>
            <a:ext cx="2025650" cy="0"/>
          </a:xfrm>
          <a:prstGeom prst="line">
            <a:avLst/>
          </a:prstGeom>
          <a:noFill/>
          <a:ln w="19050">
            <a:solidFill>
              <a:schemeClr val="tx1"/>
            </a:solidFill>
            <a:round/>
            <a:headEnd/>
            <a:tailEnd/>
          </a:ln>
          <a:effectLst/>
        </p:spPr>
        <p:txBody>
          <a:bodyPr/>
          <a:lstStyle/>
          <a:p>
            <a:endParaRPr lang="en-CA"/>
          </a:p>
        </p:txBody>
      </p:sp>
      <p:sp>
        <p:nvSpPr>
          <p:cNvPr id="15411" name="Line 51"/>
          <p:cNvSpPr>
            <a:spLocks noChangeShapeType="1"/>
          </p:cNvSpPr>
          <p:nvPr/>
        </p:nvSpPr>
        <p:spPr bwMode="auto">
          <a:xfrm>
            <a:off x="1250950" y="3406775"/>
            <a:ext cx="2025650" cy="0"/>
          </a:xfrm>
          <a:prstGeom prst="line">
            <a:avLst/>
          </a:prstGeom>
          <a:noFill/>
          <a:ln w="19050">
            <a:solidFill>
              <a:schemeClr val="tx1"/>
            </a:solidFill>
            <a:round/>
            <a:headEnd/>
            <a:tailEnd/>
          </a:ln>
          <a:effectLst/>
        </p:spPr>
        <p:txBody>
          <a:bodyPr/>
          <a:lstStyle/>
          <a:p>
            <a:endParaRPr lang="en-CA"/>
          </a:p>
        </p:txBody>
      </p:sp>
      <p:sp>
        <p:nvSpPr>
          <p:cNvPr id="15412" name="Line 52"/>
          <p:cNvSpPr>
            <a:spLocks noChangeShapeType="1"/>
          </p:cNvSpPr>
          <p:nvPr/>
        </p:nvSpPr>
        <p:spPr bwMode="auto">
          <a:xfrm>
            <a:off x="1092200" y="2743200"/>
            <a:ext cx="2025650" cy="0"/>
          </a:xfrm>
          <a:prstGeom prst="line">
            <a:avLst/>
          </a:prstGeom>
          <a:noFill/>
          <a:ln w="19050">
            <a:solidFill>
              <a:schemeClr val="tx1"/>
            </a:solidFill>
            <a:round/>
            <a:headEnd/>
            <a:tailEnd/>
          </a:ln>
          <a:effectLst/>
        </p:spPr>
        <p:txBody>
          <a:bodyPr/>
          <a:lstStyle/>
          <a:p>
            <a:endParaRPr lang="en-CA"/>
          </a:p>
        </p:txBody>
      </p:sp>
      <p:sp>
        <p:nvSpPr>
          <p:cNvPr id="15413" name="Line 53"/>
          <p:cNvSpPr>
            <a:spLocks noChangeShapeType="1"/>
          </p:cNvSpPr>
          <p:nvPr/>
        </p:nvSpPr>
        <p:spPr bwMode="auto">
          <a:xfrm>
            <a:off x="1089025" y="5164138"/>
            <a:ext cx="2025650" cy="0"/>
          </a:xfrm>
          <a:prstGeom prst="line">
            <a:avLst/>
          </a:prstGeom>
          <a:noFill/>
          <a:ln w="19050">
            <a:solidFill>
              <a:schemeClr val="tx1"/>
            </a:solidFill>
            <a:round/>
            <a:headEnd/>
            <a:tailEnd/>
          </a:ln>
          <a:effectLst/>
        </p:spPr>
        <p:txBody>
          <a:bodyPr/>
          <a:lstStyle/>
          <a:p>
            <a:endParaRPr lang="en-CA"/>
          </a:p>
        </p:txBody>
      </p:sp>
      <p:sp>
        <p:nvSpPr>
          <p:cNvPr id="15414" name="Oval 54"/>
          <p:cNvSpPr>
            <a:spLocks noChangeArrowheads="1"/>
          </p:cNvSpPr>
          <p:nvPr/>
        </p:nvSpPr>
        <p:spPr bwMode="auto">
          <a:xfrm>
            <a:off x="2008188" y="4424363"/>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15" name="Oval 55"/>
          <p:cNvSpPr>
            <a:spLocks noChangeArrowheads="1"/>
          </p:cNvSpPr>
          <p:nvPr/>
        </p:nvSpPr>
        <p:spPr bwMode="auto">
          <a:xfrm>
            <a:off x="2011363" y="5016500"/>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16" name="Line 56"/>
          <p:cNvSpPr>
            <a:spLocks noChangeShapeType="1"/>
          </p:cNvSpPr>
          <p:nvPr/>
        </p:nvSpPr>
        <p:spPr bwMode="auto">
          <a:xfrm>
            <a:off x="1214438" y="4592638"/>
            <a:ext cx="2025650" cy="0"/>
          </a:xfrm>
          <a:prstGeom prst="line">
            <a:avLst/>
          </a:prstGeom>
          <a:noFill/>
          <a:ln w="19050">
            <a:solidFill>
              <a:schemeClr val="tx1"/>
            </a:solidFill>
            <a:round/>
            <a:headEnd/>
            <a:tailEnd/>
          </a:ln>
          <a:effectLst/>
        </p:spPr>
        <p:txBody>
          <a:bodyPr/>
          <a:lstStyle/>
          <a:p>
            <a:endParaRPr lang="en-CA"/>
          </a:p>
        </p:txBody>
      </p:sp>
      <p:sp>
        <p:nvSpPr>
          <p:cNvPr id="15417" name="Line 57"/>
          <p:cNvSpPr>
            <a:spLocks noChangeShapeType="1"/>
          </p:cNvSpPr>
          <p:nvPr/>
        </p:nvSpPr>
        <p:spPr bwMode="auto">
          <a:xfrm>
            <a:off x="1404938" y="3446463"/>
            <a:ext cx="2025650" cy="0"/>
          </a:xfrm>
          <a:prstGeom prst="line">
            <a:avLst/>
          </a:prstGeom>
          <a:noFill/>
          <a:ln w="19050">
            <a:solidFill>
              <a:schemeClr val="tx1"/>
            </a:solidFill>
            <a:round/>
            <a:headEnd/>
            <a:tailEnd/>
          </a:ln>
          <a:effectLst/>
        </p:spPr>
        <p:txBody>
          <a:bodyPr/>
          <a:lstStyle/>
          <a:p>
            <a:endParaRPr lang="en-CA"/>
          </a:p>
        </p:txBody>
      </p:sp>
      <p:sp>
        <p:nvSpPr>
          <p:cNvPr id="15418" name="Line 58"/>
          <p:cNvSpPr>
            <a:spLocks noChangeShapeType="1"/>
          </p:cNvSpPr>
          <p:nvPr/>
        </p:nvSpPr>
        <p:spPr bwMode="auto">
          <a:xfrm>
            <a:off x="1246188" y="2782888"/>
            <a:ext cx="2025650" cy="0"/>
          </a:xfrm>
          <a:prstGeom prst="line">
            <a:avLst/>
          </a:prstGeom>
          <a:noFill/>
          <a:ln w="19050">
            <a:solidFill>
              <a:schemeClr val="tx1"/>
            </a:solidFill>
            <a:round/>
            <a:headEnd/>
            <a:tailEnd/>
          </a:ln>
          <a:effectLst/>
        </p:spPr>
        <p:txBody>
          <a:bodyPr/>
          <a:lstStyle/>
          <a:p>
            <a:endParaRPr lang="en-CA"/>
          </a:p>
        </p:txBody>
      </p:sp>
      <p:sp>
        <p:nvSpPr>
          <p:cNvPr id="15419" name="Line 59"/>
          <p:cNvSpPr>
            <a:spLocks noChangeShapeType="1"/>
          </p:cNvSpPr>
          <p:nvPr/>
        </p:nvSpPr>
        <p:spPr bwMode="auto">
          <a:xfrm>
            <a:off x="1243013" y="5203825"/>
            <a:ext cx="2025650" cy="0"/>
          </a:xfrm>
          <a:prstGeom prst="line">
            <a:avLst/>
          </a:prstGeom>
          <a:noFill/>
          <a:ln w="19050">
            <a:solidFill>
              <a:schemeClr val="tx1"/>
            </a:solidFill>
            <a:round/>
            <a:headEnd/>
            <a:tailEnd/>
          </a:ln>
          <a:effectLst/>
        </p:spPr>
        <p:txBody>
          <a:bodyPr/>
          <a:lstStyle/>
          <a:p>
            <a:endParaRPr lang="en-CA"/>
          </a:p>
        </p:txBody>
      </p:sp>
      <p:sp>
        <p:nvSpPr>
          <p:cNvPr id="15420" name="Oval 60"/>
          <p:cNvSpPr>
            <a:spLocks noChangeArrowheads="1"/>
          </p:cNvSpPr>
          <p:nvPr/>
        </p:nvSpPr>
        <p:spPr bwMode="auto">
          <a:xfrm>
            <a:off x="2162175" y="4464050"/>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21" name="Oval 61"/>
          <p:cNvSpPr>
            <a:spLocks noChangeArrowheads="1"/>
          </p:cNvSpPr>
          <p:nvPr/>
        </p:nvSpPr>
        <p:spPr bwMode="auto">
          <a:xfrm>
            <a:off x="2165350" y="5056188"/>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22" name="Line 62"/>
          <p:cNvSpPr>
            <a:spLocks noChangeShapeType="1"/>
          </p:cNvSpPr>
          <p:nvPr/>
        </p:nvSpPr>
        <p:spPr bwMode="auto">
          <a:xfrm>
            <a:off x="1425575" y="4622800"/>
            <a:ext cx="2025650" cy="0"/>
          </a:xfrm>
          <a:prstGeom prst="line">
            <a:avLst/>
          </a:prstGeom>
          <a:noFill/>
          <a:ln w="19050">
            <a:solidFill>
              <a:schemeClr val="tx1"/>
            </a:solidFill>
            <a:round/>
            <a:headEnd/>
            <a:tailEnd/>
          </a:ln>
          <a:effectLst/>
        </p:spPr>
        <p:txBody>
          <a:bodyPr/>
          <a:lstStyle/>
          <a:p>
            <a:endParaRPr lang="en-CA"/>
          </a:p>
        </p:txBody>
      </p:sp>
      <p:sp>
        <p:nvSpPr>
          <p:cNvPr id="15423" name="Line 63"/>
          <p:cNvSpPr>
            <a:spLocks noChangeShapeType="1"/>
          </p:cNvSpPr>
          <p:nvPr/>
        </p:nvSpPr>
        <p:spPr bwMode="auto">
          <a:xfrm>
            <a:off x="1457325" y="2822575"/>
            <a:ext cx="2025650" cy="0"/>
          </a:xfrm>
          <a:prstGeom prst="line">
            <a:avLst/>
          </a:prstGeom>
          <a:noFill/>
          <a:ln w="19050">
            <a:solidFill>
              <a:schemeClr val="tx1"/>
            </a:solidFill>
            <a:round/>
            <a:headEnd/>
            <a:tailEnd/>
          </a:ln>
          <a:effectLst/>
        </p:spPr>
        <p:txBody>
          <a:bodyPr/>
          <a:lstStyle/>
          <a:p>
            <a:endParaRPr lang="en-CA"/>
          </a:p>
        </p:txBody>
      </p:sp>
      <p:sp>
        <p:nvSpPr>
          <p:cNvPr id="15424" name="Oval 64"/>
          <p:cNvSpPr>
            <a:spLocks noChangeArrowheads="1"/>
          </p:cNvSpPr>
          <p:nvPr/>
        </p:nvSpPr>
        <p:spPr bwMode="auto">
          <a:xfrm>
            <a:off x="2373313" y="4503738"/>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25" name="Oval 65"/>
          <p:cNvSpPr>
            <a:spLocks noChangeArrowheads="1"/>
          </p:cNvSpPr>
          <p:nvPr/>
        </p:nvSpPr>
        <p:spPr bwMode="auto">
          <a:xfrm>
            <a:off x="2376488" y="5095875"/>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26" name="Line 66"/>
          <p:cNvSpPr>
            <a:spLocks noChangeShapeType="1"/>
          </p:cNvSpPr>
          <p:nvPr/>
        </p:nvSpPr>
        <p:spPr bwMode="auto">
          <a:xfrm>
            <a:off x="1509713" y="4497388"/>
            <a:ext cx="2025650" cy="0"/>
          </a:xfrm>
          <a:prstGeom prst="line">
            <a:avLst/>
          </a:prstGeom>
          <a:noFill/>
          <a:ln w="19050">
            <a:solidFill>
              <a:schemeClr val="tx1"/>
            </a:solidFill>
            <a:round/>
            <a:headEnd/>
            <a:tailEnd/>
          </a:ln>
          <a:effectLst/>
        </p:spPr>
        <p:txBody>
          <a:bodyPr/>
          <a:lstStyle/>
          <a:p>
            <a:endParaRPr lang="en-CA"/>
          </a:p>
        </p:txBody>
      </p:sp>
      <p:sp>
        <p:nvSpPr>
          <p:cNvPr id="15427" name="Line 67"/>
          <p:cNvSpPr>
            <a:spLocks noChangeShapeType="1"/>
          </p:cNvSpPr>
          <p:nvPr/>
        </p:nvSpPr>
        <p:spPr bwMode="auto">
          <a:xfrm>
            <a:off x="1700213" y="3351213"/>
            <a:ext cx="2025650" cy="0"/>
          </a:xfrm>
          <a:prstGeom prst="line">
            <a:avLst/>
          </a:prstGeom>
          <a:noFill/>
          <a:ln w="19050">
            <a:solidFill>
              <a:schemeClr val="tx1"/>
            </a:solidFill>
            <a:round/>
            <a:headEnd/>
            <a:tailEnd/>
          </a:ln>
          <a:effectLst/>
        </p:spPr>
        <p:txBody>
          <a:bodyPr/>
          <a:lstStyle/>
          <a:p>
            <a:endParaRPr lang="en-CA"/>
          </a:p>
        </p:txBody>
      </p:sp>
      <p:sp>
        <p:nvSpPr>
          <p:cNvPr id="15428" name="Line 68"/>
          <p:cNvSpPr>
            <a:spLocks noChangeShapeType="1"/>
          </p:cNvSpPr>
          <p:nvPr/>
        </p:nvSpPr>
        <p:spPr bwMode="auto">
          <a:xfrm>
            <a:off x="1541463" y="2687638"/>
            <a:ext cx="2025650" cy="0"/>
          </a:xfrm>
          <a:prstGeom prst="line">
            <a:avLst/>
          </a:prstGeom>
          <a:noFill/>
          <a:ln w="19050">
            <a:solidFill>
              <a:schemeClr val="tx1"/>
            </a:solidFill>
            <a:round/>
            <a:headEnd/>
            <a:tailEnd/>
          </a:ln>
          <a:effectLst/>
        </p:spPr>
        <p:txBody>
          <a:bodyPr/>
          <a:lstStyle/>
          <a:p>
            <a:endParaRPr lang="en-CA"/>
          </a:p>
        </p:txBody>
      </p:sp>
      <p:sp>
        <p:nvSpPr>
          <p:cNvPr id="15429" name="Line 69"/>
          <p:cNvSpPr>
            <a:spLocks noChangeShapeType="1"/>
          </p:cNvSpPr>
          <p:nvPr/>
        </p:nvSpPr>
        <p:spPr bwMode="auto">
          <a:xfrm>
            <a:off x="1538288" y="5108575"/>
            <a:ext cx="2025650" cy="0"/>
          </a:xfrm>
          <a:prstGeom prst="line">
            <a:avLst/>
          </a:prstGeom>
          <a:noFill/>
          <a:ln w="19050">
            <a:solidFill>
              <a:schemeClr val="tx1"/>
            </a:solidFill>
            <a:round/>
            <a:headEnd/>
            <a:tailEnd/>
          </a:ln>
          <a:effectLst/>
        </p:spPr>
        <p:txBody>
          <a:bodyPr/>
          <a:lstStyle/>
          <a:p>
            <a:endParaRPr lang="en-CA"/>
          </a:p>
        </p:txBody>
      </p:sp>
      <p:sp>
        <p:nvSpPr>
          <p:cNvPr id="15430" name="Oval 70"/>
          <p:cNvSpPr>
            <a:spLocks noChangeArrowheads="1"/>
          </p:cNvSpPr>
          <p:nvPr/>
        </p:nvSpPr>
        <p:spPr bwMode="auto">
          <a:xfrm>
            <a:off x="2457450" y="4368800"/>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31" name="Oval 71"/>
          <p:cNvSpPr>
            <a:spLocks noChangeArrowheads="1"/>
          </p:cNvSpPr>
          <p:nvPr/>
        </p:nvSpPr>
        <p:spPr bwMode="auto">
          <a:xfrm>
            <a:off x="2460625" y="4960938"/>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32" name="Line 72"/>
          <p:cNvSpPr>
            <a:spLocks noChangeShapeType="1"/>
          </p:cNvSpPr>
          <p:nvPr/>
        </p:nvSpPr>
        <p:spPr bwMode="auto">
          <a:xfrm>
            <a:off x="1663700" y="4537075"/>
            <a:ext cx="2025650" cy="0"/>
          </a:xfrm>
          <a:prstGeom prst="line">
            <a:avLst/>
          </a:prstGeom>
          <a:noFill/>
          <a:ln w="19050">
            <a:solidFill>
              <a:schemeClr val="tx1"/>
            </a:solidFill>
            <a:round/>
            <a:headEnd/>
            <a:tailEnd/>
          </a:ln>
          <a:effectLst/>
        </p:spPr>
        <p:txBody>
          <a:bodyPr/>
          <a:lstStyle/>
          <a:p>
            <a:endParaRPr lang="en-CA"/>
          </a:p>
        </p:txBody>
      </p:sp>
      <p:sp>
        <p:nvSpPr>
          <p:cNvPr id="15433" name="Line 73"/>
          <p:cNvSpPr>
            <a:spLocks noChangeShapeType="1"/>
          </p:cNvSpPr>
          <p:nvPr/>
        </p:nvSpPr>
        <p:spPr bwMode="auto">
          <a:xfrm>
            <a:off x="1854200" y="3390900"/>
            <a:ext cx="2025650" cy="0"/>
          </a:xfrm>
          <a:prstGeom prst="line">
            <a:avLst/>
          </a:prstGeom>
          <a:noFill/>
          <a:ln w="19050">
            <a:solidFill>
              <a:schemeClr val="tx1"/>
            </a:solidFill>
            <a:round/>
            <a:headEnd/>
            <a:tailEnd/>
          </a:ln>
          <a:effectLst/>
        </p:spPr>
        <p:txBody>
          <a:bodyPr/>
          <a:lstStyle/>
          <a:p>
            <a:endParaRPr lang="en-CA"/>
          </a:p>
        </p:txBody>
      </p:sp>
      <p:sp>
        <p:nvSpPr>
          <p:cNvPr id="15434" name="Line 74"/>
          <p:cNvSpPr>
            <a:spLocks noChangeShapeType="1"/>
          </p:cNvSpPr>
          <p:nvPr/>
        </p:nvSpPr>
        <p:spPr bwMode="auto">
          <a:xfrm>
            <a:off x="1695450" y="2727325"/>
            <a:ext cx="2025650" cy="0"/>
          </a:xfrm>
          <a:prstGeom prst="line">
            <a:avLst/>
          </a:prstGeom>
          <a:noFill/>
          <a:ln w="19050">
            <a:solidFill>
              <a:schemeClr val="tx1"/>
            </a:solidFill>
            <a:round/>
            <a:headEnd/>
            <a:tailEnd/>
          </a:ln>
          <a:effectLst/>
        </p:spPr>
        <p:txBody>
          <a:bodyPr/>
          <a:lstStyle/>
          <a:p>
            <a:endParaRPr lang="en-CA"/>
          </a:p>
        </p:txBody>
      </p:sp>
      <p:sp>
        <p:nvSpPr>
          <p:cNvPr id="15435" name="Line 75"/>
          <p:cNvSpPr>
            <a:spLocks noChangeShapeType="1"/>
          </p:cNvSpPr>
          <p:nvPr/>
        </p:nvSpPr>
        <p:spPr bwMode="auto">
          <a:xfrm>
            <a:off x="1692275" y="5148263"/>
            <a:ext cx="2025650" cy="0"/>
          </a:xfrm>
          <a:prstGeom prst="line">
            <a:avLst/>
          </a:prstGeom>
          <a:noFill/>
          <a:ln w="19050">
            <a:solidFill>
              <a:schemeClr val="tx1"/>
            </a:solidFill>
            <a:round/>
            <a:headEnd/>
            <a:tailEnd/>
          </a:ln>
          <a:effectLst/>
        </p:spPr>
        <p:txBody>
          <a:bodyPr/>
          <a:lstStyle/>
          <a:p>
            <a:endParaRPr lang="en-CA"/>
          </a:p>
        </p:txBody>
      </p:sp>
      <p:sp>
        <p:nvSpPr>
          <p:cNvPr id="15436" name="Oval 76"/>
          <p:cNvSpPr>
            <a:spLocks noChangeArrowheads="1"/>
          </p:cNvSpPr>
          <p:nvPr/>
        </p:nvSpPr>
        <p:spPr bwMode="auto">
          <a:xfrm>
            <a:off x="2611438" y="4408488"/>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37" name="Oval 77"/>
          <p:cNvSpPr>
            <a:spLocks noChangeArrowheads="1"/>
          </p:cNvSpPr>
          <p:nvPr/>
        </p:nvSpPr>
        <p:spPr bwMode="auto">
          <a:xfrm>
            <a:off x="2614613" y="5000625"/>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38" name="Line 78"/>
          <p:cNvSpPr>
            <a:spLocks noChangeShapeType="1"/>
          </p:cNvSpPr>
          <p:nvPr/>
        </p:nvSpPr>
        <p:spPr bwMode="auto">
          <a:xfrm>
            <a:off x="1874838" y="4576763"/>
            <a:ext cx="2025650" cy="0"/>
          </a:xfrm>
          <a:prstGeom prst="line">
            <a:avLst/>
          </a:prstGeom>
          <a:noFill/>
          <a:ln w="19050">
            <a:solidFill>
              <a:schemeClr val="tx1"/>
            </a:solidFill>
            <a:round/>
            <a:headEnd/>
            <a:tailEnd/>
          </a:ln>
          <a:effectLst/>
        </p:spPr>
        <p:txBody>
          <a:bodyPr/>
          <a:lstStyle/>
          <a:p>
            <a:endParaRPr lang="en-CA"/>
          </a:p>
        </p:txBody>
      </p:sp>
      <p:sp>
        <p:nvSpPr>
          <p:cNvPr id="15439" name="Line 79"/>
          <p:cNvSpPr>
            <a:spLocks noChangeShapeType="1"/>
          </p:cNvSpPr>
          <p:nvPr/>
        </p:nvSpPr>
        <p:spPr bwMode="auto">
          <a:xfrm>
            <a:off x="2065338" y="3430588"/>
            <a:ext cx="2025650" cy="0"/>
          </a:xfrm>
          <a:prstGeom prst="line">
            <a:avLst/>
          </a:prstGeom>
          <a:noFill/>
          <a:ln w="19050">
            <a:solidFill>
              <a:schemeClr val="tx1"/>
            </a:solidFill>
            <a:round/>
            <a:headEnd/>
            <a:tailEnd/>
          </a:ln>
          <a:effectLst/>
        </p:spPr>
        <p:txBody>
          <a:bodyPr/>
          <a:lstStyle/>
          <a:p>
            <a:endParaRPr lang="en-CA"/>
          </a:p>
        </p:txBody>
      </p:sp>
      <p:sp>
        <p:nvSpPr>
          <p:cNvPr id="15440" name="Line 80"/>
          <p:cNvSpPr>
            <a:spLocks noChangeShapeType="1"/>
          </p:cNvSpPr>
          <p:nvPr/>
        </p:nvSpPr>
        <p:spPr bwMode="auto">
          <a:xfrm>
            <a:off x="1906588" y="2767013"/>
            <a:ext cx="2025650" cy="0"/>
          </a:xfrm>
          <a:prstGeom prst="line">
            <a:avLst/>
          </a:prstGeom>
          <a:noFill/>
          <a:ln w="19050">
            <a:solidFill>
              <a:schemeClr val="tx1"/>
            </a:solidFill>
            <a:round/>
            <a:headEnd/>
            <a:tailEnd/>
          </a:ln>
          <a:effectLst/>
        </p:spPr>
        <p:txBody>
          <a:bodyPr/>
          <a:lstStyle/>
          <a:p>
            <a:endParaRPr lang="en-CA"/>
          </a:p>
        </p:txBody>
      </p:sp>
      <p:sp>
        <p:nvSpPr>
          <p:cNvPr id="15441" name="Line 81"/>
          <p:cNvSpPr>
            <a:spLocks noChangeShapeType="1"/>
          </p:cNvSpPr>
          <p:nvPr/>
        </p:nvSpPr>
        <p:spPr bwMode="auto">
          <a:xfrm>
            <a:off x="1903413" y="5187950"/>
            <a:ext cx="2025650" cy="0"/>
          </a:xfrm>
          <a:prstGeom prst="line">
            <a:avLst/>
          </a:prstGeom>
          <a:noFill/>
          <a:ln w="19050">
            <a:solidFill>
              <a:schemeClr val="tx1"/>
            </a:solidFill>
            <a:round/>
            <a:headEnd/>
            <a:tailEnd/>
          </a:ln>
          <a:effectLst/>
        </p:spPr>
        <p:txBody>
          <a:bodyPr/>
          <a:lstStyle/>
          <a:p>
            <a:endParaRPr lang="en-CA"/>
          </a:p>
        </p:txBody>
      </p:sp>
      <p:sp>
        <p:nvSpPr>
          <p:cNvPr id="15442" name="Oval 82"/>
          <p:cNvSpPr>
            <a:spLocks noChangeArrowheads="1"/>
          </p:cNvSpPr>
          <p:nvPr/>
        </p:nvSpPr>
        <p:spPr bwMode="auto">
          <a:xfrm>
            <a:off x="2822575" y="4448175"/>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43" name="Oval 83"/>
          <p:cNvSpPr>
            <a:spLocks noChangeArrowheads="1"/>
          </p:cNvSpPr>
          <p:nvPr/>
        </p:nvSpPr>
        <p:spPr bwMode="auto">
          <a:xfrm>
            <a:off x="2825750" y="5040313"/>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44" name="Line 84"/>
          <p:cNvSpPr>
            <a:spLocks noChangeShapeType="1"/>
          </p:cNvSpPr>
          <p:nvPr/>
        </p:nvSpPr>
        <p:spPr bwMode="auto">
          <a:xfrm>
            <a:off x="1073150" y="4451350"/>
            <a:ext cx="2025650" cy="0"/>
          </a:xfrm>
          <a:prstGeom prst="line">
            <a:avLst/>
          </a:prstGeom>
          <a:noFill/>
          <a:ln w="19050">
            <a:solidFill>
              <a:schemeClr val="tx1"/>
            </a:solidFill>
            <a:round/>
            <a:headEnd/>
            <a:tailEnd/>
          </a:ln>
          <a:effectLst/>
        </p:spPr>
        <p:txBody>
          <a:bodyPr/>
          <a:lstStyle/>
          <a:p>
            <a:endParaRPr lang="en-CA"/>
          </a:p>
        </p:txBody>
      </p:sp>
      <p:sp>
        <p:nvSpPr>
          <p:cNvPr id="15445" name="Line 85"/>
          <p:cNvSpPr>
            <a:spLocks noChangeShapeType="1"/>
          </p:cNvSpPr>
          <p:nvPr/>
        </p:nvSpPr>
        <p:spPr bwMode="auto">
          <a:xfrm>
            <a:off x="1263650" y="3305175"/>
            <a:ext cx="2025650" cy="0"/>
          </a:xfrm>
          <a:prstGeom prst="line">
            <a:avLst/>
          </a:prstGeom>
          <a:noFill/>
          <a:ln w="19050">
            <a:solidFill>
              <a:schemeClr val="tx1"/>
            </a:solidFill>
            <a:round/>
            <a:headEnd/>
            <a:tailEnd/>
          </a:ln>
          <a:effectLst/>
        </p:spPr>
        <p:txBody>
          <a:bodyPr/>
          <a:lstStyle/>
          <a:p>
            <a:endParaRPr lang="en-CA"/>
          </a:p>
        </p:txBody>
      </p:sp>
      <p:sp>
        <p:nvSpPr>
          <p:cNvPr id="15446" name="Line 86"/>
          <p:cNvSpPr>
            <a:spLocks noChangeShapeType="1"/>
          </p:cNvSpPr>
          <p:nvPr/>
        </p:nvSpPr>
        <p:spPr bwMode="auto">
          <a:xfrm>
            <a:off x="1104900" y="2641600"/>
            <a:ext cx="2025650" cy="0"/>
          </a:xfrm>
          <a:prstGeom prst="line">
            <a:avLst/>
          </a:prstGeom>
          <a:noFill/>
          <a:ln w="19050">
            <a:solidFill>
              <a:schemeClr val="tx1"/>
            </a:solidFill>
            <a:round/>
            <a:headEnd/>
            <a:tailEnd/>
          </a:ln>
          <a:effectLst/>
        </p:spPr>
        <p:txBody>
          <a:bodyPr/>
          <a:lstStyle/>
          <a:p>
            <a:endParaRPr lang="en-CA"/>
          </a:p>
        </p:txBody>
      </p:sp>
      <p:sp>
        <p:nvSpPr>
          <p:cNvPr id="15447" name="Line 87"/>
          <p:cNvSpPr>
            <a:spLocks noChangeShapeType="1"/>
          </p:cNvSpPr>
          <p:nvPr/>
        </p:nvSpPr>
        <p:spPr bwMode="auto">
          <a:xfrm>
            <a:off x="1101725" y="5062538"/>
            <a:ext cx="2025650" cy="0"/>
          </a:xfrm>
          <a:prstGeom prst="line">
            <a:avLst/>
          </a:prstGeom>
          <a:noFill/>
          <a:ln w="19050">
            <a:solidFill>
              <a:schemeClr val="tx1"/>
            </a:solidFill>
            <a:round/>
            <a:headEnd/>
            <a:tailEnd/>
          </a:ln>
          <a:effectLst/>
        </p:spPr>
        <p:txBody>
          <a:bodyPr/>
          <a:lstStyle/>
          <a:p>
            <a:endParaRPr lang="en-CA"/>
          </a:p>
        </p:txBody>
      </p:sp>
      <p:sp>
        <p:nvSpPr>
          <p:cNvPr id="15448" name="Oval 88"/>
          <p:cNvSpPr>
            <a:spLocks noChangeArrowheads="1"/>
          </p:cNvSpPr>
          <p:nvPr/>
        </p:nvSpPr>
        <p:spPr bwMode="auto">
          <a:xfrm>
            <a:off x="2020888" y="4322763"/>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49" name="Oval 89"/>
          <p:cNvSpPr>
            <a:spLocks noChangeArrowheads="1"/>
          </p:cNvSpPr>
          <p:nvPr/>
        </p:nvSpPr>
        <p:spPr bwMode="auto">
          <a:xfrm>
            <a:off x="2024063" y="4914900"/>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50" name="Line 90"/>
          <p:cNvSpPr>
            <a:spLocks noChangeShapeType="1"/>
          </p:cNvSpPr>
          <p:nvPr/>
        </p:nvSpPr>
        <p:spPr bwMode="auto">
          <a:xfrm>
            <a:off x="1227138" y="4491038"/>
            <a:ext cx="2025650" cy="0"/>
          </a:xfrm>
          <a:prstGeom prst="line">
            <a:avLst/>
          </a:prstGeom>
          <a:noFill/>
          <a:ln w="19050">
            <a:solidFill>
              <a:schemeClr val="tx1"/>
            </a:solidFill>
            <a:round/>
            <a:headEnd/>
            <a:tailEnd/>
          </a:ln>
          <a:effectLst/>
        </p:spPr>
        <p:txBody>
          <a:bodyPr/>
          <a:lstStyle/>
          <a:p>
            <a:endParaRPr lang="en-CA"/>
          </a:p>
        </p:txBody>
      </p:sp>
      <p:sp>
        <p:nvSpPr>
          <p:cNvPr id="15451" name="Line 91"/>
          <p:cNvSpPr>
            <a:spLocks noChangeShapeType="1"/>
          </p:cNvSpPr>
          <p:nvPr/>
        </p:nvSpPr>
        <p:spPr bwMode="auto">
          <a:xfrm>
            <a:off x="1417638" y="3344863"/>
            <a:ext cx="2025650" cy="0"/>
          </a:xfrm>
          <a:prstGeom prst="line">
            <a:avLst/>
          </a:prstGeom>
          <a:noFill/>
          <a:ln w="19050">
            <a:solidFill>
              <a:schemeClr val="tx1"/>
            </a:solidFill>
            <a:round/>
            <a:headEnd/>
            <a:tailEnd/>
          </a:ln>
          <a:effectLst/>
        </p:spPr>
        <p:txBody>
          <a:bodyPr/>
          <a:lstStyle/>
          <a:p>
            <a:endParaRPr lang="en-CA"/>
          </a:p>
        </p:txBody>
      </p:sp>
      <p:sp>
        <p:nvSpPr>
          <p:cNvPr id="15452" name="Line 92"/>
          <p:cNvSpPr>
            <a:spLocks noChangeShapeType="1"/>
          </p:cNvSpPr>
          <p:nvPr/>
        </p:nvSpPr>
        <p:spPr bwMode="auto">
          <a:xfrm>
            <a:off x="1258888" y="2681288"/>
            <a:ext cx="2025650" cy="0"/>
          </a:xfrm>
          <a:prstGeom prst="line">
            <a:avLst/>
          </a:prstGeom>
          <a:noFill/>
          <a:ln w="19050">
            <a:solidFill>
              <a:schemeClr val="tx1"/>
            </a:solidFill>
            <a:round/>
            <a:headEnd/>
            <a:tailEnd/>
          </a:ln>
          <a:effectLst/>
        </p:spPr>
        <p:txBody>
          <a:bodyPr/>
          <a:lstStyle/>
          <a:p>
            <a:endParaRPr lang="en-CA"/>
          </a:p>
        </p:txBody>
      </p:sp>
      <p:sp>
        <p:nvSpPr>
          <p:cNvPr id="15453" name="Line 93"/>
          <p:cNvSpPr>
            <a:spLocks noChangeShapeType="1"/>
          </p:cNvSpPr>
          <p:nvPr/>
        </p:nvSpPr>
        <p:spPr bwMode="auto">
          <a:xfrm>
            <a:off x="1255713" y="5102225"/>
            <a:ext cx="2025650" cy="0"/>
          </a:xfrm>
          <a:prstGeom prst="line">
            <a:avLst/>
          </a:prstGeom>
          <a:noFill/>
          <a:ln w="19050">
            <a:solidFill>
              <a:schemeClr val="tx1"/>
            </a:solidFill>
            <a:round/>
            <a:headEnd/>
            <a:tailEnd/>
          </a:ln>
          <a:effectLst/>
        </p:spPr>
        <p:txBody>
          <a:bodyPr/>
          <a:lstStyle/>
          <a:p>
            <a:endParaRPr lang="en-CA"/>
          </a:p>
        </p:txBody>
      </p:sp>
      <p:sp>
        <p:nvSpPr>
          <p:cNvPr id="15454" name="Oval 94"/>
          <p:cNvSpPr>
            <a:spLocks noChangeArrowheads="1"/>
          </p:cNvSpPr>
          <p:nvPr/>
        </p:nvSpPr>
        <p:spPr bwMode="auto">
          <a:xfrm>
            <a:off x="2174875" y="4362450"/>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55" name="Oval 95"/>
          <p:cNvSpPr>
            <a:spLocks noChangeArrowheads="1"/>
          </p:cNvSpPr>
          <p:nvPr/>
        </p:nvSpPr>
        <p:spPr bwMode="auto">
          <a:xfrm>
            <a:off x="2178050" y="4954588"/>
            <a:ext cx="147638"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56" name="Line 96"/>
          <p:cNvSpPr>
            <a:spLocks noChangeShapeType="1"/>
          </p:cNvSpPr>
          <p:nvPr/>
        </p:nvSpPr>
        <p:spPr bwMode="auto">
          <a:xfrm>
            <a:off x="1438275" y="4530725"/>
            <a:ext cx="2025650" cy="0"/>
          </a:xfrm>
          <a:prstGeom prst="line">
            <a:avLst/>
          </a:prstGeom>
          <a:noFill/>
          <a:ln w="19050">
            <a:solidFill>
              <a:schemeClr val="tx1"/>
            </a:solidFill>
            <a:round/>
            <a:headEnd/>
            <a:tailEnd/>
          </a:ln>
          <a:effectLst/>
        </p:spPr>
        <p:txBody>
          <a:bodyPr/>
          <a:lstStyle/>
          <a:p>
            <a:endParaRPr lang="en-CA"/>
          </a:p>
        </p:txBody>
      </p:sp>
      <p:sp>
        <p:nvSpPr>
          <p:cNvPr id="15457" name="Line 97"/>
          <p:cNvSpPr>
            <a:spLocks noChangeShapeType="1"/>
          </p:cNvSpPr>
          <p:nvPr/>
        </p:nvSpPr>
        <p:spPr bwMode="auto">
          <a:xfrm>
            <a:off x="1628775" y="3384550"/>
            <a:ext cx="2025650" cy="0"/>
          </a:xfrm>
          <a:prstGeom prst="line">
            <a:avLst/>
          </a:prstGeom>
          <a:noFill/>
          <a:ln w="19050">
            <a:solidFill>
              <a:schemeClr val="tx1"/>
            </a:solidFill>
            <a:round/>
            <a:headEnd/>
            <a:tailEnd/>
          </a:ln>
          <a:effectLst/>
        </p:spPr>
        <p:txBody>
          <a:bodyPr/>
          <a:lstStyle/>
          <a:p>
            <a:endParaRPr lang="en-CA"/>
          </a:p>
        </p:txBody>
      </p:sp>
      <p:sp>
        <p:nvSpPr>
          <p:cNvPr id="15458" name="Line 98"/>
          <p:cNvSpPr>
            <a:spLocks noChangeShapeType="1"/>
          </p:cNvSpPr>
          <p:nvPr/>
        </p:nvSpPr>
        <p:spPr bwMode="auto">
          <a:xfrm>
            <a:off x="1470025" y="2720975"/>
            <a:ext cx="2025650" cy="0"/>
          </a:xfrm>
          <a:prstGeom prst="line">
            <a:avLst/>
          </a:prstGeom>
          <a:noFill/>
          <a:ln w="19050">
            <a:solidFill>
              <a:schemeClr val="tx1"/>
            </a:solidFill>
            <a:round/>
            <a:headEnd/>
            <a:tailEnd/>
          </a:ln>
          <a:effectLst/>
        </p:spPr>
        <p:txBody>
          <a:bodyPr/>
          <a:lstStyle/>
          <a:p>
            <a:endParaRPr lang="en-CA"/>
          </a:p>
        </p:txBody>
      </p:sp>
      <p:sp>
        <p:nvSpPr>
          <p:cNvPr id="15459" name="Line 99"/>
          <p:cNvSpPr>
            <a:spLocks noChangeShapeType="1"/>
          </p:cNvSpPr>
          <p:nvPr/>
        </p:nvSpPr>
        <p:spPr bwMode="auto">
          <a:xfrm>
            <a:off x="1466850" y="5141913"/>
            <a:ext cx="2025650" cy="0"/>
          </a:xfrm>
          <a:prstGeom prst="line">
            <a:avLst/>
          </a:prstGeom>
          <a:noFill/>
          <a:ln w="19050">
            <a:solidFill>
              <a:schemeClr val="tx1"/>
            </a:solidFill>
            <a:round/>
            <a:headEnd/>
            <a:tailEnd/>
          </a:ln>
          <a:effectLst/>
        </p:spPr>
        <p:txBody>
          <a:bodyPr/>
          <a:lstStyle/>
          <a:p>
            <a:endParaRPr lang="en-CA"/>
          </a:p>
        </p:txBody>
      </p:sp>
      <p:sp>
        <p:nvSpPr>
          <p:cNvPr id="15460" name="Oval 100"/>
          <p:cNvSpPr>
            <a:spLocks noChangeArrowheads="1"/>
          </p:cNvSpPr>
          <p:nvPr/>
        </p:nvSpPr>
        <p:spPr bwMode="auto">
          <a:xfrm>
            <a:off x="2386013" y="4402138"/>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61" name="Oval 101"/>
          <p:cNvSpPr>
            <a:spLocks noChangeArrowheads="1"/>
          </p:cNvSpPr>
          <p:nvPr/>
        </p:nvSpPr>
        <p:spPr bwMode="auto">
          <a:xfrm>
            <a:off x="2389188" y="4994275"/>
            <a:ext cx="147637" cy="123825"/>
          </a:xfrm>
          <a:prstGeom prst="ellipse">
            <a:avLst/>
          </a:prstGeom>
          <a:solidFill>
            <a:schemeClr val="tx1"/>
          </a:solidFill>
          <a:ln w="19050">
            <a:solidFill>
              <a:schemeClr val="tx1"/>
            </a:solidFill>
            <a:round/>
            <a:headEnd/>
            <a:tailEnd/>
          </a:ln>
          <a:effectLst/>
        </p:spPr>
        <p:txBody>
          <a:bodyPr wrap="none" anchor="ctr"/>
          <a:lstStyle/>
          <a:p>
            <a:endParaRPr lang="en-CA"/>
          </a:p>
        </p:txBody>
      </p:sp>
      <p:grpSp>
        <p:nvGrpSpPr>
          <p:cNvPr id="15462" name="Group 102"/>
          <p:cNvGrpSpPr>
            <a:grpSpLocks/>
          </p:cNvGrpSpPr>
          <p:nvPr/>
        </p:nvGrpSpPr>
        <p:grpSpPr bwMode="auto">
          <a:xfrm>
            <a:off x="1001713" y="5749925"/>
            <a:ext cx="2840037" cy="282575"/>
            <a:chOff x="631" y="3923"/>
            <a:chExt cx="1789" cy="255"/>
          </a:xfrm>
        </p:grpSpPr>
        <p:sp>
          <p:nvSpPr>
            <p:cNvPr id="15463" name="Oval 103"/>
            <p:cNvSpPr>
              <a:spLocks noChangeArrowheads="1"/>
            </p:cNvSpPr>
            <p:nvPr/>
          </p:nvSpPr>
          <p:spPr bwMode="auto">
            <a:xfrm>
              <a:off x="1106" y="3923"/>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64" name="Line 104"/>
            <p:cNvSpPr>
              <a:spLocks noChangeShapeType="1"/>
            </p:cNvSpPr>
            <p:nvPr/>
          </p:nvSpPr>
          <p:spPr bwMode="auto">
            <a:xfrm>
              <a:off x="631" y="4041"/>
              <a:ext cx="1276" cy="0"/>
            </a:xfrm>
            <a:prstGeom prst="line">
              <a:avLst/>
            </a:prstGeom>
            <a:noFill/>
            <a:ln w="19050">
              <a:solidFill>
                <a:schemeClr val="tx1"/>
              </a:solidFill>
              <a:round/>
              <a:headEnd/>
              <a:tailEnd/>
            </a:ln>
            <a:effectLst/>
          </p:spPr>
          <p:txBody>
            <a:bodyPr/>
            <a:lstStyle/>
            <a:p>
              <a:endParaRPr lang="en-CA"/>
            </a:p>
          </p:txBody>
        </p:sp>
        <p:sp>
          <p:nvSpPr>
            <p:cNvPr id="15465" name="Oval 105"/>
            <p:cNvSpPr>
              <a:spLocks noChangeArrowheads="1"/>
            </p:cNvSpPr>
            <p:nvPr/>
          </p:nvSpPr>
          <p:spPr bwMode="auto">
            <a:xfrm>
              <a:off x="1275" y="3978"/>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66" name="Line 106"/>
            <p:cNvSpPr>
              <a:spLocks noChangeShapeType="1"/>
            </p:cNvSpPr>
            <p:nvPr/>
          </p:nvSpPr>
          <p:spPr bwMode="auto">
            <a:xfrm>
              <a:off x="764" y="4066"/>
              <a:ext cx="1276" cy="0"/>
            </a:xfrm>
            <a:prstGeom prst="line">
              <a:avLst/>
            </a:prstGeom>
            <a:noFill/>
            <a:ln w="19050">
              <a:solidFill>
                <a:schemeClr val="tx1"/>
              </a:solidFill>
              <a:round/>
              <a:headEnd/>
              <a:tailEnd/>
            </a:ln>
            <a:effectLst/>
          </p:spPr>
          <p:txBody>
            <a:bodyPr/>
            <a:lstStyle/>
            <a:p>
              <a:endParaRPr lang="en-CA"/>
            </a:p>
          </p:txBody>
        </p:sp>
        <p:sp>
          <p:nvSpPr>
            <p:cNvPr id="15467" name="Oval 107"/>
            <p:cNvSpPr>
              <a:spLocks noChangeArrowheads="1"/>
            </p:cNvSpPr>
            <p:nvPr/>
          </p:nvSpPr>
          <p:spPr bwMode="auto">
            <a:xfrm>
              <a:off x="1408" y="4003"/>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68" name="Line 108"/>
            <p:cNvSpPr>
              <a:spLocks noChangeShapeType="1"/>
            </p:cNvSpPr>
            <p:nvPr/>
          </p:nvSpPr>
          <p:spPr bwMode="auto">
            <a:xfrm>
              <a:off x="631" y="4113"/>
              <a:ext cx="1276" cy="0"/>
            </a:xfrm>
            <a:prstGeom prst="line">
              <a:avLst/>
            </a:prstGeom>
            <a:noFill/>
            <a:ln w="19050">
              <a:solidFill>
                <a:schemeClr val="tx1"/>
              </a:solidFill>
              <a:round/>
              <a:headEnd/>
              <a:tailEnd/>
            </a:ln>
            <a:effectLst/>
          </p:spPr>
          <p:txBody>
            <a:bodyPr/>
            <a:lstStyle/>
            <a:p>
              <a:endParaRPr lang="en-CA"/>
            </a:p>
          </p:txBody>
        </p:sp>
        <p:sp>
          <p:nvSpPr>
            <p:cNvPr id="15469" name="Oval 109"/>
            <p:cNvSpPr>
              <a:spLocks noChangeArrowheads="1"/>
            </p:cNvSpPr>
            <p:nvPr/>
          </p:nvSpPr>
          <p:spPr bwMode="auto">
            <a:xfrm>
              <a:off x="1275" y="4050"/>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70" name="Line 110"/>
            <p:cNvSpPr>
              <a:spLocks noChangeShapeType="1"/>
            </p:cNvSpPr>
            <p:nvPr/>
          </p:nvSpPr>
          <p:spPr bwMode="auto">
            <a:xfrm>
              <a:off x="728" y="4138"/>
              <a:ext cx="1276" cy="0"/>
            </a:xfrm>
            <a:prstGeom prst="line">
              <a:avLst/>
            </a:prstGeom>
            <a:noFill/>
            <a:ln w="19050">
              <a:solidFill>
                <a:schemeClr val="tx1"/>
              </a:solidFill>
              <a:round/>
              <a:headEnd/>
              <a:tailEnd/>
            </a:ln>
            <a:effectLst/>
          </p:spPr>
          <p:txBody>
            <a:bodyPr/>
            <a:lstStyle/>
            <a:p>
              <a:endParaRPr lang="en-CA"/>
            </a:p>
          </p:txBody>
        </p:sp>
        <p:sp>
          <p:nvSpPr>
            <p:cNvPr id="15471" name="Oval 111"/>
            <p:cNvSpPr>
              <a:spLocks noChangeArrowheads="1"/>
            </p:cNvSpPr>
            <p:nvPr/>
          </p:nvSpPr>
          <p:spPr bwMode="auto">
            <a:xfrm>
              <a:off x="1372" y="4075"/>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72" name="Line 112"/>
            <p:cNvSpPr>
              <a:spLocks noChangeShapeType="1"/>
            </p:cNvSpPr>
            <p:nvPr/>
          </p:nvSpPr>
          <p:spPr bwMode="auto">
            <a:xfrm>
              <a:off x="808" y="4150"/>
              <a:ext cx="1276" cy="0"/>
            </a:xfrm>
            <a:prstGeom prst="line">
              <a:avLst/>
            </a:prstGeom>
            <a:noFill/>
            <a:ln w="19050">
              <a:solidFill>
                <a:schemeClr val="tx1"/>
              </a:solidFill>
              <a:round/>
              <a:headEnd/>
              <a:tailEnd/>
            </a:ln>
            <a:effectLst/>
          </p:spPr>
          <p:txBody>
            <a:bodyPr/>
            <a:lstStyle/>
            <a:p>
              <a:endParaRPr lang="en-CA"/>
            </a:p>
          </p:txBody>
        </p:sp>
        <p:sp>
          <p:nvSpPr>
            <p:cNvPr id="15473" name="Line 113"/>
            <p:cNvSpPr>
              <a:spLocks noChangeShapeType="1"/>
            </p:cNvSpPr>
            <p:nvPr/>
          </p:nvSpPr>
          <p:spPr bwMode="auto">
            <a:xfrm>
              <a:off x="861" y="4163"/>
              <a:ext cx="1276" cy="0"/>
            </a:xfrm>
            <a:prstGeom prst="line">
              <a:avLst/>
            </a:prstGeom>
            <a:noFill/>
            <a:ln w="19050">
              <a:solidFill>
                <a:schemeClr val="tx1"/>
              </a:solidFill>
              <a:round/>
              <a:headEnd/>
              <a:tailEnd/>
            </a:ln>
            <a:effectLst/>
          </p:spPr>
          <p:txBody>
            <a:bodyPr/>
            <a:lstStyle/>
            <a:p>
              <a:endParaRPr lang="en-CA"/>
            </a:p>
          </p:txBody>
        </p:sp>
        <p:sp>
          <p:nvSpPr>
            <p:cNvPr id="15474" name="Oval 114"/>
            <p:cNvSpPr>
              <a:spLocks noChangeArrowheads="1"/>
            </p:cNvSpPr>
            <p:nvPr/>
          </p:nvSpPr>
          <p:spPr bwMode="auto">
            <a:xfrm>
              <a:off x="1505" y="4100"/>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75" name="Line 115"/>
            <p:cNvSpPr>
              <a:spLocks noChangeShapeType="1"/>
            </p:cNvSpPr>
            <p:nvPr/>
          </p:nvSpPr>
          <p:spPr bwMode="auto">
            <a:xfrm>
              <a:off x="914" y="4078"/>
              <a:ext cx="1276" cy="0"/>
            </a:xfrm>
            <a:prstGeom prst="line">
              <a:avLst/>
            </a:prstGeom>
            <a:noFill/>
            <a:ln w="19050">
              <a:solidFill>
                <a:schemeClr val="tx1"/>
              </a:solidFill>
              <a:round/>
              <a:headEnd/>
              <a:tailEnd/>
            </a:ln>
            <a:effectLst/>
          </p:spPr>
          <p:txBody>
            <a:bodyPr/>
            <a:lstStyle/>
            <a:p>
              <a:endParaRPr lang="en-CA"/>
            </a:p>
          </p:txBody>
        </p:sp>
        <p:sp>
          <p:nvSpPr>
            <p:cNvPr id="15476" name="Oval 116"/>
            <p:cNvSpPr>
              <a:spLocks noChangeArrowheads="1"/>
            </p:cNvSpPr>
            <p:nvPr/>
          </p:nvSpPr>
          <p:spPr bwMode="auto">
            <a:xfrm>
              <a:off x="1558" y="4015"/>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77" name="Line 117"/>
            <p:cNvSpPr>
              <a:spLocks noChangeShapeType="1"/>
            </p:cNvSpPr>
            <p:nvPr/>
          </p:nvSpPr>
          <p:spPr bwMode="auto">
            <a:xfrm>
              <a:off x="1011" y="4103"/>
              <a:ext cx="1276" cy="0"/>
            </a:xfrm>
            <a:prstGeom prst="line">
              <a:avLst/>
            </a:prstGeom>
            <a:noFill/>
            <a:ln w="19050">
              <a:solidFill>
                <a:schemeClr val="tx1"/>
              </a:solidFill>
              <a:round/>
              <a:headEnd/>
              <a:tailEnd/>
            </a:ln>
            <a:effectLst/>
          </p:spPr>
          <p:txBody>
            <a:bodyPr/>
            <a:lstStyle/>
            <a:p>
              <a:endParaRPr lang="en-CA"/>
            </a:p>
          </p:txBody>
        </p:sp>
        <p:sp>
          <p:nvSpPr>
            <p:cNvPr id="15478" name="Oval 118"/>
            <p:cNvSpPr>
              <a:spLocks noChangeArrowheads="1"/>
            </p:cNvSpPr>
            <p:nvPr/>
          </p:nvSpPr>
          <p:spPr bwMode="auto">
            <a:xfrm>
              <a:off x="1655" y="4040"/>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79" name="Line 119"/>
            <p:cNvSpPr>
              <a:spLocks noChangeShapeType="1"/>
            </p:cNvSpPr>
            <p:nvPr/>
          </p:nvSpPr>
          <p:spPr bwMode="auto">
            <a:xfrm>
              <a:off x="1144" y="4128"/>
              <a:ext cx="1276" cy="0"/>
            </a:xfrm>
            <a:prstGeom prst="line">
              <a:avLst/>
            </a:prstGeom>
            <a:noFill/>
            <a:ln w="19050">
              <a:solidFill>
                <a:schemeClr val="tx1"/>
              </a:solidFill>
              <a:round/>
              <a:headEnd/>
              <a:tailEnd/>
            </a:ln>
            <a:effectLst/>
          </p:spPr>
          <p:txBody>
            <a:bodyPr/>
            <a:lstStyle/>
            <a:p>
              <a:endParaRPr lang="en-CA"/>
            </a:p>
          </p:txBody>
        </p:sp>
        <p:sp>
          <p:nvSpPr>
            <p:cNvPr id="15480" name="Oval 120"/>
            <p:cNvSpPr>
              <a:spLocks noChangeArrowheads="1"/>
            </p:cNvSpPr>
            <p:nvPr/>
          </p:nvSpPr>
          <p:spPr bwMode="auto">
            <a:xfrm>
              <a:off x="1788" y="4065"/>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81" name="Line 121"/>
            <p:cNvSpPr>
              <a:spLocks noChangeShapeType="1"/>
            </p:cNvSpPr>
            <p:nvPr/>
          </p:nvSpPr>
          <p:spPr bwMode="auto">
            <a:xfrm>
              <a:off x="639" y="4049"/>
              <a:ext cx="1276" cy="0"/>
            </a:xfrm>
            <a:prstGeom prst="line">
              <a:avLst/>
            </a:prstGeom>
            <a:noFill/>
            <a:ln w="19050">
              <a:solidFill>
                <a:schemeClr val="tx1"/>
              </a:solidFill>
              <a:round/>
              <a:headEnd/>
              <a:tailEnd/>
            </a:ln>
            <a:effectLst/>
          </p:spPr>
          <p:txBody>
            <a:bodyPr/>
            <a:lstStyle/>
            <a:p>
              <a:endParaRPr lang="en-CA"/>
            </a:p>
          </p:txBody>
        </p:sp>
        <p:sp>
          <p:nvSpPr>
            <p:cNvPr id="15482" name="Oval 122"/>
            <p:cNvSpPr>
              <a:spLocks noChangeArrowheads="1"/>
            </p:cNvSpPr>
            <p:nvPr/>
          </p:nvSpPr>
          <p:spPr bwMode="auto">
            <a:xfrm>
              <a:off x="1283" y="3986"/>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83" name="Line 123"/>
            <p:cNvSpPr>
              <a:spLocks noChangeShapeType="1"/>
            </p:cNvSpPr>
            <p:nvPr/>
          </p:nvSpPr>
          <p:spPr bwMode="auto">
            <a:xfrm>
              <a:off x="736" y="4074"/>
              <a:ext cx="1276" cy="0"/>
            </a:xfrm>
            <a:prstGeom prst="line">
              <a:avLst/>
            </a:prstGeom>
            <a:noFill/>
            <a:ln w="19050">
              <a:solidFill>
                <a:schemeClr val="tx1"/>
              </a:solidFill>
              <a:round/>
              <a:headEnd/>
              <a:tailEnd/>
            </a:ln>
            <a:effectLst/>
          </p:spPr>
          <p:txBody>
            <a:bodyPr/>
            <a:lstStyle/>
            <a:p>
              <a:endParaRPr lang="en-CA"/>
            </a:p>
          </p:txBody>
        </p:sp>
        <p:sp>
          <p:nvSpPr>
            <p:cNvPr id="15484" name="Oval 124"/>
            <p:cNvSpPr>
              <a:spLocks noChangeArrowheads="1"/>
            </p:cNvSpPr>
            <p:nvPr/>
          </p:nvSpPr>
          <p:spPr bwMode="auto">
            <a:xfrm>
              <a:off x="1308" y="3981"/>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sp>
          <p:nvSpPr>
            <p:cNvPr id="15485" name="Line 125"/>
            <p:cNvSpPr>
              <a:spLocks noChangeShapeType="1"/>
            </p:cNvSpPr>
            <p:nvPr/>
          </p:nvSpPr>
          <p:spPr bwMode="auto">
            <a:xfrm>
              <a:off x="869" y="4099"/>
              <a:ext cx="1276" cy="0"/>
            </a:xfrm>
            <a:prstGeom prst="line">
              <a:avLst/>
            </a:prstGeom>
            <a:noFill/>
            <a:ln w="19050">
              <a:solidFill>
                <a:schemeClr val="tx1"/>
              </a:solidFill>
              <a:round/>
              <a:headEnd/>
              <a:tailEnd/>
            </a:ln>
            <a:effectLst/>
          </p:spPr>
          <p:txBody>
            <a:bodyPr/>
            <a:lstStyle/>
            <a:p>
              <a:endParaRPr lang="en-CA"/>
            </a:p>
          </p:txBody>
        </p:sp>
        <p:sp>
          <p:nvSpPr>
            <p:cNvPr id="15486" name="Oval 126"/>
            <p:cNvSpPr>
              <a:spLocks noChangeArrowheads="1"/>
            </p:cNvSpPr>
            <p:nvPr/>
          </p:nvSpPr>
          <p:spPr bwMode="auto">
            <a:xfrm>
              <a:off x="1513" y="4036"/>
              <a:ext cx="93" cy="78"/>
            </a:xfrm>
            <a:prstGeom prst="ellipse">
              <a:avLst/>
            </a:prstGeom>
            <a:solidFill>
              <a:schemeClr val="tx1"/>
            </a:solidFill>
            <a:ln w="19050">
              <a:solidFill>
                <a:schemeClr val="tx1"/>
              </a:solidFill>
              <a:round/>
              <a:headEnd/>
              <a:tailEnd/>
            </a:ln>
            <a:effectLst/>
          </p:spPr>
          <p:txBody>
            <a:bodyPr wrap="none" anchor="ctr"/>
            <a:lstStyle/>
            <a:p>
              <a:endParaRPr lang="en-CA"/>
            </a:p>
          </p:txBody>
        </p:sp>
      </p:grpSp>
      <p:sp>
        <p:nvSpPr>
          <p:cNvPr id="15487" name="Text Box 127"/>
          <p:cNvSpPr txBox="1">
            <a:spLocks noChangeArrowheads="1"/>
          </p:cNvSpPr>
          <p:nvPr/>
        </p:nvSpPr>
        <p:spPr bwMode="auto">
          <a:xfrm>
            <a:off x="2208213" y="695325"/>
            <a:ext cx="6780212" cy="1196975"/>
          </a:xfrm>
          <a:prstGeom prst="rect">
            <a:avLst/>
          </a:prstGeom>
          <a:noFill/>
          <a:ln w="9525">
            <a:solidFill>
              <a:schemeClr val="tx1"/>
            </a:solidFill>
            <a:miter lim="800000"/>
            <a:headEnd/>
            <a:tailEnd/>
          </a:ln>
          <a:effectLst/>
        </p:spPr>
        <p:txBody>
          <a:bodyPr>
            <a:spAutoFit/>
          </a:bodyPr>
          <a:lstStyle/>
          <a:p>
            <a:r>
              <a:rPr lang="en-US"/>
              <a:t>countless levels smeared together, individual levels indistinguishable.  </a:t>
            </a:r>
            <a:r>
              <a:rPr lang="en-US">
                <a:sym typeface="Symbol" pitchFamily="18" charset="2"/>
              </a:rPr>
              <a:t></a:t>
            </a:r>
            <a:r>
              <a:rPr lang="en-US"/>
              <a:t>"bands" of levels. Each level filled with 2 electrons until run out.</a:t>
            </a:r>
          </a:p>
        </p:txBody>
      </p:sp>
      <p:sp>
        <p:nvSpPr>
          <p:cNvPr id="15504" name="Rectangle 144"/>
          <p:cNvSpPr>
            <a:spLocks noChangeArrowheads="1"/>
          </p:cNvSpPr>
          <p:nvPr/>
        </p:nvSpPr>
        <p:spPr bwMode="auto">
          <a:xfrm>
            <a:off x="4464050" y="3109913"/>
            <a:ext cx="2519363" cy="352425"/>
          </a:xfrm>
          <a:prstGeom prst="rect">
            <a:avLst/>
          </a:prstGeom>
          <a:solidFill>
            <a:schemeClr val="folHlink"/>
          </a:solidFill>
          <a:ln w="9525">
            <a:noFill/>
            <a:miter lim="800000"/>
            <a:headEnd/>
            <a:tailEnd/>
          </a:ln>
          <a:effectLst/>
        </p:spPr>
        <p:txBody>
          <a:bodyPr wrap="none" anchor="ctr"/>
          <a:lstStyle/>
          <a:p>
            <a:pPr algn="ctr"/>
            <a:r>
              <a:rPr lang="en-US"/>
              <a:t>empty</a:t>
            </a:r>
          </a:p>
        </p:txBody>
      </p:sp>
      <p:sp>
        <p:nvSpPr>
          <p:cNvPr id="15505" name="Text Box 145"/>
          <p:cNvSpPr txBox="1">
            <a:spLocks noChangeArrowheads="1"/>
          </p:cNvSpPr>
          <p:nvPr/>
        </p:nvSpPr>
        <p:spPr bwMode="auto">
          <a:xfrm>
            <a:off x="3852863" y="5753100"/>
            <a:ext cx="325437" cy="396875"/>
          </a:xfrm>
          <a:prstGeom prst="rect">
            <a:avLst/>
          </a:prstGeom>
          <a:noFill/>
          <a:ln w="9525">
            <a:noFill/>
            <a:miter lim="800000"/>
            <a:headEnd/>
            <a:tailEnd/>
          </a:ln>
          <a:effectLst/>
        </p:spPr>
        <p:txBody>
          <a:bodyPr wrap="none">
            <a:spAutoFit/>
          </a:bodyPr>
          <a:lstStyle/>
          <a:p>
            <a:r>
              <a:rPr lang="en-US" sz="2000"/>
              <a:t>1</a:t>
            </a:r>
          </a:p>
        </p:txBody>
      </p:sp>
      <p:sp>
        <p:nvSpPr>
          <p:cNvPr id="15506" name="Text Box 146"/>
          <p:cNvSpPr txBox="1">
            <a:spLocks noChangeArrowheads="1"/>
          </p:cNvSpPr>
          <p:nvPr/>
        </p:nvSpPr>
        <p:spPr bwMode="auto">
          <a:xfrm>
            <a:off x="3871913" y="4962525"/>
            <a:ext cx="325437" cy="396875"/>
          </a:xfrm>
          <a:prstGeom prst="rect">
            <a:avLst/>
          </a:prstGeom>
          <a:noFill/>
          <a:ln w="9525">
            <a:noFill/>
            <a:miter lim="800000"/>
            <a:headEnd/>
            <a:tailEnd/>
          </a:ln>
          <a:effectLst/>
        </p:spPr>
        <p:txBody>
          <a:bodyPr wrap="none">
            <a:spAutoFit/>
          </a:bodyPr>
          <a:lstStyle/>
          <a:p>
            <a:r>
              <a:rPr lang="en-US" sz="2000"/>
              <a:t>2</a:t>
            </a:r>
          </a:p>
        </p:txBody>
      </p:sp>
      <p:sp>
        <p:nvSpPr>
          <p:cNvPr id="15507" name="Text Box 147"/>
          <p:cNvSpPr txBox="1">
            <a:spLocks noChangeArrowheads="1"/>
          </p:cNvSpPr>
          <p:nvPr/>
        </p:nvSpPr>
        <p:spPr bwMode="auto">
          <a:xfrm>
            <a:off x="3910013" y="4268788"/>
            <a:ext cx="325437" cy="396875"/>
          </a:xfrm>
          <a:prstGeom prst="rect">
            <a:avLst/>
          </a:prstGeom>
          <a:noFill/>
          <a:ln w="9525">
            <a:noFill/>
            <a:miter lim="800000"/>
            <a:headEnd/>
            <a:tailEnd/>
          </a:ln>
          <a:effectLst/>
        </p:spPr>
        <p:txBody>
          <a:bodyPr wrap="none">
            <a:spAutoFit/>
          </a:bodyPr>
          <a:lstStyle/>
          <a:p>
            <a:r>
              <a:rPr lang="en-US" sz="2000"/>
              <a:t>3</a:t>
            </a:r>
          </a:p>
        </p:txBody>
      </p:sp>
      <p:sp>
        <p:nvSpPr>
          <p:cNvPr id="15509" name="Rectangle 149"/>
          <p:cNvSpPr>
            <a:spLocks noChangeArrowheads="1"/>
          </p:cNvSpPr>
          <p:nvPr/>
        </p:nvSpPr>
        <p:spPr bwMode="auto">
          <a:xfrm>
            <a:off x="4613275" y="3611563"/>
            <a:ext cx="2871788" cy="433387"/>
          </a:xfrm>
          <a:prstGeom prst="rect">
            <a:avLst/>
          </a:prstGeom>
          <a:solidFill>
            <a:schemeClr val="bg1"/>
          </a:solidFill>
          <a:ln w="9525">
            <a:noFill/>
            <a:miter lim="800000"/>
            <a:headEnd/>
            <a:tailEnd/>
          </a:ln>
          <a:effectLst/>
        </p:spPr>
        <p:txBody>
          <a:bodyPr wrap="none" anchor="ctr"/>
          <a:lstStyle/>
          <a:p>
            <a:pPr algn="ctr"/>
            <a:r>
              <a:rPr lang="en-US"/>
              <a:t>“band gap” ~ few eV</a:t>
            </a:r>
          </a:p>
        </p:txBody>
      </p:sp>
      <p:sp>
        <p:nvSpPr>
          <p:cNvPr id="15513" name="Text Box 153"/>
          <p:cNvSpPr txBox="1">
            <a:spLocks noChangeArrowheads="1"/>
          </p:cNvSpPr>
          <p:nvPr/>
        </p:nvSpPr>
        <p:spPr bwMode="auto">
          <a:xfrm>
            <a:off x="485775" y="117475"/>
            <a:ext cx="7834313" cy="427038"/>
          </a:xfrm>
          <a:prstGeom prst="rect">
            <a:avLst/>
          </a:prstGeom>
          <a:noFill/>
          <a:ln w="9525">
            <a:noFill/>
            <a:miter lim="800000"/>
            <a:headEnd/>
            <a:tailEnd/>
          </a:ln>
          <a:effectLst/>
        </p:spPr>
        <p:txBody>
          <a:bodyPr>
            <a:spAutoFit/>
          </a:bodyPr>
          <a:lstStyle/>
          <a:p>
            <a:r>
              <a:rPr lang="en-US" sz="2200"/>
              <a:t>In solid, `10</a:t>
            </a:r>
            <a:r>
              <a:rPr lang="en-US" sz="2200" baseline="30000"/>
              <a:t>22</a:t>
            </a:r>
            <a:r>
              <a:rPr lang="en-US" sz="2200"/>
              <a:t> atoms/cm</a:t>
            </a:r>
            <a:r>
              <a:rPr lang="en-US" sz="2200" baseline="30000"/>
              <a:t>3</a:t>
            </a:r>
            <a:r>
              <a:rPr lang="en-US" sz="2200"/>
              <a:t>, many!! electrons, and levels</a:t>
            </a:r>
          </a:p>
        </p:txBody>
      </p:sp>
      <p:sp>
        <p:nvSpPr>
          <p:cNvPr id="15514" name="Line 154"/>
          <p:cNvSpPr>
            <a:spLocks noChangeShapeType="1"/>
          </p:cNvSpPr>
          <p:nvPr/>
        </p:nvSpPr>
        <p:spPr bwMode="auto">
          <a:xfrm flipV="1">
            <a:off x="523875" y="3446463"/>
            <a:ext cx="0" cy="2571750"/>
          </a:xfrm>
          <a:prstGeom prst="line">
            <a:avLst/>
          </a:prstGeom>
          <a:noFill/>
          <a:ln w="9525">
            <a:solidFill>
              <a:schemeClr val="tx1"/>
            </a:solidFill>
            <a:round/>
            <a:headEnd/>
            <a:tailEnd type="triangle" w="med" len="med"/>
          </a:ln>
          <a:effectLst/>
        </p:spPr>
        <p:txBody>
          <a:bodyPr/>
          <a:lstStyle/>
          <a:p>
            <a:endParaRPr lang="en-CA"/>
          </a:p>
        </p:txBody>
      </p:sp>
      <p:sp>
        <p:nvSpPr>
          <p:cNvPr id="15515" name="Text Box 155"/>
          <p:cNvSpPr txBox="1">
            <a:spLocks noChangeArrowheads="1"/>
          </p:cNvSpPr>
          <p:nvPr/>
        </p:nvSpPr>
        <p:spPr bwMode="auto">
          <a:xfrm rot="16200000">
            <a:off x="251620" y="5333206"/>
            <a:ext cx="989012" cy="396875"/>
          </a:xfrm>
          <a:prstGeom prst="rect">
            <a:avLst/>
          </a:prstGeom>
          <a:noFill/>
          <a:ln w="9525">
            <a:noFill/>
            <a:miter lim="800000"/>
            <a:headEnd/>
            <a:tailEnd/>
          </a:ln>
          <a:effectLst/>
        </p:spPr>
        <p:txBody>
          <a:bodyPr wrap="none">
            <a:spAutoFit/>
          </a:bodyPr>
          <a:lstStyle/>
          <a:p>
            <a:r>
              <a:rPr lang="en-US" sz="2000"/>
              <a:t>Energy</a:t>
            </a:r>
          </a:p>
        </p:txBody>
      </p:sp>
      <p:sp>
        <p:nvSpPr>
          <p:cNvPr id="15516" name="Rectangle 156"/>
          <p:cNvSpPr>
            <a:spLocks noChangeArrowheads="1"/>
          </p:cNvSpPr>
          <p:nvPr/>
        </p:nvSpPr>
        <p:spPr bwMode="auto">
          <a:xfrm>
            <a:off x="4337050" y="5856288"/>
            <a:ext cx="2665413" cy="211137"/>
          </a:xfrm>
          <a:prstGeom prst="rect">
            <a:avLst/>
          </a:prstGeom>
          <a:solidFill>
            <a:srgbClr val="FF9933"/>
          </a:solidFill>
          <a:ln w="9525">
            <a:noFill/>
            <a:miter lim="800000"/>
            <a:headEnd/>
            <a:tailEnd/>
          </a:ln>
          <a:effectLst/>
        </p:spPr>
        <p:txBody>
          <a:bodyPr wrap="none" anchor="ctr"/>
          <a:lstStyle/>
          <a:p>
            <a:pPr algn="ctr"/>
            <a:endParaRPr lang="en-US" sz="2000"/>
          </a:p>
        </p:txBody>
      </p:sp>
      <p:sp>
        <p:nvSpPr>
          <p:cNvPr id="15517" name="Rectangle 157"/>
          <p:cNvSpPr>
            <a:spLocks noChangeArrowheads="1"/>
          </p:cNvSpPr>
          <p:nvPr/>
        </p:nvSpPr>
        <p:spPr bwMode="auto">
          <a:xfrm>
            <a:off x="4367213" y="4994275"/>
            <a:ext cx="2665412" cy="377825"/>
          </a:xfrm>
          <a:prstGeom prst="rect">
            <a:avLst/>
          </a:prstGeom>
          <a:solidFill>
            <a:srgbClr val="FF9933"/>
          </a:solidFill>
          <a:ln w="9525">
            <a:noFill/>
            <a:miter lim="800000"/>
            <a:headEnd/>
            <a:tailEnd/>
          </a:ln>
          <a:effectLst/>
        </p:spPr>
        <p:txBody>
          <a:bodyPr wrap="none" anchor="ctr"/>
          <a:lstStyle/>
          <a:p>
            <a:pPr algn="ctr"/>
            <a:r>
              <a:rPr lang="en-US"/>
              <a:t>filled with electrons</a:t>
            </a:r>
          </a:p>
        </p:txBody>
      </p:sp>
      <p:sp>
        <p:nvSpPr>
          <p:cNvPr id="15518" name="Rectangle 158"/>
          <p:cNvSpPr>
            <a:spLocks noChangeArrowheads="1"/>
          </p:cNvSpPr>
          <p:nvPr/>
        </p:nvSpPr>
        <p:spPr bwMode="auto">
          <a:xfrm>
            <a:off x="4375150" y="4197350"/>
            <a:ext cx="2665413" cy="623888"/>
          </a:xfrm>
          <a:prstGeom prst="rect">
            <a:avLst/>
          </a:prstGeom>
          <a:solidFill>
            <a:srgbClr val="FF9933"/>
          </a:solidFill>
          <a:ln w="9525">
            <a:noFill/>
            <a:miter lim="800000"/>
            <a:headEnd/>
            <a:tailEnd/>
          </a:ln>
          <a:effectLst/>
        </p:spPr>
        <p:txBody>
          <a:bodyPr wrap="none" anchor="ctr"/>
          <a:lstStyle/>
          <a:p>
            <a:pPr algn="ctr"/>
            <a:r>
              <a:rPr lang="en-US"/>
              <a:t>filled with electrons</a:t>
            </a:r>
          </a:p>
        </p:txBody>
      </p:sp>
      <p:sp>
        <p:nvSpPr>
          <p:cNvPr id="15520" name="Text Box 160"/>
          <p:cNvSpPr txBox="1">
            <a:spLocks noChangeArrowheads="1"/>
          </p:cNvSpPr>
          <p:nvPr/>
        </p:nvSpPr>
        <p:spPr bwMode="auto">
          <a:xfrm>
            <a:off x="476250" y="6115050"/>
            <a:ext cx="1658938" cy="457200"/>
          </a:xfrm>
          <a:prstGeom prst="rect">
            <a:avLst/>
          </a:prstGeom>
          <a:noFill/>
          <a:ln w="9525">
            <a:noFill/>
            <a:miter lim="800000"/>
            <a:headEnd/>
            <a:tailEnd/>
          </a:ln>
          <a:effectLst/>
        </p:spPr>
        <p:txBody>
          <a:bodyPr wrap="none">
            <a:spAutoFit/>
          </a:bodyPr>
          <a:lstStyle/>
          <a:p>
            <a:r>
              <a:rPr lang="en-US"/>
              <a:t>atom level </a:t>
            </a:r>
          </a:p>
        </p:txBody>
      </p:sp>
      <p:sp>
        <p:nvSpPr>
          <p:cNvPr id="15522" name="Text Box 162"/>
          <p:cNvSpPr txBox="1">
            <a:spLocks noChangeArrowheads="1"/>
          </p:cNvSpPr>
          <p:nvPr/>
        </p:nvSpPr>
        <p:spPr bwMode="auto">
          <a:xfrm>
            <a:off x="5183188" y="6080125"/>
            <a:ext cx="1016000" cy="457200"/>
          </a:xfrm>
          <a:prstGeom prst="rect">
            <a:avLst/>
          </a:prstGeom>
          <a:noFill/>
          <a:ln w="9525">
            <a:noFill/>
            <a:miter lim="800000"/>
            <a:headEnd/>
            <a:tailEnd/>
          </a:ln>
          <a:effectLst/>
        </p:spPr>
        <p:txBody>
          <a:bodyPr wrap="none">
            <a:spAutoFit/>
          </a:bodyPr>
          <a:lstStyle/>
          <a:p>
            <a:r>
              <a:rPr lang="en-US"/>
              <a:t>bands</a:t>
            </a:r>
          </a:p>
        </p:txBody>
      </p:sp>
      <p:sp>
        <p:nvSpPr>
          <p:cNvPr id="15525" name="Rectangle 165"/>
          <p:cNvSpPr>
            <a:spLocks noChangeArrowheads="1"/>
          </p:cNvSpPr>
          <p:nvPr/>
        </p:nvSpPr>
        <p:spPr bwMode="auto">
          <a:xfrm>
            <a:off x="4394200" y="2395538"/>
            <a:ext cx="2519363" cy="352425"/>
          </a:xfrm>
          <a:prstGeom prst="rect">
            <a:avLst/>
          </a:prstGeom>
          <a:solidFill>
            <a:schemeClr val="folHlink"/>
          </a:solidFill>
          <a:ln w="9525">
            <a:noFill/>
            <a:miter lim="800000"/>
            <a:headEnd/>
            <a:tailEnd/>
          </a:ln>
          <a:effectLst/>
        </p:spPr>
        <p:txBody>
          <a:bodyPr wrap="none" anchor="ctr"/>
          <a:lstStyle/>
          <a:p>
            <a:pPr algn="ctr"/>
            <a:r>
              <a:rPr lang="en-US"/>
              <a:t>empty</a:t>
            </a:r>
          </a:p>
        </p:txBody>
      </p:sp>
      <p:sp>
        <p:nvSpPr>
          <p:cNvPr id="15526" name="Text Box 166"/>
          <p:cNvSpPr txBox="1">
            <a:spLocks noChangeArrowheads="1"/>
          </p:cNvSpPr>
          <p:nvPr/>
        </p:nvSpPr>
        <p:spPr bwMode="auto">
          <a:xfrm>
            <a:off x="3186113" y="6375400"/>
            <a:ext cx="1662112" cy="427038"/>
          </a:xfrm>
          <a:prstGeom prst="rect">
            <a:avLst/>
          </a:prstGeom>
          <a:noFill/>
          <a:ln w="9525">
            <a:noFill/>
            <a:miter lim="800000"/>
            <a:headEnd/>
            <a:tailEnd/>
          </a:ln>
          <a:effectLst/>
        </p:spPr>
        <p:txBody>
          <a:bodyPr wrap="none">
            <a:spAutoFit/>
          </a:bodyPr>
          <a:lstStyle/>
          <a:p>
            <a:r>
              <a:rPr lang="en-US" sz="2200" i="1"/>
              <a:t>more atoms</a:t>
            </a:r>
          </a:p>
        </p:txBody>
      </p:sp>
      <p:sp>
        <p:nvSpPr>
          <p:cNvPr id="15527" name="AutoShape 167"/>
          <p:cNvSpPr>
            <a:spLocks noChangeArrowheads="1"/>
          </p:cNvSpPr>
          <p:nvPr/>
        </p:nvSpPr>
        <p:spPr bwMode="auto">
          <a:xfrm>
            <a:off x="2028825" y="6300788"/>
            <a:ext cx="3167063" cy="133350"/>
          </a:xfrm>
          <a:prstGeom prst="rightArrow">
            <a:avLst>
              <a:gd name="adj1" fmla="val 50000"/>
              <a:gd name="adj2" fmla="val 593750"/>
            </a:avLst>
          </a:prstGeom>
          <a:noFill/>
          <a:ln w="9525">
            <a:solidFill>
              <a:schemeClr val="tx1"/>
            </a:solidFill>
            <a:miter lim="800000"/>
            <a:headEnd/>
            <a:tailEnd/>
          </a:ln>
          <a:effectLst/>
        </p:spPr>
        <p:txBody>
          <a:bodyPr wrap="none" anchor="ctr"/>
          <a:lstStyle/>
          <a:p>
            <a:endParaRPr lang="en-CA"/>
          </a:p>
        </p:txBody>
      </p:sp>
      <p:sp>
        <p:nvSpPr>
          <p:cNvPr id="15528" name="Text Box 168"/>
          <p:cNvSpPr txBox="1">
            <a:spLocks noChangeArrowheads="1"/>
          </p:cNvSpPr>
          <p:nvPr/>
        </p:nvSpPr>
        <p:spPr bwMode="auto">
          <a:xfrm>
            <a:off x="7054850" y="4130675"/>
            <a:ext cx="1422400" cy="822325"/>
          </a:xfrm>
          <a:prstGeom prst="rect">
            <a:avLst/>
          </a:prstGeom>
          <a:noFill/>
          <a:ln w="9525">
            <a:noFill/>
            <a:miter lim="800000"/>
            <a:headEnd/>
            <a:tailEnd/>
          </a:ln>
          <a:effectLst/>
        </p:spPr>
        <p:txBody>
          <a:bodyPr wrap="none">
            <a:spAutoFit/>
          </a:bodyPr>
          <a:lstStyle/>
          <a:p>
            <a:r>
              <a:rPr lang="en-US" i="1"/>
              <a:t>“valence </a:t>
            </a:r>
          </a:p>
          <a:p>
            <a:r>
              <a:rPr lang="en-US" i="1"/>
              <a:t>band”</a:t>
            </a:r>
          </a:p>
        </p:txBody>
      </p:sp>
      <p:sp>
        <p:nvSpPr>
          <p:cNvPr id="15529" name="Text Box 169"/>
          <p:cNvSpPr txBox="1">
            <a:spLocks noChangeArrowheads="1"/>
          </p:cNvSpPr>
          <p:nvPr/>
        </p:nvSpPr>
        <p:spPr bwMode="auto">
          <a:xfrm>
            <a:off x="7032625" y="2814638"/>
            <a:ext cx="1762125" cy="822325"/>
          </a:xfrm>
          <a:prstGeom prst="rect">
            <a:avLst/>
          </a:prstGeom>
          <a:noFill/>
          <a:ln w="9525">
            <a:noFill/>
            <a:miter lim="800000"/>
            <a:headEnd/>
            <a:tailEnd/>
          </a:ln>
          <a:effectLst/>
        </p:spPr>
        <p:txBody>
          <a:bodyPr wrap="none">
            <a:spAutoFit/>
          </a:bodyPr>
          <a:lstStyle/>
          <a:p>
            <a:r>
              <a:rPr lang="en-US" i="1"/>
              <a:t>“conduction</a:t>
            </a:r>
          </a:p>
          <a:p>
            <a:r>
              <a:rPr lang="en-US" i="1"/>
              <a:t>band”</a:t>
            </a:r>
          </a:p>
        </p:txBody>
      </p:sp>
      <p:sp>
        <p:nvSpPr>
          <p:cNvPr id="15530" name="Rectangle 170"/>
          <p:cNvSpPr>
            <a:spLocks noChangeArrowheads="1"/>
          </p:cNvSpPr>
          <p:nvPr/>
        </p:nvSpPr>
        <p:spPr bwMode="auto">
          <a:xfrm>
            <a:off x="7080250" y="4371975"/>
            <a:ext cx="184150" cy="457200"/>
          </a:xfrm>
          <a:prstGeom prst="rect">
            <a:avLst/>
          </a:prstGeom>
          <a:noFill/>
          <a:ln w="9525">
            <a:noFill/>
            <a:miter lim="800000"/>
            <a:headEnd/>
            <a:tailEnd/>
          </a:ln>
          <a:effectLst/>
        </p:spPr>
        <p:txBody>
          <a:bodyPr wrap="none">
            <a:spAutoFit/>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3"/>
          <p:cNvSpPr>
            <a:spLocks noGrp="1"/>
          </p:cNvSpPr>
          <p:nvPr>
            <p:ph type="sldNum" sz="quarter" idx="12"/>
          </p:nvPr>
        </p:nvSpPr>
        <p:spPr/>
        <p:txBody>
          <a:bodyPr/>
          <a:lstStyle/>
          <a:p>
            <a:fld id="{9E906D2C-CEA3-4913-B1ED-FD837AD0C9E6}" type="slidenum">
              <a:rPr lang="en-US"/>
              <a:pPr/>
              <a:t>15</a:t>
            </a:fld>
            <a:endParaRPr lang="en-US"/>
          </a:p>
        </p:txBody>
      </p:sp>
      <p:sp>
        <p:nvSpPr>
          <p:cNvPr id="25604" name="Rectangle 4"/>
          <p:cNvSpPr>
            <a:spLocks noChangeArrowheads="1"/>
          </p:cNvSpPr>
          <p:nvPr/>
        </p:nvSpPr>
        <p:spPr bwMode="auto">
          <a:xfrm>
            <a:off x="604838" y="2954338"/>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5609" name="Text Box 9"/>
          <p:cNvSpPr txBox="1">
            <a:spLocks noChangeArrowheads="1"/>
          </p:cNvSpPr>
          <p:nvPr/>
        </p:nvSpPr>
        <p:spPr bwMode="auto">
          <a:xfrm>
            <a:off x="555625" y="0"/>
            <a:ext cx="6643688" cy="822325"/>
          </a:xfrm>
          <a:prstGeom prst="rect">
            <a:avLst/>
          </a:prstGeom>
          <a:noFill/>
          <a:ln w="9525">
            <a:noFill/>
            <a:miter lim="800000"/>
            <a:headEnd/>
            <a:tailEnd/>
          </a:ln>
          <a:effectLst/>
        </p:spPr>
        <p:txBody>
          <a:bodyPr wrap="none">
            <a:spAutoFit/>
          </a:bodyPr>
          <a:lstStyle/>
          <a:p>
            <a:r>
              <a:rPr lang="en-US"/>
              <a:t>Which band structure goes with which material?</a:t>
            </a:r>
          </a:p>
          <a:p>
            <a:r>
              <a:rPr lang="en-US"/>
              <a:t>(be ready to give reasoning)</a:t>
            </a:r>
          </a:p>
        </p:txBody>
      </p:sp>
      <p:grpSp>
        <p:nvGrpSpPr>
          <p:cNvPr id="25611" name="Group 11"/>
          <p:cNvGrpSpPr>
            <a:grpSpLocks/>
          </p:cNvGrpSpPr>
          <p:nvPr/>
        </p:nvGrpSpPr>
        <p:grpSpPr bwMode="auto">
          <a:xfrm>
            <a:off x="7850188" y="0"/>
            <a:ext cx="1322387" cy="858838"/>
            <a:chOff x="4945" y="0"/>
            <a:chExt cx="833" cy="541"/>
          </a:xfrm>
        </p:grpSpPr>
        <p:grpSp>
          <p:nvGrpSpPr>
            <p:cNvPr id="25608" name="Group 8"/>
            <p:cNvGrpSpPr>
              <a:grpSpLocks/>
            </p:cNvGrpSpPr>
            <p:nvPr/>
          </p:nvGrpSpPr>
          <p:grpSpPr bwMode="auto">
            <a:xfrm>
              <a:off x="5013" y="0"/>
              <a:ext cx="765" cy="518"/>
              <a:chOff x="4908" y="0"/>
              <a:chExt cx="765" cy="518"/>
            </a:xfrm>
          </p:grpSpPr>
          <p:sp>
            <p:nvSpPr>
              <p:cNvPr id="25605" name="Rectangle 5"/>
              <p:cNvSpPr>
                <a:spLocks noChangeArrowheads="1"/>
              </p:cNvSpPr>
              <p:nvPr/>
            </p:nvSpPr>
            <p:spPr bwMode="auto">
              <a:xfrm>
                <a:off x="4908" y="90"/>
                <a:ext cx="155" cy="147"/>
              </a:xfrm>
              <a:prstGeom prst="rect">
                <a:avLst/>
              </a:prstGeom>
              <a:solidFill>
                <a:schemeClr val="folHlink"/>
              </a:solidFill>
              <a:ln w="9525">
                <a:noFill/>
                <a:miter lim="800000"/>
                <a:headEnd/>
                <a:tailEnd/>
              </a:ln>
              <a:effectLst/>
            </p:spPr>
            <p:txBody>
              <a:bodyPr wrap="none" anchor="ctr"/>
              <a:lstStyle/>
              <a:p>
                <a:endParaRPr lang="en-CA"/>
              </a:p>
            </p:txBody>
          </p:sp>
          <p:sp>
            <p:nvSpPr>
              <p:cNvPr id="25606" name="Text Box 6"/>
              <p:cNvSpPr txBox="1">
                <a:spLocks noChangeArrowheads="1"/>
              </p:cNvSpPr>
              <p:nvPr/>
            </p:nvSpPr>
            <p:spPr bwMode="auto">
              <a:xfrm>
                <a:off x="5034" y="0"/>
                <a:ext cx="639" cy="518"/>
              </a:xfrm>
              <a:prstGeom prst="rect">
                <a:avLst/>
              </a:prstGeom>
              <a:noFill/>
              <a:ln w="9525">
                <a:noFill/>
                <a:miter lim="800000"/>
                <a:headEnd/>
                <a:tailEnd/>
              </a:ln>
              <a:effectLst/>
            </p:spPr>
            <p:txBody>
              <a:bodyPr wrap="none">
                <a:spAutoFit/>
              </a:bodyPr>
              <a:lstStyle/>
              <a:p>
                <a:r>
                  <a:rPr lang="en-US"/>
                  <a:t>empty</a:t>
                </a:r>
              </a:p>
              <a:p>
                <a:r>
                  <a:rPr lang="en-US"/>
                  <a:t>full</a:t>
                </a:r>
              </a:p>
            </p:txBody>
          </p:sp>
          <p:sp>
            <p:nvSpPr>
              <p:cNvPr id="25607" name="Rectangle 7"/>
              <p:cNvSpPr>
                <a:spLocks noChangeArrowheads="1"/>
              </p:cNvSpPr>
              <p:nvPr/>
            </p:nvSpPr>
            <p:spPr bwMode="auto">
              <a:xfrm>
                <a:off x="4920" y="305"/>
                <a:ext cx="155" cy="147"/>
              </a:xfrm>
              <a:prstGeom prst="rect">
                <a:avLst/>
              </a:prstGeom>
              <a:solidFill>
                <a:srgbClr val="FF9933"/>
              </a:solidFill>
              <a:ln w="9525">
                <a:noFill/>
                <a:miter lim="800000"/>
                <a:headEnd/>
                <a:tailEnd/>
              </a:ln>
              <a:effectLst/>
            </p:spPr>
            <p:txBody>
              <a:bodyPr wrap="none" anchor="ctr"/>
              <a:lstStyle/>
              <a:p>
                <a:endParaRPr lang="en-CA"/>
              </a:p>
            </p:txBody>
          </p:sp>
        </p:grpSp>
        <p:sp>
          <p:nvSpPr>
            <p:cNvPr id="25610" name="Rectangle 10"/>
            <p:cNvSpPr>
              <a:spLocks noChangeArrowheads="1"/>
            </p:cNvSpPr>
            <p:nvPr/>
          </p:nvSpPr>
          <p:spPr bwMode="auto">
            <a:xfrm>
              <a:off x="4945" y="0"/>
              <a:ext cx="815" cy="541"/>
            </a:xfrm>
            <a:prstGeom prst="rect">
              <a:avLst/>
            </a:prstGeom>
            <a:noFill/>
            <a:ln w="9525">
              <a:solidFill>
                <a:schemeClr val="tx1"/>
              </a:solidFill>
              <a:miter lim="800000"/>
              <a:headEnd/>
              <a:tailEnd/>
            </a:ln>
            <a:effectLst/>
          </p:spPr>
          <p:txBody>
            <a:bodyPr wrap="none" anchor="ctr"/>
            <a:lstStyle/>
            <a:p>
              <a:endParaRPr lang="en-CA"/>
            </a:p>
          </p:txBody>
        </p:sp>
      </p:grpSp>
      <p:sp>
        <p:nvSpPr>
          <p:cNvPr id="25612" name="Text Box 12"/>
          <p:cNvSpPr txBox="1">
            <a:spLocks noChangeArrowheads="1"/>
          </p:cNvSpPr>
          <p:nvPr/>
        </p:nvSpPr>
        <p:spPr bwMode="auto">
          <a:xfrm>
            <a:off x="531813" y="930275"/>
            <a:ext cx="8382000" cy="457200"/>
          </a:xfrm>
          <a:prstGeom prst="rect">
            <a:avLst/>
          </a:prstGeom>
          <a:noFill/>
          <a:ln w="9525">
            <a:noFill/>
            <a:miter lim="800000"/>
            <a:headEnd/>
            <a:tailEnd/>
          </a:ln>
          <a:effectLst/>
        </p:spPr>
        <p:txBody>
          <a:bodyPr wrap="none">
            <a:spAutoFit/>
          </a:bodyPr>
          <a:lstStyle/>
          <a:p>
            <a:r>
              <a:rPr lang="en-US"/>
              <a:t>1. Diamond       2. copper       3. germanium (poor conductor)</a:t>
            </a:r>
          </a:p>
        </p:txBody>
      </p:sp>
      <p:sp>
        <p:nvSpPr>
          <p:cNvPr id="25613" name="Rectangle 13"/>
          <p:cNvSpPr>
            <a:spLocks noChangeArrowheads="1"/>
          </p:cNvSpPr>
          <p:nvPr/>
        </p:nvSpPr>
        <p:spPr bwMode="auto">
          <a:xfrm>
            <a:off x="635000" y="60499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5614" name="Rectangle 14"/>
          <p:cNvSpPr>
            <a:spLocks noChangeArrowheads="1"/>
          </p:cNvSpPr>
          <p:nvPr/>
        </p:nvSpPr>
        <p:spPr bwMode="auto">
          <a:xfrm>
            <a:off x="576263" y="44624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5615" name="Rectangle 15"/>
          <p:cNvSpPr>
            <a:spLocks noChangeArrowheads="1"/>
          </p:cNvSpPr>
          <p:nvPr/>
        </p:nvSpPr>
        <p:spPr bwMode="auto">
          <a:xfrm>
            <a:off x="2957513" y="35845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5616" name="Rectangle 16"/>
          <p:cNvSpPr>
            <a:spLocks noChangeArrowheads="1"/>
          </p:cNvSpPr>
          <p:nvPr/>
        </p:nvSpPr>
        <p:spPr bwMode="auto">
          <a:xfrm>
            <a:off x="2943225" y="6070600"/>
            <a:ext cx="1739900" cy="534988"/>
          </a:xfrm>
          <a:prstGeom prst="rect">
            <a:avLst/>
          </a:prstGeom>
          <a:solidFill>
            <a:srgbClr val="FF9933"/>
          </a:solidFill>
          <a:ln w="9525">
            <a:noFill/>
            <a:miter lim="800000"/>
            <a:headEnd/>
            <a:tailEnd/>
          </a:ln>
          <a:effectLst/>
        </p:spPr>
        <p:txBody>
          <a:bodyPr wrap="none" anchor="ctr"/>
          <a:lstStyle/>
          <a:p>
            <a:endParaRPr lang="en-CA"/>
          </a:p>
        </p:txBody>
      </p:sp>
      <p:sp>
        <p:nvSpPr>
          <p:cNvPr id="25617" name="Rectangle 17"/>
          <p:cNvSpPr>
            <a:spLocks noChangeArrowheads="1"/>
          </p:cNvSpPr>
          <p:nvPr/>
        </p:nvSpPr>
        <p:spPr bwMode="auto">
          <a:xfrm>
            <a:off x="2951163" y="4148138"/>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5618" name="Rectangle 18"/>
          <p:cNvSpPr>
            <a:spLocks noChangeArrowheads="1"/>
          </p:cNvSpPr>
          <p:nvPr/>
        </p:nvSpPr>
        <p:spPr bwMode="auto">
          <a:xfrm>
            <a:off x="5232400" y="3259138"/>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5619" name="Rectangle 19"/>
          <p:cNvSpPr>
            <a:spLocks noChangeArrowheads="1"/>
          </p:cNvSpPr>
          <p:nvPr/>
        </p:nvSpPr>
        <p:spPr bwMode="auto">
          <a:xfrm>
            <a:off x="5162550" y="60753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5620" name="Rectangle 20"/>
          <p:cNvSpPr>
            <a:spLocks noChangeArrowheads="1"/>
          </p:cNvSpPr>
          <p:nvPr/>
        </p:nvSpPr>
        <p:spPr bwMode="auto">
          <a:xfrm>
            <a:off x="5214938" y="3786188"/>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5621" name="Rectangle 21"/>
          <p:cNvSpPr>
            <a:spLocks noChangeArrowheads="1"/>
          </p:cNvSpPr>
          <p:nvPr/>
        </p:nvSpPr>
        <p:spPr bwMode="auto">
          <a:xfrm>
            <a:off x="7207250" y="35464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5622" name="Rectangle 22"/>
          <p:cNvSpPr>
            <a:spLocks noChangeArrowheads="1"/>
          </p:cNvSpPr>
          <p:nvPr/>
        </p:nvSpPr>
        <p:spPr bwMode="auto">
          <a:xfrm>
            <a:off x="7270750" y="6096000"/>
            <a:ext cx="1739900" cy="534988"/>
          </a:xfrm>
          <a:prstGeom prst="rect">
            <a:avLst/>
          </a:prstGeom>
          <a:solidFill>
            <a:srgbClr val="FF9933"/>
          </a:solidFill>
          <a:ln w="9525">
            <a:noFill/>
            <a:miter lim="800000"/>
            <a:headEnd/>
            <a:tailEnd/>
          </a:ln>
          <a:effectLst/>
        </p:spPr>
        <p:txBody>
          <a:bodyPr wrap="none" anchor="ctr"/>
          <a:lstStyle/>
          <a:p>
            <a:endParaRPr lang="en-CA"/>
          </a:p>
        </p:txBody>
      </p:sp>
      <p:sp>
        <p:nvSpPr>
          <p:cNvPr id="25623" name="Rectangle 23"/>
          <p:cNvSpPr>
            <a:spLocks noChangeArrowheads="1"/>
          </p:cNvSpPr>
          <p:nvPr/>
        </p:nvSpPr>
        <p:spPr bwMode="auto">
          <a:xfrm>
            <a:off x="7278688" y="497681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5624" name="Line 24"/>
          <p:cNvSpPr>
            <a:spLocks noChangeShapeType="1"/>
          </p:cNvSpPr>
          <p:nvPr/>
        </p:nvSpPr>
        <p:spPr bwMode="auto">
          <a:xfrm flipV="1">
            <a:off x="334963" y="2698750"/>
            <a:ext cx="0" cy="3779838"/>
          </a:xfrm>
          <a:prstGeom prst="line">
            <a:avLst/>
          </a:prstGeom>
          <a:noFill/>
          <a:ln w="9525">
            <a:solidFill>
              <a:schemeClr val="tx1"/>
            </a:solidFill>
            <a:round/>
            <a:headEnd/>
            <a:tailEnd type="triangle" w="med" len="med"/>
          </a:ln>
          <a:effectLst/>
        </p:spPr>
        <p:txBody>
          <a:bodyPr/>
          <a:lstStyle/>
          <a:p>
            <a:endParaRPr lang="en-CA"/>
          </a:p>
        </p:txBody>
      </p:sp>
      <p:sp>
        <p:nvSpPr>
          <p:cNvPr id="25625" name="Text Box 25"/>
          <p:cNvSpPr txBox="1">
            <a:spLocks noChangeArrowheads="1"/>
          </p:cNvSpPr>
          <p:nvPr/>
        </p:nvSpPr>
        <p:spPr bwMode="auto">
          <a:xfrm rot="16200000">
            <a:off x="-357981" y="4207668"/>
            <a:ext cx="1150938" cy="457201"/>
          </a:xfrm>
          <a:prstGeom prst="rect">
            <a:avLst/>
          </a:prstGeom>
          <a:noFill/>
          <a:ln w="9525">
            <a:noFill/>
            <a:miter lim="800000"/>
            <a:headEnd/>
            <a:tailEnd/>
          </a:ln>
          <a:effectLst/>
        </p:spPr>
        <p:txBody>
          <a:bodyPr wrap="none">
            <a:spAutoFit/>
          </a:bodyPr>
          <a:lstStyle/>
          <a:p>
            <a:r>
              <a:rPr lang="en-US"/>
              <a:t>Energy</a:t>
            </a:r>
          </a:p>
        </p:txBody>
      </p:sp>
      <p:sp>
        <p:nvSpPr>
          <p:cNvPr id="25626" name="Line 26"/>
          <p:cNvSpPr>
            <a:spLocks noChangeShapeType="1"/>
          </p:cNvSpPr>
          <p:nvPr/>
        </p:nvSpPr>
        <p:spPr bwMode="auto">
          <a:xfrm>
            <a:off x="2620963" y="6478588"/>
            <a:ext cx="0" cy="0"/>
          </a:xfrm>
          <a:prstGeom prst="line">
            <a:avLst/>
          </a:prstGeom>
          <a:noFill/>
          <a:ln w="9525">
            <a:solidFill>
              <a:schemeClr val="tx1"/>
            </a:solidFill>
            <a:round/>
            <a:headEnd/>
            <a:tailEnd type="triangle" w="med" len="med"/>
          </a:ln>
          <a:effectLst/>
        </p:spPr>
        <p:txBody>
          <a:bodyPr/>
          <a:lstStyle/>
          <a:p>
            <a:endParaRPr lang="en-CA"/>
          </a:p>
        </p:txBody>
      </p:sp>
      <p:sp>
        <p:nvSpPr>
          <p:cNvPr id="25627" name="Line 27"/>
          <p:cNvSpPr>
            <a:spLocks noChangeShapeType="1"/>
          </p:cNvSpPr>
          <p:nvPr/>
        </p:nvSpPr>
        <p:spPr bwMode="auto">
          <a:xfrm flipV="1">
            <a:off x="7156450" y="2806700"/>
            <a:ext cx="0" cy="3779838"/>
          </a:xfrm>
          <a:prstGeom prst="line">
            <a:avLst/>
          </a:prstGeom>
          <a:noFill/>
          <a:ln w="9525">
            <a:solidFill>
              <a:schemeClr val="tx1"/>
            </a:solidFill>
            <a:round/>
            <a:headEnd/>
            <a:tailEnd type="triangle" w="med" len="med"/>
          </a:ln>
          <a:effectLst/>
        </p:spPr>
        <p:txBody>
          <a:bodyPr/>
          <a:lstStyle/>
          <a:p>
            <a:endParaRPr lang="en-CA"/>
          </a:p>
        </p:txBody>
      </p:sp>
      <p:sp>
        <p:nvSpPr>
          <p:cNvPr id="25628" name="Line 28"/>
          <p:cNvSpPr>
            <a:spLocks noChangeShapeType="1"/>
          </p:cNvSpPr>
          <p:nvPr/>
        </p:nvSpPr>
        <p:spPr bwMode="auto">
          <a:xfrm flipV="1">
            <a:off x="5078413" y="2836863"/>
            <a:ext cx="0" cy="3779837"/>
          </a:xfrm>
          <a:prstGeom prst="line">
            <a:avLst/>
          </a:prstGeom>
          <a:noFill/>
          <a:ln w="9525">
            <a:solidFill>
              <a:schemeClr val="tx1"/>
            </a:solidFill>
            <a:round/>
            <a:headEnd/>
            <a:tailEnd type="triangle" w="med" len="med"/>
          </a:ln>
          <a:effectLst/>
        </p:spPr>
        <p:txBody>
          <a:bodyPr/>
          <a:lstStyle/>
          <a:p>
            <a:endParaRPr lang="en-CA"/>
          </a:p>
        </p:txBody>
      </p:sp>
      <p:sp>
        <p:nvSpPr>
          <p:cNvPr id="25629" name="Line 29"/>
          <p:cNvSpPr>
            <a:spLocks noChangeShapeType="1"/>
          </p:cNvSpPr>
          <p:nvPr/>
        </p:nvSpPr>
        <p:spPr bwMode="auto">
          <a:xfrm flipV="1">
            <a:off x="2809875" y="2832100"/>
            <a:ext cx="0" cy="3779838"/>
          </a:xfrm>
          <a:prstGeom prst="line">
            <a:avLst/>
          </a:prstGeom>
          <a:noFill/>
          <a:ln w="9525">
            <a:solidFill>
              <a:schemeClr val="tx1"/>
            </a:solidFill>
            <a:round/>
            <a:headEnd/>
            <a:tailEnd type="triangle" w="med" len="med"/>
          </a:ln>
          <a:effectLst/>
        </p:spPr>
        <p:txBody>
          <a:bodyPr/>
          <a:lstStyle/>
          <a:p>
            <a:endParaRPr lang="en-CA"/>
          </a:p>
        </p:txBody>
      </p:sp>
      <p:sp>
        <p:nvSpPr>
          <p:cNvPr id="25630" name="Text Box 30"/>
          <p:cNvSpPr txBox="1">
            <a:spLocks noChangeArrowheads="1"/>
          </p:cNvSpPr>
          <p:nvPr/>
        </p:nvSpPr>
        <p:spPr bwMode="auto">
          <a:xfrm>
            <a:off x="476250" y="6400800"/>
            <a:ext cx="6762750" cy="457200"/>
          </a:xfrm>
          <a:prstGeom prst="rect">
            <a:avLst/>
          </a:prstGeom>
          <a:noFill/>
          <a:ln w="9525">
            <a:noFill/>
            <a:miter lim="800000"/>
            <a:headEnd/>
            <a:tailEnd/>
          </a:ln>
          <a:effectLst/>
        </p:spPr>
        <p:txBody>
          <a:bodyPr wrap="none">
            <a:spAutoFit/>
          </a:bodyPr>
          <a:lstStyle/>
          <a:p>
            <a:r>
              <a:rPr lang="en-US"/>
              <a:t>only top 2 filled and lowest 2 empty levels shown</a:t>
            </a:r>
          </a:p>
        </p:txBody>
      </p:sp>
      <p:sp>
        <p:nvSpPr>
          <p:cNvPr id="25631" name="Rectangle 31"/>
          <p:cNvSpPr>
            <a:spLocks noChangeArrowheads="1"/>
          </p:cNvSpPr>
          <p:nvPr/>
        </p:nvSpPr>
        <p:spPr bwMode="auto">
          <a:xfrm>
            <a:off x="601663" y="2195513"/>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5632" name="Rectangle 32"/>
          <p:cNvSpPr>
            <a:spLocks noChangeArrowheads="1"/>
          </p:cNvSpPr>
          <p:nvPr/>
        </p:nvSpPr>
        <p:spPr bwMode="auto">
          <a:xfrm>
            <a:off x="2884488" y="2178050"/>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5633" name="Rectangle 33"/>
          <p:cNvSpPr>
            <a:spLocks noChangeArrowheads="1"/>
          </p:cNvSpPr>
          <p:nvPr/>
        </p:nvSpPr>
        <p:spPr bwMode="auto">
          <a:xfrm>
            <a:off x="5222875" y="24415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5634" name="Rectangle 34"/>
          <p:cNvSpPr>
            <a:spLocks noChangeArrowheads="1"/>
          </p:cNvSpPr>
          <p:nvPr/>
        </p:nvSpPr>
        <p:spPr bwMode="auto">
          <a:xfrm>
            <a:off x="7261225" y="16033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5635" name="Text Box 35"/>
          <p:cNvSpPr txBox="1">
            <a:spLocks noChangeArrowheads="1"/>
          </p:cNvSpPr>
          <p:nvPr/>
        </p:nvSpPr>
        <p:spPr bwMode="auto">
          <a:xfrm>
            <a:off x="3665538" y="5535613"/>
            <a:ext cx="336550" cy="457200"/>
          </a:xfrm>
          <a:prstGeom prst="rect">
            <a:avLst/>
          </a:prstGeom>
          <a:noFill/>
          <a:ln w="9525">
            <a:noFill/>
            <a:miter lim="800000"/>
            <a:headEnd/>
            <a:tailEnd/>
          </a:ln>
          <a:effectLst/>
        </p:spPr>
        <p:txBody>
          <a:bodyPr wrap="none">
            <a:spAutoFit/>
          </a:bodyPr>
          <a:lstStyle/>
          <a:p>
            <a:r>
              <a:rPr lang="en-US"/>
              <a:t>x</a:t>
            </a:r>
          </a:p>
        </p:txBody>
      </p:sp>
      <p:sp>
        <p:nvSpPr>
          <p:cNvPr id="25636" name="Text Box 36"/>
          <p:cNvSpPr txBox="1">
            <a:spLocks noChangeArrowheads="1"/>
          </p:cNvSpPr>
          <p:nvPr/>
        </p:nvSpPr>
        <p:spPr bwMode="auto">
          <a:xfrm>
            <a:off x="5973763" y="5491163"/>
            <a:ext cx="336550" cy="457200"/>
          </a:xfrm>
          <a:prstGeom prst="rect">
            <a:avLst/>
          </a:prstGeom>
          <a:noFill/>
          <a:ln w="9525">
            <a:noFill/>
            <a:miter lim="800000"/>
            <a:headEnd/>
            <a:tailEnd/>
          </a:ln>
          <a:effectLst/>
        </p:spPr>
        <p:txBody>
          <a:bodyPr wrap="none">
            <a:spAutoFit/>
          </a:bodyPr>
          <a:lstStyle/>
          <a:p>
            <a:r>
              <a:rPr lang="en-US"/>
              <a:t>y</a:t>
            </a:r>
          </a:p>
        </p:txBody>
      </p:sp>
      <p:sp>
        <p:nvSpPr>
          <p:cNvPr id="25637" name="Text Box 37"/>
          <p:cNvSpPr txBox="1">
            <a:spLocks noChangeArrowheads="1"/>
          </p:cNvSpPr>
          <p:nvPr/>
        </p:nvSpPr>
        <p:spPr bwMode="auto">
          <a:xfrm>
            <a:off x="7824788" y="5557838"/>
            <a:ext cx="336550" cy="457200"/>
          </a:xfrm>
          <a:prstGeom prst="rect">
            <a:avLst/>
          </a:prstGeom>
          <a:noFill/>
          <a:ln w="9525">
            <a:noFill/>
            <a:miter lim="800000"/>
            <a:headEnd/>
            <a:tailEnd/>
          </a:ln>
          <a:effectLst/>
        </p:spPr>
        <p:txBody>
          <a:bodyPr wrap="none">
            <a:spAutoFit/>
          </a:bodyPr>
          <a:lstStyle/>
          <a:p>
            <a:r>
              <a:rPr lang="en-US"/>
              <a:t>z</a:t>
            </a:r>
          </a:p>
        </p:txBody>
      </p:sp>
      <p:sp>
        <p:nvSpPr>
          <p:cNvPr id="25638" name="Text Box 38"/>
          <p:cNvSpPr txBox="1">
            <a:spLocks noChangeArrowheads="1"/>
          </p:cNvSpPr>
          <p:nvPr/>
        </p:nvSpPr>
        <p:spPr bwMode="auto">
          <a:xfrm>
            <a:off x="688975" y="5491163"/>
            <a:ext cx="1658938" cy="457200"/>
          </a:xfrm>
          <a:prstGeom prst="rect">
            <a:avLst/>
          </a:prstGeom>
          <a:noFill/>
          <a:ln w="9525">
            <a:noFill/>
            <a:miter lim="800000"/>
            <a:headEnd/>
            <a:tailEnd/>
          </a:ln>
          <a:effectLst/>
        </p:spPr>
        <p:txBody>
          <a:bodyPr wrap="none">
            <a:spAutoFit/>
          </a:bodyPr>
          <a:lstStyle/>
          <a:p>
            <a:r>
              <a:rPr lang="en-US"/>
              <a:t>element  w</a:t>
            </a:r>
          </a:p>
        </p:txBody>
      </p:sp>
      <p:sp>
        <p:nvSpPr>
          <p:cNvPr id="25639" name="Text Box 39"/>
          <p:cNvSpPr txBox="1">
            <a:spLocks noChangeArrowheads="1"/>
          </p:cNvSpPr>
          <p:nvPr/>
        </p:nvSpPr>
        <p:spPr bwMode="auto">
          <a:xfrm>
            <a:off x="365125" y="1331913"/>
            <a:ext cx="7332663" cy="822325"/>
          </a:xfrm>
          <a:prstGeom prst="rect">
            <a:avLst/>
          </a:prstGeom>
          <a:noFill/>
          <a:ln w="9525">
            <a:noFill/>
            <a:miter lim="800000"/>
            <a:headEnd/>
            <a:tailEnd/>
          </a:ln>
          <a:effectLst/>
        </p:spPr>
        <p:txBody>
          <a:bodyPr wrap="none">
            <a:spAutoFit/>
          </a:bodyPr>
          <a:lstStyle/>
          <a:p>
            <a:r>
              <a:rPr lang="en-US"/>
              <a:t>a. 1=w, 2=x, 3=y.  b. 1=z, 2=w, 3=y.  c. 1=z, 2=y, 3=x</a:t>
            </a:r>
          </a:p>
          <a:p>
            <a:r>
              <a:rPr lang="en-US"/>
              <a:t>d. 1=y, 2= w, 3=y.    e. 1=w, 2=x, 3=y </a:t>
            </a:r>
          </a:p>
        </p:txBody>
      </p:sp>
      <p:sp>
        <p:nvSpPr>
          <p:cNvPr id="25640" name="Text Box 40"/>
          <p:cNvSpPr txBox="1">
            <a:spLocks noChangeArrowheads="1"/>
          </p:cNvSpPr>
          <p:nvPr/>
        </p:nvSpPr>
        <p:spPr bwMode="auto">
          <a:xfrm>
            <a:off x="-44450" y="2559050"/>
            <a:ext cx="1065213" cy="457200"/>
          </a:xfrm>
          <a:prstGeom prst="rect">
            <a:avLst/>
          </a:prstGeom>
          <a:noFill/>
          <a:ln w="9525">
            <a:noFill/>
            <a:miter lim="800000"/>
            <a:headEnd/>
            <a:tailEnd/>
          </a:ln>
          <a:effectLst/>
        </p:spPr>
        <p:txBody>
          <a:bodyPr wrap="none">
            <a:spAutoFit/>
          </a:bodyPr>
          <a:lstStyle/>
          <a:p>
            <a:r>
              <a:rPr lang="en-US"/>
              <a:t> 25 eV</a:t>
            </a:r>
          </a:p>
        </p:txBody>
      </p:sp>
      <p:sp>
        <p:nvSpPr>
          <p:cNvPr id="25641" name="Text Box 41"/>
          <p:cNvSpPr txBox="1">
            <a:spLocks noChangeArrowheads="1"/>
          </p:cNvSpPr>
          <p:nvPr/>
        </p:nvSpPr>
        <p:spPr bwMode="auto">
          <a:xfrm>
            <a:off x="41275" y="6148388"/>
            <a:ext cx="354013" cy="457200"/>
          </a:xfrm>
          <a:prstGeom prst="rect">
            <a:avLst/>
          </a:prstGeom>
          <a:noFill/>
          <a:ln w="9525">
            <a:noFill/>
            <a:miter lim="800000"/>
            <a:headEnd/>
            <a:tailEnd/>
          </a:ln>
          <a:effectLst/>
        </p:spPr>
        <p:txBody>
          <a:bodyPr wrap="none">
            <a:spAutoFit/>
          </a:bodyPr>
          <a:lstStyle/>
          <a:p>
            <a:r>
              <a:rPr lang="en-US"/>
              <a:t>0</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3"/>
          <p:cNvSpPr>
            <a:spLocks noGrp="1"/>
          </p:cNvSpPr>
          <p:nvPr>
            <p:ph type="sldNum" sz="quarter" idx="12"/>
          </p:nvPr>
        </p:nvSpPr>
        <p:spPr/>
        <p:txBody>
          <a:bodyPr/>
          <a:lstStyle/>
          <a:p>
            <a:fld id="{AA943EBF-2C0C-446B-A68C-CAEEE5949C4A}" type="slidenum">
              <a:rPr lang="en-US"/>
              <a:pPr/>
              <a:t>16</a:t>
            </a:fld>
            <a:endParaRPr lang="en-US"/>
          </a:p>
        </p:txBody>
      </p:sp>
      <p:sp>
        <p:nvSpPr>
          <p:cNvPr id="26626" name="Rectangle 2"/>
          <p:cNvSpPr>
            <a:spLocks noChangeArrowheads="1"/>
          </p:cNvSpPr>
          <p:nvPr/>
        </p:nvSpPr>
        <p:spPr bwMode="auto">
          <a:xfrm>
            <a:off x="604838" y="2954338"/>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6627" name="Text Box 3"/>
          <p:cNvSpPr txBox="1">
            <a:spLocks noChangeArrowheads="1"/>
          </p:cNvSpPr>
          <p:nvPr/>
        </p:nvSpPr>
        <p:spPr bwMode="auto">
          <a:xfrm>
            <a:off x="555625" y="0"/>
            <a:ext cx="6643688" cy="822325"/>
          </a:xfrm>
          <a:prstGeom prst="rect">
            <a:avLst/>
          </a:prstGeom>
          <a:noFill/>
          <a:ln w="9525">
            <a:noFill/>
            <a:miter lim="800000"/>
            <a:headEnd/>
            <a:tailEnd/>
          </a:ln>
          <a:effectLst/>
        </p:spPr>
        <p:txBody>
          <a:bodyPr wrap="none">
            <a:spAutoFit/>
          </a:bodyPr>
          <a:lstStyle/>
          <a:p>
            <a:r>
              <a:rPr lang="en-US"/>
              <a:t>Which band structure goes with which material?</a:t>
            </a:r>
          </a:p>
          <a:p>
            <a:endParaRPr lang="en-US"/>
          </a:p>
        </p:txBody>
      </p:sp>
      <p:grpSp>
        <p:nvGrpSpPr>
          <p:cNvPr id="26628" name="Group 4"/>
          <p:cNvGrpSpPr>
            <a:grpSpLocks/>
          </p:cNvGrpSpPr>
          <p:nvPr/>
        </p:nvGrpSpPr>
        <p:grpSpPr bwMode="auto">
          <a:xfrm>
            <a:off x="7850188" y="0"/>
            <a:ext cx="1322387" cy="858838"/>
            <a:chOff x="4945" y="0"/>
            <a:chExt cx="833" cy="541"/>
          </a:xfrm>
        </p:grpSpPr>
        <p:grpSp>
          <p:nvGrpSpPr>
            <p:cNvPr id="26629" name="Group 5"/>
            <p:cNvGrpSpPr>
              <a:grpSpLocks/>
            </p:cNvGrpSpPr>
            <p:nvPr/>
          </p:nvGrpSpPr>
          <p:grpSpPr bwMode="auto">
            <a:xfrm>
              <a:off x="5013" y="0"/>
              <a:ext cx="765" cy="518"/>
              <a:chOff x="4908" y="0"/>
              <a:chExt cx="765" cy="518"/>
            </a:xfrm>
          </p:grpSpPr>
          <p:sp>
            <p:nvSpPr>
              <p:cNvPr id="26630" name="Rectangle 6"/>
              <p:cNvSpPr>
                <a:spLocks noChangeArrowheads="1"/>
              </p:cNvSpPr>
              <p:nvPr/>
            </p:nvSpPr>
            <p:spPr bwMode="auto">
              <a:xfrm>
                <a:off x="4908" y="90"/>
                <a:ext cx="155" cy="147"/>
              </a:xfrm>
              <a:prstGeom prst="rect">
                <a:avLst/>
              </a:prstGeom>
              <a:solidFill>
                <a:schemeClr val="folHlink"/>
              </a:solidFill>
              <a:ln w="9525">
                <a:noFill/>
                <a:miter lim="800000"/>
                <a:headEnd/>
                <a:tailEnd/>
              </a:ln>
              <a:effectLst/>
            </p:spPr>
            <p:txBody>
              <a:bodyPr wrap="none" anchor="ctr"/>
              <a:lstStyle/>
              <a:p>
                <a:endParaRPr lang="en-CA"/>
              </a:p>
            </p:txBody>
          </p:sp>
          <p:sp>
            <p:nvSpPr>
              <p:cNvPr id="26631" name="Text Box 7"/>
              <p:cNvSpPr txBox="1">
                <a:spLocks noChangeArrowheads="1"/>
              </p:cNvSpPr>
              <p:nvPr/>
            </p:nvSpPr>
            <p:spPr bwMode="auto">
              <a:xfrm>
                <a:off x="5034" y="0"/>
                <a:ext cx="639" cy="518"/>
              </a:xfrm>
              <a:prstGeom prst="rect">
                <a:avLst/>
              </a:prstGeom>
              <a:noFill/>
              <a:ln w="9525">
                <a:noFill/>
                <a:miter lim="800000"/>
                <a:headEnd/>
                <a:tailEnd/>
              </a:ln>
              <a:effectLst/>
            </p:spPr>
            <p:txBody>
              <a:bodyPr wrap="none">
                <a:spAutoFit/>
              </a:bodyPr>
              <a:lstStyle/>
              <a:p>
                <a:r>
                  <a:rPr lang="en-US"/>
                  <a:t>empty</a:t>
                </a:r>
              </a:p>
              <a:p>
                <a:r>
                  <a:rPr lang="en-US"/>
                  <a:t>full</a:t>
                </a:r>
              </a:p>
            </p:txBody>
          </p:sp>
          <p:sp>
            <p:nvSpPr>
              <p:cNvPr id="26632" name="Rectangle 8"/>
              <p:cNvSpPr>
                <a:spLocks noChangeArrowheads="1"/>
              </p:cNvSpPr>
              <p:nvPr/>
            </p:nvSpPr>
            <p:spPr bwMode="auto">
              <a:xfrm>
                <a:off x="4920" y="305"/>
                <a:ext cx="155" cy="147"/>
              </a:xfrm>
              <a:prstGeom prst="rect">
                <a:avLst/>
              </a:prstGeom>
              <a:solidFill>
                <a:srgbClr val="FF9933"/>
              </a:solidFill>
              <a:ln w="9525">
                <a:noFill/>
                <a:miter lim="800000"/>
                <a:headEnd/>
                <a:tailEnd/>
              </a:ln>
              <a:effectLst/>
            </p:spPr>
            <p:txBody>
              <a:bodyPr wrap="none" anchor="ctr"/>
              <a:lstStyle/>
              <a:p>
                <a:endParaRPr lang="en-CA"/>
              </a:p>
            </p:txBody>
          </p:sp>
        </p:grpSp>
        <p:sp>
          <p:nvSpPr>
            <p:cNvPr id="26633" name="Rectangle 9"/>
            <p:cNvSpPr>
              <a:spLocks noChangeArrowheads="1"/>
            </p:cNvSpPr>
            <p:nvPr/>
          </p:nvSpPr>
          <p:spPr bwMode="auto">
            <a:xfrm>
              <a:off x="4945" y="0"/>
              <a:ext cx="815" cy="541"/>
            </a:xfrm>
            <a:prstGeom prst="rect">
              <a:avLst/>
            </a:prstGeom>
            <a:noFill/>
            <a:ln w="9525">
              <a:solidFill>
                <a:schemeClr val="tx1"/>
              </a:solidFill>
              <a:miter lim="800000"/>
              <a:headEnd/>
              <a:tailEnd/>
            </a:ln>
            <a:effectLst/>
          </p:spPr>
          <p:txBody>
            <a:bodyPr wrap="none" anchor="ctr"/>
            <a:lstStyle/>
            <a:p>
              <a:endParaRPr lang="en-CA"/>
            </a:p>
          </p:txBody>
        </p:sp>
      </p:grpSp>
      <p:sp>
        <p:nvSpPr>
          <p:cNvPr id="26634" name="Text Box 10"/>
          <p:cNvSpPr txBox="1">
            <a:spLocks noChangeArrowheads="1"/>
          </p:cNvSpPr>
          <p:nvPr/>
        </p:nvSpPr>
        <p:spPr bwMode="auto">
          <a:xfrm>
            <a:off x="531813" y="785813"/>
            <a:ext cx="8382000" cy="457200"/>
          </a:xfrm>
          <a:prstGeom prst="rect">
            <a:avLst/>
          </a:prstGeom>
          <a:noFill/>
          <a:ln w="9525">
            <a:noFill/>
            <a:miter lim="800000"/>
            <a:headEnd/>
            <a:tailEnd/>
          </a:ln>
          <a:effectLst/>
        </p:spPr>
        <p:txBody>
          <a:bodyPr wrap="none">
            <a:spAutoFit/>
          </a:bodyPr>
          <a:lstStyle/>
          <a:p>
            <a:r>
              <a:rPr lang="en-US"/>
              <a:t>1. Diamond       2. copper       3. germanium (poor conductor)</a:t>
            </a:r>
          </a:p>
        </p:txBody>
      </p:sp>
      <p:sp>
        <p:nvSpPr>
          <p:cNvPr id="26635" name="Rectangle 11"/>
          <p:cNvSpPr>
            <a:spLocks noChangeArrowheads="1"/>
          </p:cNvSpPr>
          <p:nvPr/>
        </p:nvSpPr>
        <p:spPr bwMode="auto">
          <a:xfrm>
            <a:off x="635000" y="60499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6636" name="Rectangle 12"/>
          <p:cNvSpPr>
            <a:spLocks noChangeArrowheads="1"/>
          </p:cNvSpPr>
          <p:nvPr/>
        </p:nvSpPr>
        <p:spPr bwMode="auto">
          <a:xfrm>
            <a:off x="576263" y="44624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6637" name="Rectangle 13"/>
          <p:cNvSpPr>
            <a:spLocks noChangeArrowheads="1"/>
          </p:cNvSpPr>
          <p:nvPr/>
        </p:nvSpPr>
        <p:spPr bwMode="auto">
          <a:xfrm>
            <a:off x="2957513" y="35845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6638" name="Rectangle 14"/>
          <p:cNvSpPr>
            <a:spLocks noChangeArrowheads="1"/>
          </p:cNvSpPr>
          <p:nvPr/>
        </p:nvSpPr>
        <p:spPr bwMode="auto">
          <a:xfrm>
            <a:off x="2943225" y="6070600"/>
            <a:ext cx="1739900" cy="534988"/>
          </a:xfrm>
          <a:prstGeom prst="rect">
            <a:avLst/>
          </a:prstGeom>
          <a:solidFill>
            <a:srgbClr val="FF9933"/>
          </a:solidFill>
          <a:ln w="9525">
            <a:noFill/>
            <a:miter lim="800000"/>
            <a:headEnd/>
            <a:tailEnd/>
          </a:ln>
          <a:effectLst/>
        </p:spPr>
        <p:txBody>
          <a:bodyPr wrap="none" anchor="ctr"/>
          <a:lstStyle/>
          <a:p>
            <a:endParaRPr lang="en-CA"/>
          </a:p>
        </p:txBody>
      </p:sp>
      <p:sp>
        <p:nvSpPr>
          <p:cNvPr id="26639" name="Rectangle 15"/>
          <p:cNvSpPr>
            <a:spLocks noChangeArrowheads="1"/>
          </p:cNvSpPr>
          <p:nvPr/>
        </p:nvSpPr>
        <p:spPr bwMode="auto">
          <a:xfrm>
            <a:off x="2951163" y="4148138"/>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6640" name="Rectangle 16"/>
          <p:cNvSpPr>
            <a:spLocks noChangeArrowheads="1"/>
          </p:cNvSpPr>
          <p:nvPr/>
        </p:nvSpPr>
        <p:spPr bwMode="auto">
          <a:xfrm>
            <a:off x="5232400" y="3259138"/>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6641" name="Rectangle 17"/>
          <p:cNvSpPr>
            <a:spLocks noChangeArrowheads="1"/>
          </p:cNvSpPr>
          <p:nvPr/>
        </p:nvSpPr>
        <p:spPr bwMode="auto">
          <a:xfrm>
            <a:off x="5162550" y="60753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6642" name="Rectangle 18"/>
          <p:cNvSpPr>
            <a:spLocks noChangeArrowheads="1"/>
          </p:cNvSpPr>
          <p:nvPr/>
        </p:nvSpPr>
        <p:spPr bwMode="auto">
          <a:xfrm>
            <a:off x="5214938" y="3786188"/>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6643" name="Rectangle 19"/>
          <p:cNvSpPr>
            <a:spLocks noChangeArrowheads="1"/>
          </p:cNvSpPr>
          <p:nvPr/>
        </p:nvSpPr>
        <p:spPr bwMode="auto">
          <a:xfrm>
            <a:off x="7207250" y="35464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6644" name="Rectangle 20"/>
          <p:cNvSpPr>
            <a:spLocks noChangeArrowheads="1"/>
          </p:cNvSpPr>
          <p:nvPr/>
        </p:nvSpPr>
        <p:spPr bwMode="auto">
          <a:xfrm>
            <a:off x="7270750" y="6096000"/>
            <a:ext cx="1739900" cy="534988"/>
          </a:xfrm>
          <a:prstGeom prst="rect">
            <a:avLst/>
          </a:prstGeom>
          <a:solidFill>
            <a:srgbClr val="FF9933"/>
          </a:solidFill>
          <a:ln w="9525">
            <a:noFill/>
            <a:miter lim="800000"/>
            <a:headEnd/>
            <a:tailEnd/>
          </a:ln>
          <a:effectLst/>
        </p:spPr>
        <p:txBody>
          <a:bodyPr wrap="none" anchor="ctr"/>
          <a:lstStyle/>
          <a:p>
            <a:endParaRPr lang="en-CA"/>
          </a:p>
        </p:txBody>
      </p:sp>
      <p:sp>
        <p:nvSpPr>
          <p:cNvPr id="26645" name="Rectangle 21"/>
          <p:cNvSpPr>
            <a:spLocks noChangeArrowheads="1"/>
          </p:cNvSpPr>
          <p:nvPr/>
        </p:nvSpPr>
        <p:spPr bwMode="auto">
          <a:xfrm>
            <a:off x="7278688" y="497681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6646" name="Line 22"/>
          <p:cNvSpPr>
            <a:spLocks noChangeShapeType="1"/>
          </p:cNvSpPr>
          <p:nvPr/>
        </p:nvSpPr>
        <p:spPr bwMode="auto">
          <a:xfrm flipV="1">
            <a:off x="334963" y="2698750"/>
            <a:ext cx="0" cy="3779838"/>
          </a:xfrm>
          <a:prstGeom prst="line">
            <a:avLst/>
          </a:prstGeom>
          <a:noFill/>
          <a:ln w="9525">
            <a:solidFill>
              <a:schemeClr val="tx1"/>
            </a:solidFill>
            <a:round/>
            <a:headEnd/>
            <a:tailEnd type="triangle" w="med" len="med"/>
          </a:ln>
          <a:effectLst/>
        </p:spPr>
        <p:txBody>
          <a:bodyPr/>
          <a:lstStyle/>
          <a:p>
            <a:endParaRPr lang="en-CA"/>
          </a:p>
        </p:txBody>
      </p:sp>
      <p:sp>
        <p:nvSpPr>
          <p:cNvPr id="26647" name="Text Box 23"/>
          <p:cNvSpPr txBox="1">
            <a:spLocks noChangeArrowheads="1"/>
          </p:cNvSpPr>
          <p:nvPr/>
        </p:nvSpPr>
        <p:spPr bwMode="auto">
          <a:xfrm rot="16200000">
            <a:off x="-357981" y="4207668"/>
            <a:ext cx="1150938" cy="457201"/>
          </a:xfrm>
          <a:prstGeom prst="rect">
            <a:avLst/>
          </a:prstGeom>
          <a:noFill/>
          <a:ln w="9525">
            <a:noFill/>
            <a:miter lim="800000"/>
            <a:headEnd/>
            <a:tailEnd/>
          </a:ln>
          <a:effectLst/>
        </p:spPr>
        <p:txBody>
          <a:bodyPr wrap="none">
            <a:spAutoFit/>
          </a:bodyPr>
          <a:lstStyle/>
          <a:p>
            <a:r>
              <a:rPr lang="en-US"/>
              <a:t>Energy</a:t>
            </a:r>
          </a:p>
        </p:txBody>
      </p:sp>
      <p:sp>
        <p:nvSpPr>
          <p:cNvPr id="26648" name="Line 24"/>
          <p:cNvSpPr>
            <a:spLocks noChangeShapeType="1"/>
          </p:cNvSpPr>
          <p:nvPr/>
        </p:nvSpPr>
        <p:spPr bwMode="auto">
          <a:xfrm>
            <a:off x="2620963" y="6478588"/>
            <a:ext cx="0" cy="0"/>
          </a:xfrm>
          <a:prstGeom prst="line">
            <a:avLst/>
          </a:prstGeom>
          <a:noFill/>
          <a:ln w="9525">
            <a:solidFill>
              <a:schemeClr val="tx1"/>
            </a:solidFill>
            <a:round/>
            <a:headEnd/>
            <a:tailEnd type="triangle" w="med" len="med"/>
          </a:ln>
          <a:effectLst/>
        </p:spPr>
        <p:txBody>
          <a:bodyPr/>
          <a:lstStyle/>
          <a:p>
            <a:endParaRPr lang="en-CA"/>
          </a:p>
        </p:txBody>
      </p:sp>
      <p:sp>
        <p:nvSpPr>
          <p:cNvPr id="26649" name="Line 25"/>
          <p:cNvSpPr>
            <a:spLocks noChangeShapeType="1"/>
          </p:cNvSpPr>
          <p:nvPr/>
        </p:nvSpPr>
        <p:spPr bwMode="auto">
          <a:xfrm flipV="1">
            <a:off x="7156450" y="2806700"/>
            <a:ext cx="0" cy="3779838"/>
          </a:xfrm>
          <a:prstGeom prst="line">
            <a:avLst/>
          </a:prstGeom>
          <a:noFill/>
          <a:ln w="9525">
            <a:solidFill>
              <a:schemeClr val="tx1"/>
            </a:solidFill>
            <a:round/>
            <a:headEnd/>
            <a:tailEnd type="triangle" w="med" len="med"/>
          </a:ln>
          <a:effectLst/>
        </p:spPr>
        <p:txBody>
          <a:bodyPr/>
          <a:lstStyle/>
          <a:p>
            <a:endParaRPr lang="en-CA"/>
          </a:p>
        </p:txBody>
      </p:sp>
      <p:sp>
        <p:nvSpPr>
          <p:cNvPr id="26650" name="Line 26"/>
          <p:cNvSpPr>
            <a:spLocks noChangeShapeType="1"/>
          </p:cNvSpPr>
          <p:nvPr/>
        </p:nvSpPr>
        <p:spPr bwMode="auto">
          <a:xfrm flipV="1">
            <a:off x="5078413" y="2836863"/>
            <a:ext cx="0" cy="3779837"/>
          </a:xfrm>
          <a:prstGeom prst="line">
            <a:avLst/>
          </a:prstGeom>
          <a:noFill/>
          <a:ln w="9525">
            <a:solidFill>
              <a:schemeClr val="tx1"/>
            </a:solidFill>
            <a:round/>
            <a:headEnd/>
            <a:tailEnd type="triangle" w="med" len="med"/>
          </a:ln>
          <a:effectLst/>
        </p:spPr>
        <p:txBody>
          <a:bodyPr/>
          <a:lstStyle/>
          <a:p>
            <a:endParaRPr lang="en-CA"/>
          </a:p>
        </p:txBody>
      </p:sp>
      <p:sp>
        <p:nvSpPr>
          <p:cNvPr id="26651" name="Line 27"/>
          <p:cNvSpPr>
            <a:spLocks noChangeShapeType="1"/>
          </p:cNvSpPr>
          <p:nvPr/>
        </p:nvSpPr>
        <p:spPr bwMode="auto">
          <a:xfrm flipV="1">
            <a:off x="2809875" y="2832100"/>
            <a:ext cx="0" cy="3779838"/>
          </a:xfrm>
          <a:prstGeom prst="line">
            <a:avLst/>
          </a:prstGeom>
          <a:noFill/>
          <a:ln w="9525">
            <a:solidFill>
              <a:schemeClr val="tx1"/>
            </a:solidFill>
            <a:round/>
            <a:headEnd/>
            <a:tailEnd type="triangle" w="med" len="med"/>
          </a:ln>
          <a:effectLst/>
        </p:spPr>
        <p:txBody>
          <a:bodyPr/>
          <a:lstStyle/>
          <a:p>
            <a:endParaRPr lang="en-CA"/>
          </a:p>
        </p:txBody>
      </p:sp>
      <p:sp>
        <p:nvSpPr>
          <p:cNvPr id="26652" name="Text Box 28"/>
          <p:cNvSpPr txBox="1">
            <a:spLocks noChangeArrowheads="1"/>
          </p:cNvSpPr>
          <p:nvPr/>
        </p:nvSpPr>
        <p:spPr bwMode="auto">
          <a:xfrm>
            <a:off x="476250" y="6400800"/>
            <a:ext cx="6762750" cy="457200"/>
          </a:xfrm>
          <a:prstGeom prst="rect">
            <a:avLst/>
          </a:prstGeom>
          <a:noFill/>
          <a:ln w="9525">
            <a:noFill/>
            <a:miter lim="800000"/>
            <a:headEnd/>
            <a:tailEnd/>
          </a:ln>
          <a:effectLst/>
        </p:spPr>
        <p:txBody>
          <a:bodyPr wrap="none">
            <a:spAutoFit/>
          </a:bodyPr>
          <a:lstStyle/>
          <a:p>
            <a:r>
              <a:rPr lang="en-US"/>
              <a:t>only top 2 filled and lowest 2 empty levels shown</a:t>
            </a:r>
          </a:p>
        </p:txBody>
      </p:sp>
      <p:sp>
        <p:nvSpPr>
          <p:cNvPr id="26653" name="Rectangle 29"/>
          <p:cNvSpPr>
            <a:spLocks noChangeArrowheads="1"/>
          </p:cNvSpPr>
          <p:nvPr/>
        </p:nvSpPr>
        <p:spPr bwMode="auto">
          <a:xfrm>
            <a:off x="601663" y="2195513"/>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6654" name="Rectangle 30"/>
          <p:cNvSpPr>
            <a:spLocks noChangeArrowheads="1"/>
          </p:cNvSpPr>
          <p:nvPr/>
        </p:nvSpPr>
        <p:spPr bwMode="auto">
          <a:xfrm>
            <a:off x="2884488" y="2178050"/>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6655" name="Rectangle 31"/>
          <p:cNvSpPr>
            <a:spLocks noChangeArrowheads="1"/>
          </p:cNvSpPr>
          <p:nvPr/>
        </p:nvSpPr>
        <p:spPr bwMode="auto">
          <a:xfrm>
            <a:off x="5222875" y="24415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6656" name="Rectangle 32"/>
          <p:cNvSpPr>
            <a:spLocks noChangeArrowheads="1"/>
          </p:cNvSpPr>
          <p:nvPr/>
        </p:nvSpPr>
        <p:spPr bwMode="auto">
          <a:xfrm>
            <a:off x="7261225" y="16033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6657" name="Text Box 33"/>
          <p:cNvSpPr txBox="1">
            <a:spLocks noChangeArrowheads="1"/>
          </p:cNvSpPr>
          <p:nvPr/>
        </p:nvSpPr>
        <p:spPr bwMode="auto">
          <a:xfrm>
            <a:off x="3665538" y="5535613"/>
            <a:ext cx="336550" cy="457200"/>
          </a:xfrm>
          <a:prstGeom prst="rect">
            <a:avLst/>
          </a:prstGeom>
          <a:noFill/>
          <a:ln w="9525">
            <a:noFill/>
            <a:miter lim="800000"/>
            <a:headEnd/>
            <a:tailEnd/>
          </a:ln>
          <a:effectLst/>
        </p:spPr>
        <p:txBody>
          <a:bodyPr wrap="none">
            <a:spAutoFit/>
          </a:bodyPr>
          <a:lstStyle/>
          <a:p>
            <a:r>
              <a:rPr lang="en-US"/>
              <a:t>x</a:t>
            </a:r>
          </a:p>
        </p:txBody>
      </p:sp>
      <p:sp>
        <p:nvSpPr>
          <p:cNvPr id="26658" name="Text Box 34"/>
          <p:cNvSpPr txBox="1">
            <a:spLocks noChangeArrowheads="1"/>
          </p:cNvSpPr>
          <p:nvPr/>
        </p:nvSpPr>
        <p:spPr bwMode="auto">
          <a:xfrm>
            <a:off x="5973763" y="5491163"/>
            <a:ext cx="336550" cy="457200"/>
          </a:xfrm>
          <a:prstGeom prst="rect">
            <a:avLst/>
          </a:prstGeom>
          <a:noFill/>
          <a:ln w="9525">
            <a:noFill/>
            <a:miter lim="800000"/>
            <a:headEnd/>
            <a:tailEnd/>
          </a:ln>
          <a:effectLst/>
        </p:spPr>
        <p:txBody>
          <a:bodyPr wrap="none">
            <a:spAutoFit/>
          </a:bodyPr>
          <a:lstStyle/>
          <a:p>
            <a:r>
              <a:rPr lang="en-US"/>
              <a:t>y</a:t>
            </a:r>
          </a:p>
        </p:txBody>
      </p:sp>
      <p:sp>
        <p:nvSpPr>
          <p:cNvPr id="26659" name="Text Box 35"/>
          <p:cNvSpPr txBox="1">
            <a:spLocks noChangeArrowheads="1"/>
          </p:cNvSpPr>
          <p:nvPr/>
        </p:nvSpPr>
        <p:spPr bwMode="auto">
          <a:xfrm>
            <a:off x="7824788" y="5557838"/>
            <a:ext cx="336550" cy="457200"/>
          </a:xfrm>
          <a:prstGeom prst="rect">
            <a:avLst/>
          </a:prstGeom>
          <a:noFill/>
          <a:ln w="9525">
            <a:noFill/>
            <a:miter lim="800000"/>
            <a:headEnd/>
            <a:tailEnd/>
          </a:ln>
          <a:effectLst/>
        </p:spPr>
        <p:txBody>
          <a:bodyPr wrap="none">
            <a:spAutoFit/>
          </a:bodyPr>
          <a:lstStyle/>
          <a:p>
            <a:r>
              <a:rPr lang="en-US"/>
              <a:t>z</a:t>
            </a:r>
          </a:p>
        </p:txBody>
      </p:sp>
      <p:sp>
        <p:nvSpPr>
          <p:cNvPr id="26660" name="Text Box 36"/>
          <p:cNvSpPr txBox="1">
            <a:spLocks noChangeArrowheads="1"/>
          </p:cNvSpPr>
          <p:nvPr/>
        </p:nvSpPr>
        <p:spPr bwMode="auto">
          <a:xfrm>
            <a:off x="688975" y="5491163"/>
            <a:ext cx="1658938" cy="457200"/>
          </a:xfrm>
          <a:prstGeom prst="rect">
            <a:avLst/>
          </a:prstGeom>
          <a:noFill/>
          <a:ln w="9525">
            <a:noFill/>
            <a:miter lim="800000"/>
            <a:headEnd/>
            <a:tailEnd/>
          </a:ln>
          <a:effectLst/>
        </p:spPr>
        <p:txBody>
          <a:bodyPr wrap="none">
            <a:spAutoFit/>
          </a:bodyPr>
          <a:lstStyle/>
          <a:p>
            <a:r>
              <a:rPr lang="en-US"/>
              <a:t>element  w</a:t>
            </a:r>
          </a:p>
        </p:txBody>
      </p:sp>
      <p:sp>
        <p:nvSpPr>
          <p:cNvPr id="26661" name="Text Box 37"/>
          <p:cNvSpPr txBox="1">
            <a:spLocks noChangeArrowheads="1"/>
          </p:cNvSpPr>
          <p:nvPr/>
        </p:nvSpPr>
        <p:spPr bwMode="auto">
          <a:xfrm>
            <a:off x="341313" y="1208088"/>
            <a:ext cx="7332662" cy="822325"/>
          </a:xfrm>
          <a:prstGeom prst="rect">
            <a:avLst/>
          </a:prstGeom>
          <a:noFill/>
          <a:ln w="9525">
            <a:noFill/>
            <a:miter lim="800000"/>
            <a:headEnd/>
            <a:tailEnd/>
          </a:ln>
          <a:effectLst/>
        </p:spPr>
        <p:txBody>
          <a:bodyPr wrap="none">
            <a:spAutoFit/>
          </a:bodyPr>
          <a:lstStyle/>
          <a:p>
            <a:r>
              <a:rPr lang="en-US"/>
              <a:t>a. 1=w, 2=x, 3=y.  b. 1=z, 2=w, 3=y.  c. 1=z, 2=y, 3=x</a:t>
            </a:r>
          </a:p>
          <a:p>
            <a:r>
              <a:rPr lang="en-US"/>
              <a:t>d. 1=y, 2= w, 3=y.    e. 1=w, 2=x, 3=y </a:t>
            </a:r>
          </a:p>
        </p:txBody>
      </p:sp>
      <p:sp>
        <p:nvSpPr>
          <p:cNvPr id="26662" name="Text Box 38"/>
          <p:cNvSpPr txBox="1">
            <a:spLocks noChangeArrowheads="1"/>
          </p:cNvSpPr>
          <p:nvPr/>
        </p:nvSpPr>
        <p:spPr bwMode="auto">
          <a:xfrm>
            <a:off x="5248275" y="4376738"/>
            <a:ext cx="1827213" cy="1552575"/>
          </a:xfrm>
          <a:prstGeom prst="rect">
            <a:avLst/>
          </a:prstGeom>
          <a:solidFill>
            <a:schemeClr val="bg1"/>
          </a:solidFill>
          <a:ln w="9525">
            <a:noFill/>
            <a:miter lim="800000"/>
            <a:headEnd/>
            <a:tailEnd/>
          </a:ln>
          <a:effectLst/>
        </p:spPr>
        <p:txBody>
          <a:bodyPr wrap="none">
            <a:spAutoFit/>
          </a:bodyPr>
          <a:lstStyle/>
          <a:p>
            <a:r>
              <a:rPr lang="en-US"/>
              <a:t>full to empty</a:t>
            </a:r>
          </a:p>
          <a:p>
            <a:r>
              <a:rPr lang="en-US"/>
              <a:t>no gap to</a:t>
            </a:r>
          </a:p>
          <a:p>
            <a:r>
              <a:rPr lang="en-US"/>
              <a:t>jump, good</a:t>
            </a:r>
          </a:p>
          <a:p>
            <a:r>
              <a:rPr lang="en-US"/>
              <a:t>conductor</a:t>
            </a:r>
          </a:p>
        </p:txBody>
      </p:sp>
      <p:sp>
        <p:nvSpPr>
          <p:cNvPr id="26663" name="Text Box 39"/>
          <p:cNvSpPr txBox="1">
            <a:spLocks noChangeArrowheads="1"/>
          </p:cNvSpPr>
          <p:nvPr/>
        </p:nvSpPr>
        <p:spPr bwMode="auto">
          <a:xfrm>
            <a:off x="409575" y="3529013"/>
            <a:ext cx="2438400" cy="822325"/>
          </a:xfrm>
          <a:prstGeom prst="rect">
            <a:avLst/>
          </a:prstGeom>
          <a:noFill/>
          <a:ln w="9525">
            <a:noFill/>
            <a:miter lim="800000"/>
            <a:headEnd/>
            <a:tailEnd/>
          </a:ln>
          <a:effectLst/>
        </p:spPr>
        <p:txBody>
          <a:bodyPr wrap="none">
            <a:spAutoFit/>
          </a:bodyPr>
          <a:lstStyle/>
          <a:p>
            <a:r>
              <a:rPr lang="en-US"/>
              <a:t>big gap to empty</a:t>
            </a:r>
          </a:p>
          <a:p>
            <a:r>
              <a:rPr lang="en-US"/>
              <a:t>level, insulator</a:t>
            </a:r>
          </a:p>
        </p:txBody>
      </p:sp>
      <p:sp>
        <p:nvSpPr>
          <p:cNvPr id="26664" name="Freeform 40"/>
          <p:cNvSpPr>
            <a:spLocks/>
          </p:cNvSpPr>
          <p:nvPr/>
        </p:nvSpPr>
        <p:spPr bwMode="auto">
          <a:xfrm>
            <a:off x="5121275" y="3824288"/>
            <a:ext cx="242888" cy="769937"/>
          </a:xfrm>
          <a:custGeom>
            <a:avLst/>
            <a:gdLst/>
            <a:ahLst/>
            <a:cxnLst>
              <a:cxn ang="0">
                <a:pos x="153" y="485"/>
              </a:cxn>
              <a:cxn ang="0">
                <a:pos x="12" y="309"/>
              </a:cxn>
              <a:cxn ang="0">
                <a:pos x="82" y="0"/>
              </a:cxn>
            </a:cxnLst>
            <a:rect l="0" t="0" r="r" b="b"/>
            <a:pathLst>
              <a:path w="153" h="485">
                <a:moveTo>
                  <a:pt x="153" y="485"/>
                </a:moveTo>
                <a:cubicBezTo>
                  <a:pt x="88" y="437"/>
                  <a:pt x="24" y="390"/>
                  <a:pt x="12" y="309"/>
                </a:cubicBezTo>
                <a:cubicBezTo>
                  <a:pt x="0" y="228"/>
                  <a:pt x="70" y="51"/>
                  <a:pt x="82" y="0"/>
                </a:cubicBezTo>
              </a:path>
            </a:pathLst>
          </a:custGeom>
          <a:noFill/>
          <a:ln w="9525">
            <a:solidFill>
              <a:schemeClr val="tx1"/>
            </a:solidFill>
            <a:round/>
            <a:headEnd type="none" w="med" len="med"/>
            <a:tailEnd type="triangle" w="med" len="med"/>
          </a:ln>
          <a:effectLst/>
        </p:spPr>
        <p:txBody>
          <a:bodyPr/>
          <a:lstStyle/>
          <a:p>
            <a:endParaRPr lang="en-CA"/>
          </a:p>
        </p:txBody>
      </p:sp>
      <p:sp>
        <p:nvSpPr>
          <p:cNvPr id="26665" name="Text Box 41"/>
          <p:cNvSpPr txBox="1">
            <a:spLocks noChangeArrowheads="1"/>
          </p:cNvSpPr>
          <p:nvPr/>
        </p:nvSpPr>
        <p:spPr bwMode="auto">
          <a:xfrm>
            <a:off x="7307263" y="4041775"/>
            <a:ext cx="1676400" cy="1066800"/>
          </a:xfrm>
          <a:prstGeom prst="rect">
            <a:avLst/>
          </a:prstGeom>
          <a:noFill/>
          <a:ln w="9525">
            <a:noFill/>
            <a:miter lim="800000"/>
            <a:headEnd/>
            <a:tailEnd/>
          </a:ln>
          <a:effectLst/>
        </p:spPr>
        <p:txBody>
          <a:bodyPr wrap="none">
            <a:spAutoFit/>
          </a:bodyPr>
          <a:lstStyle/>
          <a:p>
            <a:r>
              <a:rPr lang="en-US" sz="2200"/>
              <a:t>big gap to </a:t>
            </a:r>
          </a:p>
          <a:p>
            <a:r>
              <a:rPr lang="en-US" sz="2200"/>
              <a:t>empty level,</a:t>
            </a:r>
          </a:p>
          <a:p>
            <a:r>
              <a:rPr lang="en-US" sz="2000"/>
              <a:t>insulator </a:t>
            </a:r>
          </a:p>
        </p:txBody>
      </p:sp>
      <p:sp>
        <p:nvSpPr>
          <p:cNvPr id="26666" name="Text Box 42"/>
          <p:cNvSpPr txBox="1">
            <a:spLocks noChangeArrowheads="1"/>
          </p:cNvSpPr>
          <p:nvPr/>
        </p:nvSpPr>
        <p:spPr bwMode="auto">
          <a:xfrm>
            <a:off x="2851150" y="4676775"/>
            <a:ext cx="2032000" cy="1552575"/>
          </a:xfrm>
          <a:prstGeom prst="rect">
            <a:avLst/>
          </a:prstGeom>
          <a:noFill/>
          <a:ln w="9525">
            <a:noFill/>
            <a:miter lim="800000"/>
            <a:headEnd/>
            <a:tailEnd/>
          </a:ln>
          <a:effectLst/>
        </p:spPr>
        <p:txBody>
          <a:bodyPr wrap="none">
            <a:spAutoFit/>
          </a:bodyPr>
          <a:lstStyle/>
          <a:p>
            <a:r>
              <a:rPr lang="en-US"/>
              <a:t>small gap to</a:t>
            </a:r>
          </a:p>
          <a:p>
            <a:r>
              <a:rPr lang="en-US"/>
              <a:t>empty level.</a:t>
            </a:r>
          </a:p>
          <a:p>
            <a:r>
              <a:rPr lang="en-US"/>
              <a:t>not conductor</a:t>
            </a:r>
          </a:p>
          <a:p>
            <a:r>
              <a:rPr lang="en-US"/>
              <a:t>or insulator</a:t>
            </a:r>
          </a:p>
        </p:txBody>
      </p:sp>
      <p:sp>
        <p:nvSpPr>
          <p:cNvPr id="26667" name="Text Box 43"/>
          <p:cNvSpPr txBox="1">
            <a:spLocks noChangeArrowheads="1"/>
          </p:cNvSpPr>
          <p:nvPr/>
        </p:nvSpPr>
        <p:spPr bwMode="auto">
          <a:xfrm>
            <a:off x="41275" y="6203950"/>
            <a:ext cx="354013" cy="457200"/>
          </a:xfrm>
          <a:prstGeom prst="rect">
            <a:avLst/>
          </a:prstGeom>
          <a:noFill/>
          <a:ln w="9525">
            <a:noFill/>
            <a:miter lim="800000"/>
            <a:headEnd/>
            <a:tailEnd/>
          </a:ln>
          <a:effectLst/>
        </p:spPr>
        <p:txBody>
          <a:bodyPr wrap="none">
            <a:spAutoFit/>
          </a:bodyPr>
          <a:lstStyle/>
          <a:p>
            <a:r>
              <a:rPr lang="en-US"/>
              <a:t>0</a:t>
            </a:r>
          </a:p>
        </p:txBody>
      </p:sp>
      <p:sp>
        <p:nvSpPr>
          <p:cNvPr id="26668" name="Text Box 44"/>
          <p:cNvSpPr txBox="1">
            <a:spLocks noChangeArrowheads="1"/>
          </p:cNvSpPr>
          <p:nvPr/>
        </p:nvSpPr>
        <p:spPr bwMode="auto">
          <a:xfrm>
            <a:off x="-44450" y="2559050"/>
            <a:ext cx="1065213" cy="457200"/>
          </a:xfrm>
          <a:prstGeom prst="rect">
            <a:avLst/>
          </a:prstGeom>
          <a:noFill/>
          <a:ln w="9525">
            <a:noFill/>
            <a:miter lim="800000"/>
            <a:headEnd/>
            <a:tailEnd/>
          </a:ln>
          <a:effectLst/>
        </p:spPr>
        <p:txBody>
          <a:bodyPr wrap="none">
            <a:spAutoFit/>
          </a:bodyPr>
          <a:lstStyle/>
          <a:p>
            <a:r>
              <a:rPr lang="en-US"/>
              <a:t> 25 eV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6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66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66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6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62" grpId="0" animBg="1"/>
      <p:bldP spid="26663" grpId="0"/>
      <p:bldP spid="26664" grpId="0" animBg="1"/>
      <p:bldP spid="26665" grpId="0"/>
      <p:bldP spid="2666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3"/>
          <p:cNvSpPr>
            <a:spLocks noGrp="1"/>
          </p:cNvSpPr>
          <p:nvPr>
            <p:ph type="sldNum" sz="quarter" idx="12"/>
          </p:nvPr>
        </p:nvSpPr>
        <p:spPr/>
        <p:txBody>
          <a:bodyPr/>
          <a:lstStyle/>
          <a:p>
            <a:fld id="{C885E7FE-C7BB-4752-9CA9-7341B054C87D}" type="slidenum">
              <a:rPr lang="en-US"/>
              <a:pPr/>
              <a:t>17</a:t>
            </a:fld>
            <a:endParaRPr lang="en-US"/>
          </a:p>
        </p:txBody>
      </p:sp>
      <p:sp>
        <p:nvSpPr>
          <p:cNvPr id="27650" name="Rectangle 2"/>
          <p:cNvSpPr>
            <a:spLocks noChangeArrowheads="1"/>
          </p:cNvSpPr>
          <p:nvPr/>
        </p:nvSpPr>
        <p:spPr bwMode="auto">
          <a:xfrm>
            <a:off x="604838" y="2954338"/>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7651" name="Text Box 3"/>
          <p:cNvSpPr txBox="1">
            <a:spLocks noChangeArrowheads="1"/>
          </p:cNvSpPr>
          <p:nvPr/>
        </p:nvSpPr>
        <p:spPr bwMode="auto">
          <a:xfrm>
            <a:off x="555625" y="0"/>
            <a:ext cx="6643688" cy="822325"/>
          </a:xfrm>
          <a:prstGeom prst="rect">
            <a:avLst/>
          </a:prstGeom>
          <a:noFill/>
          <a:ln w="9525">
            <a:noFill/>
            <a:miter lim="800000"/>
            <a:headEnd/>
            <a:tailEnd/>
          </a:ln>
          <a:effectLst/>
        </p:spPr>
        <p:txBody>
          <a:bodyPr wrap="none">
            <a:spAutoFit/>
          </a:bodyPr>
          <a:lstStyle/>
          <a:p>
            <a:r>
              <a:rPr lang="en-US"/>
              <a:t>Which band structure goes with which material?</a:t>
            </a:r>
          </a:p>
          <a:p>
            <a:endParaRPr lang="en-US"/>
          </a:p>
        </p:txBody>
      </p:sp>
      <p:grpSp>
        <p:nvGrpSpPr>
          <p:cNvPr id="27652" name="Group 4"/>
          <p:cNvGrpSpPr>
            <a:grpSpLocks/>
          </p:cNvGrpSpPr>
          <p:nvPr/>
        </p:nvGrpSpPr>
        <p:grpSpPr bwMode="auto">
          <a:xfrm>
            <a:off x="7850188" y="0"/>
            <a:ext cx="1322387" cy="858838"/>
            <a:chOff x="4945" y="0"/>
            <a:chExt cx="833" cy="541"/>
          </a:xfrm>
        </p:grpSpPr>
        <p:grpSp>
          <p:nvGrpSpPr>
            <p:cNvPr id="27653" name="Group 5"/>
            <p:cNvGrpSpPr>
              <a:grpSpLocks/>
            </p:cNvGrpSpPr>
            <p:nvPr/>
          </p:nvGrpSpPr>
          <p:grpSpPr bwMode="auto">
            <a:xfrm>
              <a:off x="5013" y="0"/>
              <a:ext cx="765" cy="518"/>
              <a:chOff x="4908" y="0"/>
              <a:chExt cx="765" cy="518"/>
            </a:xfrm>
          </p:grpSpPr>
          <p:sp>
            <p:nvSpPr>
              <p:cNvPr id="27654" name="Rectangle 6"/>
              <p:cNvSpPr>
                <a:spLocks noChangeArrowheads="1"/>
              </p:cNvSpPr>
              <p:nvPr/>
            </p:nvSpPr>
            <p:spPr bwMode="auto">
              <a:xfrm>
                <a:off x="4908" y="90"/>
                <a:ext cx="155" cy="147"/>
              </a:xfrm>
              <a:prstGeom prst="rect">
                <a:avLst/>
              </a:prstGeom>
              <a:solidFill>
                <a:schemeClr val="folHlink"/>
              </a:solidFill>
              <a:ln w="9525">
                <a:noFill/>
                <a:miter lim="800000"/>
                <a:headEnd/>
                <a:tailEnd/>
              </a:ln>
              <a:effectLst/>
            </p:spPr>
            <p:txBody>
              <a:bodyPr wrap="none" anchor="ctr"/>
              <a:lstStyle/>
              <a:p>
                <a:endParaRPr lang="en-CA"/>
              </a:p>
            </p:txBody>
          </p:sp>
          <p:sp>
            <p:nvSpPr>
              <p:cNvPr id="27655" name="Text Box 7"/>
              <p:cNvSpPr txBox="1">
                <a:spLocks noChangeArrowheads="1"/>
              </p:cNvSpPr>
              <p:nvPr/>
            </p:nvSpPr>
            <p:spPr bwMode="auto">
              <a:xfrm>
                <a:off x="5034" y="0"/>
                <a:ext cx="639" cy="518"/>
              </a:xfrm>
              <a:prstGeom prst="rect">
                <a:avLst/>
              </a:prstGeom>
              <a:noFill/>
              <a:ln w="9525">
                <a:noFill/>
                <a:miter lim="800000"/>
                <a:headEnd/>
                <a:tailEnd/>
              </a:ln>
              <a:effectLst/>
            </p:spPr>
            <p:txBody>
              <a:bodyPr wrap="none">
                <a:spAutoFit/>
              </a:bodyPr>
              <a:lstStyle/>
              <a:p>
                <a:r>
                  <a:rPr lang="en-US"/>
                  <a:t>empty</a:t>
                </a:r>
              </a:p>
              <a:p>
                <a:r>
                  <a:rPr lang="en-US"/>
                  <a:t>full</a:t>
                </a:r>
              </a:p>
            </p:txBody>
          </p:sp>
          <p:sp>
            <p:nvSpPr>
              <p:cNvPr id="27656" name="Rectangle 8"/>
              <p:cNvSpPr>
                <a:spLocks noChangeArrowheads="1"/>
              </p:cNvSpPr>
              <p:nvPr/>
            </p:nvSpPr>
            <p:spPr bwMode="auto">
              <a:xfrm>
                <a:off x="4920" y="305"/>
                <a:ext cx="155" cy="147"/>
              </a:xfrm>
              <a:prstGeom prst="rect">
                <a:avLst/>
              </a:prstGeom>
              <a:solidFill>
                <a:srgbClr val="FF9933"/>
              </a:solidFill>
              <a:ln w="9525">
                <a:noFill/>
                <a:miter lim="800000"/>
                <a:headEnd/>
                <a:tailEnd/>
              </a:ln>
              <a:effectLst/>
            </p:spPr>
            <p:txBody>
              <a:bodyPr wrap="none" anchor="ctr"/>
              <a:lstStyle/>
              <a:p>
                <a:endParaRPr lang="en-CA"/>
              </a:p>
            </p:txBody>
          </p:sp>
        </p:grpSp>
        <p:sp>
          <p:nvSpPr>
            <p:cNvPr id="27657" name="Rectangle 9"/>
            <p:cNvSpPr>
              <a:spLocks noChangeArrowheads="1"/>
            </p:cNvSpPr>
            <p:nvPr/>
          </p:nvSpPr>
          <p:spPr bwMode="auto">
            <a:xfrm>
              <a:off x="4945" y="0"/>
              <a:ext cx="815" cy="541"/>
            </a:xfrm>
            <a:prstGeom prst="rect">
              <a:avLst/>
            </a:prstGeom>
            <a:noFill/>
            <a:ln w="9525">
              <a:solidFill>
                <a:schemeClr val="tx1"/>
              </a:solidFill>
              <a:miter lim="800000"/>
              <a:headEnd/>
              <a:tailEnd/>
            </a:ln>
            <a:effectLst/>
          </p:spPr>
          <p:txBody>
            <a:bodyPr wrap="none" anchor="ctr"/>
            <a:lstStyle/>
            <a:p>
              <a:endParaRPr lang="en-CA"/>
            </a:p>
          </p:txBody>
        </p:sp>
      </p:grpSp>
      <p:sp>
        <p:nvSpPr>
          <p:cNvPr id="27658" name="Text Box 10"/>
          <p:cNvSpPr txBox="1">
            <a:spLocks noChangeArrowheads="1"/>
          </p:cNvSpPr>
          <p:nvPr/>
        </p:nvSpPr>
        <p:spPr bwMode="auto">
          <a:xfrm>
            <a:off x="531813" y="785813"/>
            <a:ext cx="8382000" cy="457200"/>
          </a:xfrm>
          <a:prstGeom prst="rect">
            <a:avLst/>
          </a:prstGeom>
          <a:noFill/>
          <a:ln w="9525">
            <a:noFill/>
            <a:miter lim="800000"/>
            <a:headEnd/>
            <a:tailEnd/>
          </a:ln>
          <a:effectLst/>
        </p:spPr>
        <p:txBody>
          <a:bodyPr wrap="none">
            <a:spAutoFit/>
          </a:bodyPr>
          <a:lstStyle/>
          <a:p>
            <a:r>
              <a:rPr lang="en-US"/>
              <a:t>1. Diamond       2. copper       3. germanium (poor conductor)</a:t>
            </a:r>
          </a:p>
        </p:txBody>
      </p:sp>
      <p:sp>
        <p:nvSpPr>
          <p:cNvPr id="27659" name="Rectangle 11"/>
          <p:cNvSpPr>
            <a:spLocks noChangeArrowheads="1"/>
          </p:cNvSpPr>
          <p:nvPr/>
        </p:nvSpPr>
        <p:spPr bwMode="auto">
          <a:xfrm>
            <a:off x="635000" y="60499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7660" name="Rectangle 12"/>
          <p:cNvSpPr>
            <a:spLocks noChangeArrowheads="1"/>
          </p:cNvSpPr>
          <p:nvPr/>
        </p:nvSpPr>
        <p:spPr bwMode="auto">
          <a:xfrm>
            <a:off x="576263" y="44624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7661" name="Rectangle 13"/>
          <p:cNvSpPr>
            <a:spLocks noChangeArrowheads="1"/>
          </p:cNvSpPr>
          <p:nvPr/>
        </p:nvSpPr>
        <p:spPr bwMode="auto">
          <a:xfrm>
            <a:off x="2957513" y="35845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7662" name="Rectangle 14"/>
          <p:cNvSpPr>
            <a:spLocks noChangeArrowheads="1"/>
          </p:cNvSpPr>
          <p:nvPr/>
        </p:nvSpPr>
        <p:spPr bwMode="auto">
          <a:xfrm>
            <a:off x="2943225" y="6070600"/>
            <a:ext cx="1739900" cy="534988"/>
          </a:xfrm>
          <a:prstGeom prst="rect">
            <a:avLst/>
          </a:prstGeom>
          <a:solidFill>
            <a:srgbClr val="FF9933"/>
          </a:solidFill>
          <a:ln w="9525">
            <a:noFill/>
            <a:miter lim="800000"/>
            <a:headEnd/>
            <a:tailEnd/>
          </a:ln>
          <a:effectLst/>
        </p:spPr>
        <p:txBody>
          <a:bodyPr wrap="none" anchor="ctr"/>
          <a:lstStyle/>
          <a:p>
            <a:endParaRPr lang="en-CA"/>
          </a:p>
        </p:txBody>
      </p:sp>
      <p:sp>
        <p:nvSpPr>
          <p:cNvPr id="27663" name="Rectangle 15"/>
          <p:cNvSpPr>
            <a:spLocks noChangeArrowheads="1"/>
          </p:cNvSpPr>
          <p:nvPr/>
        </p:nvSpPr>
        <p:spPr bwMode="auto">
          <a:xfrm>
            <a:off x="2951163" y="4148138"/>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7664" name="Rectangle 16"/>
          <p:cNvSpPr>
            <a:spLocks noChangeArrowheads="1"/>
          </p:cNvSpPr>
          <p:nvPr/>
        </p:nvSpPr>
        <p:spPr bwMode="auto">
          <a:xfrm>
            <a:off x="5232400" y="3259138"/>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7665" name="Rectangle 17"/>
          <p:cNvSpPr>
            <a:spLocks noChangeArrowheads="1"/>
          </p:cNvSpPr>
          <p:nvPr/>
        </p:nvSpPr>
        <p:spPr bwMode="auto">
          <a:xfrm>
            <a:off x="5162550" y="607536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7666" name="Rectangle 18"/>
          <p:cNvSpPr>
            <a:spLocks noChangeArrowheads="1"/>
          </p:cNvSpPr>
          <p:nvPr/>
        </p:nvSpPr>
        <p:spPr bwMode="auto">
          <a:xfrm>
            <a:off x="5214938" y="3786188"/>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7667" name="Rectangle 19"/>
          <p:cNvSpPr>
            <a:spLocks noChangeArrowheads="1"/>
          </p:cNvSpPr>
          <p:nvPr/>
        </p:nvSpPr>
        <p:spPr bwMode="auto">
          <a:xfrm>
            <a:off x="7207250" y="35464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7668" name="Rectangle 20"/>
          <p:cNvSpPr>
            <a:spLocks noChangeArrowheads="1"/>
          </p:cNvSpPr>
          <p:nvPr/>
        </p:nvSpPr>
        <p:spPr bwMode="auto">
          <a:xfrm>
            <a:off x="7270750" y="6096000"/>
            <a:ext cx="1739900" cy="534988"/>
          </a:xfrm>
          <a:prstGeom prst="rect">
            <a:avLst/>
          </a:prstGeom>
          <a:solidFill>
            <a:srgbClr val="FF9933"/>
          </a:solidFill>
          <a:ln w="9525">
            <a:noFill/>
            <a:miter lim="800000"/>
            <a:headEnd/>
            <a:tailEnd/>
          </a:ln>
          <a:effectLst/>
        </p:spPr>
        <p:txBody>
          <a:bodyPr wrap="none" anchor="ctr"/>
          <a:lstStyle/>
          <a:p>
            <a:endParaRPr lang="en-CA"/>
          </a:p>
        </p:txBody>
      </p:sp>
      <p:sp>
        <p:nvSpPr>
          <p:cNvPr id="27669" name="Rectangle 21"/>
          <p:cNvSpPr>
            <a:spLocks noChangeArrowheads="1"/>
          </p:cNvSpPr>
          <p:nvPr/>
        </p:nvSpPr>
        <p:spPr bwMode="auto">
          <a:xfrm>
            <a:off x="7278688" y="4976813"/>
            <a:ext cx="1739900" cy="534987"/>
          </a:xfrm>
          <a:prstGeom prst="rect">
            <a:avLst/>
          </a:prstGeom>
          <a:solidFill>
            <a:srgbClr val="FF9933"/>
          </a:solidFill>
          <a:ln w="9525">
            <a:noFill/>
            <a:miter lim="800000"/>
            <a:headEnd/>
            <a:tailEnd/>
          </a:ln>
          <a:effectLst/>
        </p:spPr>
        <p:txBody>
          <a:bodyPr wrap="none" anchor="ctr"/>
          <a:lstStyle/>
          <a:p>
            <a:endParaRPr lang="en-CA"/>
          </a:p>
        </p:txBody>
      </p:sp>
      <p:sp>
        <p:nvSpPr>
          <p:cNvPr id="27670" name="Line 22"/>
          <p:cNvSpPr>
            <a:spLocks noChangeShapeType="1"/>
          </p:cNvSpPr>
          <p:nvPr/>
        </p:nvSpPr>
        <p:spPr bwMode="auto">
          <a:xfrm flipV="1">
            <a:off x="334963" y="2698750"/>
            <a:ext cx="0" cy="3779838"/>
          </a:xfrm>
          <a:prstGeom prst="line">
            <a:avLst/>
          </a:prstGeom>
          <a:noFill/>
          <a:ln w="9525">
            <a:solidFill>
              <a:schemeClr val="tx1"/>
            </a:solidFill>
            <a:round/>
            <a:headEnd/>
            <a:tailEnd type="triangle" w="med" len="med"/>
          </a:ln>
          <a:effectLst/>
        </p:spPr>
        <p:txBody>
          <a:bodyPr/>
          <a:lstStyle/>
          <a:p>
            <a:endParaRPr lang="en-CA"/>
          </a:p>
        </p:txBody>
      </p:sp>
      <p:sp>
        <p:nvSpPr>
          <p:cNvPr id="27671" name="Text Box 23"/>
          <p:cNvSpPr txBox="1">
            <a:spLocks noChangeArrowheads="1"/>
          </p:cNvSpPr>
          <p:nvPr/>
        </p:nvSpPr>
        <p:spPr bwMode="auto">
          <a:xfrm rot="16200000">
            <a:off x="-357981" y="4207668"/>
            <a:ext cx="1150938" cy="457201"/>
          </a:xfrm>
          <a:prstGeom prst="rect">
            <a:avLst/>
          </a:prstGeom>
          <a:noFill/>
          <a:ln w="9525">
            <a:noFill/>
            <a:miter lim="800000"/>
            <a:headEnd/>
            <a:tailEnd/>
          </a:ln>
          <a:effectLst/>
        </p:spPr>
        <p:txBody>
          <a:bodyPr wrap="none">
            <a:spAutoFit/>
          </a:bodyPr>
          <a:lstStyle/>
          <a:p>
            <a:r>
              <a:rPr lang="en-US"/>
              <a:t>Energy</a:t>
            </a:r>
          </a:p>
        </p:txBody>
      </p:sp>
      <p:sp>
        <p:nvSpPr>
          <p:cNvPr id="27672" name="Line 24"/>
          <p:cNvSpPr>
            <a:spLocks noChangeShapeType="1"/>
          </p:cNvSpPr>
          <p:nvPr/>
        </p:nvSpPr>
        <p:spPr bwMode="auto">
          <a:xfrm>
            <a:off x="2620963" y="6478588"/>
            <a:ext cx="0" cy="0"/>
          </a:xfrm>
          <a:prstGeom prst="line">
            <a:avLst/>
          </a:prstGeom>
          <a:noFill/>
          <a:ln w="9525">
            <a:solidFill>
              <a:schemeClr val="tx1"/>
            </a:solidFill>
            <a:round/>
            <a:headEnd/>
            <a:tailEnd type="triangle" w="med" len="med"/>
          </a:ln>
          <a:effectLst/>
        </p:spPr>
        <p:txBody>
          <a:bodyPr/>
          <a:lstStyle/>
          <a:p>
            <a:endParaRPr lang="en-CA"/>
          </a:p>
        </p:txBody>
      </p:sp>
      <p:sp>
        <p:nvSpPr>
          <p:cNvPr id="27673" name="Line 25"/>
          <p:cNvSpPr>
            <a:spLocks noChangeShapeType="1"/>
          </p:cNvSpPr>
          <p:nvPr/>
        </p:nvSpPr>
        <p:spPr bwMode="auto">
          <a:xfrm flipV="1">
            <a:off x="7156450" y="2806700"/>
            <a:ext cx="0" cy="3779838"/>
          </a:xfrm>
          <a:prstGeom prst="line">
            <a:avLst/>
          </a:prstGeom>
          <a:noFill/>
          <a:ln w="9525">
            <a:solidFill>
              <a:schemeClr val="tx1"/>
            </a:solidFill>
            <a:round/>
            <a:headEnd/>
            <a:tailEnd type="triangle" w="med" len="med"/>
          </a:ln>
          <a:effectLst/>
        </p:spPr>
        <p:txBody>
          <a:bodyPr/>
          <a:lstStyle/>
          <a:p>
            <a:endParaRPr lang="en-CA"/>
          </a:p>
        </p:txBody>
      </p:sp>
      <p:sp>
        <p:nvSpPr>
          <p:cNvPr id="27674" name="Line 26"/>
          <p:cNvSpPr>
            <a:spLocks noChangeShapeType="1"/>
          </p:cNvSpPr>
          <p:nvPr/>
        </p:nvSpPr>
        <p:spPr bwMode="auto">
          <a:xfrm flipV="1">
            <a:off x="5078413" y="2836863"/>
            <a:ext cx="0" cy="3779837"/>
          </a:xfrm>
          <a:prstGeom prst="line">
            <a:avLst/>
          </a:prstGeom>
          <a:noFill/>
          <a:ln w="9525">
            <a:solidFill>
              <a:schemeClr val="tx1"/>
            </a:solidFill>
            <a:round/>
            <a:headEnd/>
            <a:tailEnd type="triangle" w="med" len="med"/>
          </a:ln>
          <a:effectLst/>
        </p:spPr>
        <p:txBody>
          <a:bodyPr/>
          <a:lstStyle/>
          <a:p>
            <a:endParaRPr lang="en-CA"/>
          </a:p>
        </p:txBody>
      </p:sp>
      <p:sp>
        <p:nvSpPr>
          <p:cNvPr id="27675" name="Line 27"/>
          <p:cNvSpPr>
            <a:spLocks noChangeShapeType="1"/>
          </p:cNvSpPr>
          <p:nvPr/>
        </p:nvSpPr>
        <p:spPr bwMode="auto">
          <a:xfrm flipV="1">
            <a:off x="2809875" y="2832100"/>
            <a:ext cx="0" cy="3779838"/>
          </a:xfrm>
          <a:prstGeom prst="line">
            <a:avLst/>
          </a:prstGeom>
          <a:noFill/>
          <a:ln w="9525">
            <a:solidFill>
              <a:schemeClr val="tx1"/>
            </a:solidFill>
            <a:round/>
            <a:headEnd/>
            <a:tailEnd type="triangle" w="med" len="med"/>
          </a:ln>
          <a:effectLst/>
        </p:spPr>
        <p:txBody>
          <a:bodyPr/>
          <a:lstStyle/>
          <a:p>
            <a:endParaRPr lang="en-CA"/>
          </a:p>
        </p:txBody>
      </p:sp>
      <p:sp>
        <p:nvSpPr>
          <p:cNvPr id="27676" name="Text Box 28"/>
          <p:cNvSpPr txBox="1">
            <a:spLocks noChangeArrowheads="1"/>
          </p:cNvSpPr>
          <p:nvPr/>
        </p:nvSpPr>
        <p:spPr bwMode="auto">
          <a:xfrm>
            <a:off x="476250" y="6400800"/>
            <a:ext cx="6762750" cy="457200"/>
          </a:xfrm>
          <a:prstGeom prst="rect">
            <a:avLst/>
          </a:prstGeom>
          <a:noFill/>
          <a:ln w="9525">
            <a:noFill/>
            <a:miter lim="800000"/>
            <a:headEnd/>
            <a:tailEnd/>
          </a:ln>
          <a:effectLst/>
        </p:spPr>
        <p:txBody>
          <a:bodyPr wrap="none">
            <a:spAutoFit/>
          </a:bodyPr>
          <a:lstStyle/>
          <a:p>
            <a:r>
              <a:rPr lang="en-US"/>
              <a:t>only top 2 filled and lowest 2 empty levels shown</a:t>
            </a:r>
          </a:p>
        </p:txBody>
      </p:sp>
      <p:sp>
        <p:nvSpPr>
          <p:cNvPr id="27677" name="Rectangle 29"/>
          <p:cNvSpPr>
            <a:spLocks noChangeArrowheads="1"/>
          </p:cNvSpPr>
          <p:nvPr/>
        </p:nvSpPr>
        <p:spPr bwMode="auto">
          <a:xfrm>
            <a:off x="601663" y="2195513"/>
            <a:ext cx="1739900" cy="534987"/>
          </a:xfrm>
          <a:prstGeom prst="rect">
            <a:avLst/>
          </a:prstGeom>
          <a:solidFill>
            <a:schemeClr val="folHlink"/>
          </a:solidFill>
          <a:ln w="9525">
            <a:noFill/>
            <a:miter lim="800000"/>
            <a:headEnd/>
            <a:tailEnd/>
          </a:ln>
          <a:effectLst/>
        </p:spPr>
        <p:txBody>
          <a:bodyPr wrap="none" anchor="ctr"/>
          <a:lstStyle/>
          <a:p>
            <a:endParaRPr lang="en-CA"/>
          </a:p>
        </p:txBody>
      </p:sp>
      <p:sp>
        <p:nvSpPr>
          <p:cNvPr id="27678" name="Rectangle 30"/>
          <p:cNvSpPr>
            <a:spLocks noChangeArrowheads="1"/>
          </p:cNvSpPr>
          <p:nvPr/>
        </p:nvSpPr>
        <p:spPr bwMode="auto">
          <a:xfrm>
            <a:off x="2884488" y="2178050"/>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7679" name="Rectangle 31"/>
          <p:cNvSpPr>
            <a:spLocks noChangeArrowheads="1"/>
          </p:cNvSpPr>
          <p:nvPr/>
        </p:nvSpPr>
        <p:spPr bwMode="auto">
          <a:xfrm>
            <a:off x="5222875" y="24415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7680" name="Rectangle 32"/>
          <p:cNvSpPr>
            <a:spLocks noChangeArrowheads="1"/>
          </p:cNvSpPr>
          <p:nvPr/>
        </p:nvSpPr>
        <p:spPr bwMode="auto">
          <a:xfrm>
            <a:off x="7261225" y="1603375"/>
            <a:ext cx="1739900" cy="534988"/>
          </a:xfrm>
          <a:prstGeom prst="rect">
            <a:avLst/>
          </a:prstGeom>
          <a:solidFill>
            <a:schemeClr val="folHlink"/>
          </a:solidFill>
          <a:ln w="9525">
            <a:noFill/>
            <a:miter lim="800000"/>
            <a:headEnd/>
            <a:tailEnd/>
          </a:ln>
          <a:effectLst/>
        </p:spPr>
        <p:txBody>
          <a:bodyPr wrap="none" anchor="ctr"/>
          <a:lstStyle/>
          <a:p>
            <a:endParaRPr lang="en-CA"/>
          </a:p>
        </p:txBody>
      </p:sp>
      <p:sp>
        <p:nvSpPr>
          <p:cNvPr id="27681" name="Text Box 33"/>
          <p:cNvSpPr txBox="1">
            <a:spLocks noChangeArrowheads="1"/>
          </p:cNvSpPr>
          <p:nvPr/>
        </p:nvSpPr>
        <p:spPr bwMode="auto">
          <a:xfrm>
            <a:off x="3665538" y="5535613"/>
            <a:ext cx="336550" cy="457200"/>
          </a:xfrm>
          <a:prstGeom prst="rect">
            <a:avLst/>
          </a:prstGeom>
          <a:noFill/>
          <a:ln w="9525">
            <a:noFill/>
            <a:miter lim="800000"/>
            <a:headEnd/>
            <a:tailEnd/>
          </a:ln>
          <a:effectLst/>
        </p:spPr>
        <p:txBody>
          <a:bodyPr wrap="none">
            <a:spAutoFit/>
          </a:bodyPr>
          <a:lstStyle/>
          <a:p>
            <a:r>
              <a:rPr lang="en-US"/>
              <a:t>x</a:t>
            </a:r>
          </a:p>
        </p:txBody>
      </p:sp>
      <p:sp>
        <p:nvSpPr>
          <p:cNvPr id="27682" name="Text Box 34"/>
          <p:cNvSpPr txBox="1">
            <a:spLocks noChangeArrowheads="1"/>
          </p:cNvSpPr>
          <p:nvPr/>
        </p:nvSpPr>
        <p:spPr bwMode="auto">
          <a:xfrm>
            <a:off x="5973763" y="5491163"/>
            <a:ext cx="336550" cy="457200"/>
          </a:xfrm>
          <a:prstGeom prst="rect">
            <a:avLst/>
          </a:prstGeom>
          <a:noFill/>
          <a:ln w="9525">
            <a:noFill/>
            <a:miter lim="800000"/>
            <a:headEnd/>
            <a:tailEnd/>
          </a:ln>
          <a:effectLst/>
        </p:spPr>
        <p:txBody>
          <a:bodyPr wrap="none">
            <a:spAutoFit/>
          </a:bodyPr>
          <a:lstStyle/>
          <a:p>
            <a:r>
              <a:rPr lang="en-US"/>
              <a:t>y</a:t>
            </a:r>
          </a:p>
        </p:txBody>
      </p:sp>
      <p:sp>
        <p:nvSpPr>
          <p:cNvPr id="27683" name="Text Box 35"/>
          <p:cNvSpPr txBox="1">
            <a:spLocks noChangeArrowheads="1"/>
          </p:cNvSpPr>
          <p:nvPr/>
        </p:nvSpPr>
        <p:spPr bwMode="auto">
          <a:xfrm>
            <a:off x="7824788" y="5557838"/>
            <a:ext cx="336550" cy="457200"/>
          </a:xfrm>
          <a:prstGeom prst="rect">
            <a:avLst/>
          </a:prstGeom>
          <a:noFill/>
          <a:ln w="9525">
            <a:noFill/>
            <a:miter lim="800000"/>
            <a:headEnd/>
            <a:tailEnd/>
          </a:ln>
          <a:effectLst/>
        </p:spPr>
        <p:txBody>
          <a:bodyPr wrap="none">
            <a:spAutoFit/>
          </a:bodyPr>
          <a:lstStyle/>
          <a:p>
            <a:r>
              <a:rPr lang="en-US"/>
              <a:t>z</a:t>
            </a:r>
          </a:p>
        </p:txBody>
      </p:sp>
      <p:sp>
        <p:nvSpPr>
          <p:cNvPr id="27684" name="Text Box 36"/>
          <p:cNvSpPr txBox="1">
            <a:spLocks noChangeArrowheads="1"/>
          </p:cNvSpPr>
          <p:nvPr/>
        </p:nvSpPr>
        <p:spPr bwMode="auto">
          <a:xfrm>
            <a:off x="688975" y="5491163"/>
            <a:ext cx="1658938" cy="457200"/>
          </a:xfrm>
          <a:prstGeom prst="rect">
            <a:avLst/>
          </a:prstGeom>
          <a:noFill/>
          <a:ln w="9525">
            <a:noFill/>
            <a:miter lim="800000"/>
            <a:headEnd/>
            <a:tailEnd/>
          </a:ln>
          <a:effectLst/>
        </p:spPr>
        <p:txBody>
          <a:bodyPr wrap="none">
            <a:spAutoFit/>
          </a:bodyPr>
          <a:lstStyle/>
          <a:p>
            <a:r>
              <a:rPr lang="en-US"/>
              <a:t>element  w</a:t>
            </a:r>
          </a:p>
        </p:txBody>
      </p:sp>
      <p:sp>
        <p:nvSpPr>
          <p:cNvPr id="27685" name="Text Box 37"/>
          <p:cNvSpPr txBox="1">
            <a:spLocks noChangeArrowheads="1"/>
          </p:cNvSpPr>
          <p:nvPr/>
        </p:nvSpPr>
        <p:spPr bwMode="auto">
          <a:xfrm>
            <a:off x="341313" y="1208088"/>
            <a:ext cx="7385050" cy="822325"/>
          </a:xfrm>
          <a:prstGeom prst="rect">
            <a:avLst/>
          </a:prstGeom>
          <a:noFill/>
          <a:ln w="9525">
            <a:noFill/>
            <a:miter lim="800000"/>
            <a:headEnd/>
            <a:tailEnd/>
          </a:ln>
          <a:effectLst/>
        </p:spPr>
        <p:txBody>
          <a:bodyPr wrap="none">
            <a:spAutoFit/>
          </a:bodyPr>
          <a:lstStyle/>
          <a:p>
            <a:r>
              <a:rPr lang="en-US"/>
              <a:t>a. 1=w, 2=x, 3=y.  b. 1=z, 2=w, 3=y.  </a:t>
            </a:r>
            <a:r>
              <a:rPr lang="en-US" b="1">
                <a:solidFill>
                  <a:srgbClr val="FF0000"/>
                </a:solidFill>
              </a:rPr>
              <a:t>c. 1=z, 2=y, 3=x</a:t>
            </a:r>
          </a:p>
          <a:p>
            <a:r>
              <a:rPr lang="en-US"/>
              <a:t>d. 1=y, 2= w, 3=y.    e. 1=w, 2=x, 3=y </a:t>
            </a:r>
          </a:p>
        </p:txBody>
      </p:sp>
      <p:sp>
        <p:nvSpPr>
          <p:cNvPr id="27686" name="Text Box 38"/>
          <p:cNvSpPr txBox="1">
            <a:spLocks noChangeArrowheads="1"/>
          </p:cNvSpPr>
          <p:nvPr/>
        </p:nvSpPr>
        <p:spPr bwMode="auto">
          <a:xfrm>
            <a:off x="5248275" y="4376738"/>
            <a:ext cx="1827213" cy="1187450"/>
          </a:xfrm>
          <a:prstGeom prst="rect">
            <a:avLst/>
          </a:prstGeom>
          <a:noFill/>
          <a:ln w="9525">
            <a:noFill/>
            <a:miter lim="800000"/>
            <a:headEnd/>
            <a:tailEnd/>
          </a:ln>
          <a:effectLst/>
        </p:spPr>
        <p:txBody>
          <a:bodyPr wrap="none">
            <a:spAutoFit/>
          </a:bodyPr>
          <a:lstStyle/>
          <a:p>
            <a:r>
              <a:rPr lang="en-US"/>
              <a:t>full to empty</a:t>
            </a:r>
          </a:p>
          <a:p>
            <a:r>
              <a:rPr lang="en-US"/>
              <a:t>no jump,</a:t>
            </a:r>
          </a:p>
          <a:p>
            <a:r>
              <a:rPr lang="en-US"/>
              <a:t>=copper</a:t>
            </a:r>
          </a:p>
        </p:txBody>
      </p:sp>
      <p:sp>
        <p:nvSpPr>
          <p:cNvPr id="27687" name="Text Box 39"/>
          <p:cNvSpPr txBox="1">
            <a:spLocks noChangeArrowheads="1"/>
          </p:cNvSpPr>
          <p:nvPr/>
        </p:nvSpPr>
        <p:spPr bwMode="auto">
          <a:xfrm>
            <a:off x="409575" y="3529013"/>
            <a:ext cx="2438400" cy="1187450"/>
          </a:xfrm>
          <a:prstGeom prst="rect">
            <a:avLst/>
          </a:prstGeom>
          <a:noFill/>
          <a:ln w="9525">
            <a:noFill/>
            <a:miter lim="800000"/>
            <a:headEnd/>
            <a:tailEnd/>
          </a:ln>
          <a:effectLst/>
        </p:spPr>
        <p:txBody>
          <a:bodyPr wrap="none">
            <a:spAutoFit/>
          </a:bodyPr>
          <a:lstStyle/>
          <a:p>
            <a:r>
              <a:rPr lang="en-US"/>
              <a:t>big gap to empty</a:t>
            </a:r>
          </a:p>
          <a:p>
            <a:r>
              <a:rPr lang="en-US"/>
              <a:t>level, insulator</a:t>
            </a:r>
          </a:p>
          <a:p>
            <a:r>
              <a:rPr lang="en-US"/>
              <a:t>like diamond</a:t>
            </a:r>
          </a:p>
        </p:txBody>
      </p:sp>
      <p:sp>
        <p:nvSpPr>
          <p:cNvPr id="27688" name="Freeform 40"/>
          <p:cNvSpPr>
            <a:spLocks/>
          </p:cNvSpPr>
          <p:nvPr/>
        </p:nvSpPr>
        <p:spPr bwMode="auto">
          <a:xfrm>
            <a:off x="5121275" y="3824288"/>
            <a:ext cx="242888" cy="769937"/>
          </a:xfrm>
          <a:custGeom>
            <a:avLst/>
            <a:gdLst/>
            <a:ahLst/>
            <a:cxnLst>
              <a:cxn ang="0">
                <a:pos x="153" y="485"/>
              </a:cxn>
              <a:cxn ang="0">
                <a:pos x="12" y="309"/>
              </a:cxn>
              <a:cxn ang="0">
                <a:pos x="82" y="0"/>
              </a:cxn>
            </a:cxnLst>
            <a:rect l="0" t="0" r="r" b="b"/>
            <a:pathLst>
              <a:path w="153" h="485">
                <a:moveTo>
                  <a:pt x="153" y="485"/>
                </a:moveTo>
                <a:cubicBezTo>
                  <a:pt x="88" y="437"/>
                  <a:pt x="24" y="390"/>
                  <a:pt x="12" y="309"/>
                </a:cubicBezTo>
                <a:cubicBezTo>
                  <a:pt x="0" y="228"/>
                  <a:pt x="70" y="51"/>
                  <a:pt x="82" y="0"/>
                </a:cubicBezTo>
              </a:path>
            </a:pathLst>
          </a:custGeom>
          <a:noFill/>
          <a:ln w="9525">
            <a:solidFill>
              <a:schemeClr val="tx1"/>
            </a:solidFill>
            <a:round/>
            <a:headEnd type="none" w="med" len="med"/>
            <a:tailEnd type="triangle" w="med" len="med"/>
          </a:ln>
          <a:effectLst/>
        </p:spPr>
        <p:txBody>
          <a:bodyPr/>
          <a:lstStyle/>
          <a:p>
            <a:endParaRPr lang="en-CA"/>
          </a:p>
        </p:txBody>
      </p:sp>
      <p:sp>
        <p:nvSpPr>
          <p:cNvPr id="27689" name="Text Box 41"/>
          <p:cNvSpPr txBox="1">
            <a:spLocks noChangeArrowheads="1"/>
          </p:cNvSpPr>
          <p:nvPr/>
        </p:nvSpPr>
        <p:spPr bwMode="auto">
          <a:xfrm>
            <a:off x="7016750" y="3995738"/>
            <a:ext cx="2252663" cy="1096962"/>
          </a:xfrm>
          <a:prstGeom prst="rect">
            <a:avLst/>
          </a:prstGeom>
          <a:noFill/>
          <a:ln w="9525">
            <a:noFill/>
            <a:miter lim="800000"/>
            <a:headEnd/>
            <a:tailEnd/>
          </a:ln>
          <a:effectLst/>
        </p:spPr>
        <p:txBody>
          <a:bodyPr wrap="none">
            <a:spAutoFit/>
          </a:bodyPr>
          <a:lstStyle/>
          <a:p>
            <a:r>
              <a:rPr lang="en-US" sz="2200"/>
              <a:t>big gap to empty</a:t>
            </a:r>
          </a:p>
          <a:p>
            <a:r>
              <a:rPr lang="en-US" sz="2200"/>
              <a:t>level, insulator</a:t>
            </a:r>
          </a:p>
          <a:p>
            <a:r>
              <a:rPr lang="en-US" sz="2200"/>
              <a:t>like diamond</a:t>
            </a:r>
          </a:p>
        </p:txBody>
      </p:sp>
      <p:sp>
        <p:nvSpPr>
          <p:cNvPr id="27690" name="Text Box 42"/>
          <p:cNvSpPr txBox="1">
            <a:spLocks noChangeArrowheads="1"/>
          </p:cNvSpPr>
          <p:nvPr/>
        </p:nvSpPr>
        <p:spPr bwMode="auto">
          <a:xfrm>
            <a:off x="2851150" y="4676775"/>
            <a:ext cx="2032000" cy="1552575"/>
          </a:xfrm>
          <a:prstGeom prst="rect">
            <a:avLst/>
          </a:prstGeom>
          <a:noFill/>
          <a:ln w="9525">
            <a:noFill/>
            <a:miter lim="800000"/>
            <a:headEnd/>
            <a:tailEnd/>
          </a:ln>
          <a:effectLst/>
        </p:spPr>
        <p:txBody>
          <a:bodyPr wrap="none">
            <a:spAutoFit/>
          </a:bodyPr>
          <a:lstStyle/>
          <a:p>
            <a:r>
              <a:rPr lang="en-US"/>
              <a:t>small gap to</a:t>
            </a:r>
          </a:p>
          <a:p>
            <a:r>
              <a:rPr lang="en-US"/>
              <a:t>empty level.</a:t>
            </a:r>
          </a:p>
          <a:p>
            <a:r>
              <a:rPr lang="en-US"/>
              <a:t>not conductor</a:t>
            </a:r>
          </a:p>
          <a:p>
            <a:r>
              <a:rPr lang="en-US"/>
              <a:t>or insulator</a:t>
            </a:r>
          </a:p>
        </p:txBody>
      </p:sp>
      <p:sp>
        <p:nvSpPr>
          <p:cNvPr id="27691" name="Text Box 43"/>
          <p:cNvSpPr txBox="1">
            <a:spLocks noChangeArrowheads="1"/>
          </p:cNvSpPr>
          <p:nvPr/>
        </p:nvSpPr>
        <p:spPr bwMode="auto">
          <a:xfrm>
            <a:off x="63500" y="6148388"/>
            <a:ext cx="354013" cy="457200"/>
          </a:xfrm>
          <a:prstGeom prst="rect">
            <a:avLst/>
          </a:prstGeom>
          <a:noFill/>
          <a:ln w="9525">
            <a:noFill/>
            <a:miter lim="800000"/>
            <a:headEnd/>
            <a:tailEnd/>
          </a:ln>
          <a:effectLst/>
        </p:spPr>
        <p:txBody>
          <a:bodyPr wrap="none">
            <a:spAutoFit/>
          </a:bodyPr>
          <a:lstStyle/>
          <a:p>
            <a:r>
              <a:rPr lang="en-US"/>
              <a:t>0</a:t>
            </a:r>
          </a:p>
        </p:txBody>
      </p:sp>
      <p:sp>
        <p:nvSpPr>
          <p:cNvPr id="27692" name="Text Box 44"/>
          <p:cNvSpPr txBox="1">
            <a:spLocks noChangeArrowheads="1"/>
          </p:cNvSpPr>
          <p:nvPr/>
        </p:nvSpPr>
        <p:spPr bwMode="auto">
          <a:xfrm>
            <a:off x="-92075" y="2424113"/>
            <a:ext cx="1065213" cy="457200"/>
          </a:xfrm>
          <a:prstGeom prst="rect">
            <a:avLst/>
          </a:prstGeom>
          <a:noFill/>
          <a:ln w="9525">
            <a:noFill/>
            <a:miter lim="800000"/>
            <a:headEnd/>
            <a:tailEnd/>
          </a:ln>
          <a:effectLst/>
        </p:spPr>
        <p:txBody>
          <a:bodyPr wrap="none">
            <a:spAutoFit/>
          </a:bodyPr>
          <a:lstStyle/>
          <a:p>
            <a:r>
              <a:rPr lang="en-US"/>
              <a:t> 25 eV</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lide Number Placeholder 5"/>
          <p:cNvSpPr>
            <a:spLocks noGrp="1"/>
          </p:cNvSpPr>
          <p:nvPr>
            <p:ph type="sldNum" sz="quarter" idx="12"/>
          </p:nvPr>
        </p:nvSpPr>
        <p:spPr/>
        <p:txBody>
          <a:bodyPr/>
          <a:lstStyle/>
          <a:p>
            <a:fld id="{5F564C9C-6946-437C-BDF6-E101622D8864}" type="slidenum">
              <a:rPr lang="en-US"/>
              <a:pPr/>
              <a:t>18</a:t>
            </a:fld>
            <a:endParaRPr lang="en-US"/>
          </a:p>
        </p:txBody>
      </p:sp>
      <p:sp>
        <p:nvSpPr>
          <p:cNvPr id="23664" name="Rectangle 112"/>
          <p:cNvSpPr>
            <a:spLocks noChangeArrowheads="1"/>
          </p:cNvSpPr>
          <p:nvPr/>
        </p:nvSpPr>
        <p:spPr bwMode="auto">
          <a:xfrm>
            <a:off x="1069975" y="892175"/>
            <a:ext cx="1371600" cy="379413"/>
          </a:xfrm>
          <a:prstGeom prst="rect">
            <a:avLst/>
          </a:prstGeom>
          <a:solidFill>
            <a:schemeClr val="folHlink"/>
          </a:solidFill>
          <a:ln w="9525">
            <a:noFill/>
            <a:miter lim="800000"/>
            <a:headEnd/>
            <a:tailEnd/>
          </a:ln>
          <a:effectLst/>
        </p:spPr>
        <p:txBody>
          <a:bodyPr wrap="none" anchor="ctr"/>
          <a:lstStyle/>
          <a:p>
            <a:endParaRPr lang="en-CA"/>
          </a:p>
        </p:txBody>
      </p:sp>
      <p:sp>
        <p:nvSpPr>
          <p:cNvPr id="23663" name="Rectangle 111"/>
          <p:cNvSpPr>
            <a:spLocks noChangeArrowheads="1"/>
          </p:cNvSpPr>
          <p:nvPr/>
        </p:nvSpPr>
        <p:spPr bwMode="auto">
          <a:xfrm>
            <a:off x="1069975" y="1271588"/>
            <a:ext cx="1371600" cy="512762"/>
          </a:xfrm>
          <a:prstGeom prst="rect">
            <a:avLst/>
          </a:prstGeom>
          <a:solidFill>
            <a:srgbClr val="FF9933"/>
          </a:solidFill>
          <a:ln w="9525">
            <a:noFill/>
            <a:miter lim="800000"/>
            <a:headEnd/>
            <a:tailEnd/>
          </a:ln>
          <a:effectLst/>
        </p:spPr>
        <p:txBody>
          <a:bodyPr wrap="none" anchor="ctr"/>
          <a:lstStyle/>
          <a:p>
            <a:endParaRPr lang="en-CA"/>
          </a:p>
        </p:txBody>
      </p:sp>
      <p:grpSp>
        <p:nvGrpSpPr>
          <p:cNvPr id="23554" name="Group 2"/>
          <p:cNvGrpSpPr>
            <a:grpSpLocks/>
          </p:cNvGrpSpPr>
          <p:nvPr/>
        </p:nvGrpSpPr>
        <p:grpSpPr bwMode="auto">
          <a:xfrm>
            <a:off x="2474913" y="1293813"/>
            <a:ext cx="53975" cy="460375"/>
            <a:chOff x="1603" y="1417"/>
            <a:chExt cx="71" cy="327"/>
          </a:xfrm>
        </p:grpSpPr>
        <p:sp>
          <p:nvSpPr>
            <p:cNvPr id="23555" name="Oval 3"/>
            <p:cNvSpPr>
              <a:spLocks noChangeArrowheads="1"/>
            </p:cNvSpPr>
            <p:nvPr/>
          </p:nvSpPr>
          <p:spPr bwMode="auto">
            <a:xfrm>
              <a:off x="1603" y="1688"/>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56" name="Oval 4"/>
            <p:cNvSpPr>
              <a:spLocks noChangeArrowheads="1"/>
            </p:cNvSpPr>
            <p:nvPr/>
          </p:nvSpPr>
          <p:spPr bwMode="auto">
            <a:xfrm>
              <a:off x="1604" y="1617"/>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57" name="Oval 5"/>
            <p:cNvSpPr>
              <a:spLocks noChangeArrowheads="1"/>
            </p:cNvSpPr>
            <p:nvPr/>
          </p:nvSpPr>
          <p:spPr bwMode="auto">
            <a:xfrm>
              <a:off x="1605" y="1552"/>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58" name="Oval 6"/>
            <p:cNvSpPr>
              <a:spLocks noChangeArrowheads="1"/>
            </p:cNvSpPr>
            <p:nvPr/>
          </p:nvSpPr>
          <p:spPr bwMode="auto">
            <a:xfrm>
              <a:off x="1606" y="1481"/>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59" name="Oval 7"/>
            <p:cNvSpPr>
              <a:spLocks noChangeArrowheads="1"/>
            </p:cNvSpPr>
            <p:nvPr/>
          </p:nvSpPr>
          <p:spPr bwMode="auto">
            <a:xfrm>
              <a:off x="1618" y="1417"/>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grpSp>
      <p:sp>
        <p:nvSpPr>
          <p:cNvPr id="23560" name="Rectangle 8" descr="Narrow horizontal"/>
          <p:cNvSpPr>
            <a:spLocks noChangeArrowheads="1"/>
          </p:cNvSpPr>
          <p:nvPr/>
        </p:nvSpPr>
        <p:spPr bwMode="auto">
          <a:xfrm>
            <a:off x="4910138" y="2117725"/>
            <a:ext cx="2552700" cy="639763"/>
          </a:xfrm>
          <a:prstGeom prst="rect">
            <a:avLst/>
          </a:prstGeom>
          <a:pattFill prst="narHorz">
            <a:fgClr>
              <a:srgbClr val="FF9900"/>
            </a:fgClr>
            <a:bgClr>
              <a:srgbClr val="FFFFFF"/>
            </a:bgClr>
          </a:pattFill>
          <a:ln w="9525">
            <a:noFill/>
            <a:miter lim="800000"/>
            <a:headEnd/>
            <a:tailEnd/>
          </a:ln>
          <a:effectLst/>
        </p:spPr>
        <p:txBody>
          <a:bodyPr wrap="none" anchor="ctr"/>
          <a:lstStyle/>
          <a:p>
            <a:endParaRPr lang="en-CA"/>
          </a:p>
        </p:txBody>
      </p:sp>
      <p:sp>
        <p:nvSpPr>
          <p:cNvPr id="23561" name="Oval 9"/>
          <p:cNvSpPr>
            <a:spLocks noChangeArrowheads="1"/>
          </p:cNvSpPr>
          <p:nvPr/>
        </p:nvSpPr>
        <p:spPr bwMode="auto">
          <a:xfrm>
            <a:off x="7543800" y="26670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62" name="Oval 10"/>
          <p:cNvSpPr>
            <a:spLocks noChangeArrowheads="1"/>
          </p:cNvSpPr>
          <p:nvPr/>
        </p:nvSpPr>
        <p:spPr bwMode="auto">
          <a:xfrm>
            <a:off x="7545388" y="255428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63" name="Oval 11"/>
          <p:cNvSpPr>
            <a:spLocks noChangeArrowheads="1"/>
          </p:cNvSpPr>
          <p:nvPr/>
        </p:nvSpPr>
        <p:spPr bwMode="auto">
          <a:xfrm>
            <a:off x="7546975" y="24511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64" name="Oval 12"/>
          <p:cNvSpPr>
            <a:spLocks noChangeArrowheads="1"/>
          </p:cNvSpPr>
          <p:nvPr/>
        </p:nvSpPr>
        <p:spPr bwMode="auto">
          <a:xfrm>
            <a:off x="7524750" y="233838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65" name="Oval 13"/>
          <p:cNvSpPr>
            <a:spLocks noChangeArrowheads="1"/>
          </p:cNvSpPr>
          <p:nvPr/>
        </p:nvSpPr>
        <p:spPr bwMode="auto">
          <a:xfrm>
            <a:off x="7521575" y="22145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66" name="Rectangle 14" descr="Narrow horizontal"/>
          <p:cNvSpPr>
            <a:spLocks noChangeArrowheads="1"/>
          </p:cNvSpPr>
          <p:nvPr/>
        </p:nvSpPr>
        <p:spPr bwMode="auto">
          <a:xfrm>
            <a:off x="4905375" y="933450"/>
            <a:ext cx="2587625" cy="352425"/>
          </a:xfrm>
          <a:prstGeom prst="rect">
            <a:avLst/>
          </a:prstGeom>
          <a:pattFill prst="narHorz">
            <a:fgClr>
              <a:schemeClr val="folHlink"/>
            </a:fgClr>
            <a:bgClr>
              <a:srgbClr val="FFFFFF"/>
            </a:bgClr>
          </a:pattFill>
          <a:ln w="9525">
            <a:noFill/>
            <a:miter lim="800000"/>
            <a:headEnd/>
            <a:tailEnd/>
          </a:ln>
          <a:effectLst/>
        </p:spPr>
        <p:txBody>
          <a:bodyPr wrap="none" anchor="ctr"/>
          <a:lstStyle/>
          <a:p>
            <a:pPr algn="ctr"/>
            <a:r>
              <a:rPr lang="en-US" sz="2000"/>
              <a:t>empty</a:t>
            </a:r>
          </a:p>
        </p:txBody>
      </p:sp>
      <p:sp>
        <p:nvSpPr>
          <p:cNvPr id="23567" name="Oval 15"/>
          <p:cNvSpPr>
            <a:spLocks noChangeArrowheads="1"/>
          </p:cNvSpPr>
          <p:nvPr/>
        </p:nvSpPr>
        <p:spPr bwMode="auto">
          <a:xfrm>
            <a:off x="7512050" y="21002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69" name="Text Box 17"/>
          <p:cNvSpPr txBox="1">
            <a:spLocks noChangeArrowheads="1"/>
          </p:cNvSpPr>
          <p:nvPr/>
        </p:nvSpPr>
        <p:spPr bwMode="auto">
          <a:xfrm>
            <a:off x="5838825" y="2290763"/>
            <a:ext cx="509588" cy="396875"/>
          </a:xfrm>
          <a:prstGeom prst="rect">
            <a:avLst/>
          </a:prstGeom>
          <a:noFill/>
          <a:ln w="9525">
            <a:noFill/>
            <a:miter lim="800000"/>
            <a:headEnd/>
            <a:tailEnd/>
          </a:ln>
          <a:effectLst/>
        </p:spPr>
        <p:txBody>
          <a:bodyPr wrap="none">
            <a:spAutoFit/>
          </a:bodyPr>
          <a:lstStyle/>
          <a:p>
            <a:r>
              <a:rPr lang="en-US" sz="2000"/>
              <a:t>full</a:t>
            </a:r>
          </a:p>
        </p:txBody>
      </p:sp>
      <p:sp>
        <p:nvSpPr>
          <p:cNvPr id="23570" name="Text Box 18"/>
          <p:cNvSpPr txBox="1">
            <a:spLocks noChangeArrowheads="1"/>
          </p:cNvSpPr>
          <p:nvPr/>
        </p:nvSpPr>
        <p:spPr bwMode="auto">
          <a:xfrm>
            <a:off x="514350" y="0"/>
            <a:ext cx="2863850" cy="701675"/>
          </a:xfrm>
          <a:prstGeom prst="rect">
            <a:avLst/>
          </a:prstGeom>
          <a:noFill/>
          <a:ln w="9525">
            <a:noFill/>
            <a:miter lim="800000"/>
            <a:headEnd/>
            <a:tailEnd/>
          </a:ln>
          <a:effectLst/>
        </p:spPr>
        <p:txBody>
          <a:bodyPr wrap="none">
            <a:spAutoFit/>
          </a:bodyPr>
          <a:lstStyle/>
          <a:p>
            <a:r>
              <a:rPr lang="en-US" sz="2000"/>
              <a:t>conductor- empty levels</a:t>
            </a:r>
          </a:p>
          <a:p>
            <a:r>
              <a:rPr lang="en-US" sz="2000"/>
              <a:t>very close</a:t>
            </a:r>
          </a:p>
        </p:txBody>
      </p:sp>
      <p:sp>
        <p:nvSpPr>
          <p:cNvPr id="23571" name="Text Box 19"/>
          <p:cNvSpPr txBox="1">
            <a:spLocks noChangeArrowheads="1"/>
          </p:cNvSpPr>
          <p:nvPr/>
        </p:nvSpPr>
        <p:spPr bwMode="auto">
          <a:xfrm>
            <a:off x="5127625" y="355600"/>
            <a:ext cx="3568700" cy="396875"/>
          </a:xfrm>
          <a:prstGeom prst="rect">
            <a:avLst/>
          </a:prstGeom>
          <a:noFill/>
          <a:ln w="9525">
            <a:noFill/>
            <a:miter lim="800000"/>
            <a:headEnd/>
            <a:tailEnd/>
          </a:ln>
          <a:effectLst/>
        </p:spPr>
        <p:txBody>
          <a:bodyPr wrap="none">
            <a:spAutoFit/>
          </a:bodyPr>
          <a:lstStyle/>
          <a:p>
            <a:r>
              <a:rPr lang="en-US" sz="2000"/>
              <a:t>insulator- big jump to empties.</a:t>
            </a:r>
          </a:p>
        </p:txBody>
      </p:sp>
      <p:sp>
        <p:nvSpPr>
          <p:cNvPr id="23572" name="Line 20"/>
          <p:cNvSpPr>
            <a:spLocks noChangeShapeType="1"/>
          </p:cNvSpPr>
          <p:nvPr/>
        </p:nvSpPr>
        <p:spPr bwMode="auto">
          <a:xfrm>
            <a:off x="1062038" y="4022725"/>
            <a:ext cx="801687" cy="4763"/>
          </a:xfrm>
          <a:prstGeom prst="line">
            <a:avLst/>
          </a:prstGeom>
          <a:noFill/>
          <a:ln w="9525">
            <a:solidFill>
              <a:schemeClr val="tx1"/>
            </a:solidFill>
            <a:round/>
            <a:headEnd/>
            <a:tailEnd/>
          </a:ln>
          <a:effectLst/>
        </p:spPr>
        <p:txBody>
          <a:bodyPr/>
          <a:lstStyle/>
          <a:p>
            <a:endParaRPr lang="en-CA"/>
          </a:p>
        </p:txBody>
      </p:sp>
      <p:sp>
        <p:nvSpPr>
          <p:cNvPr id="23573" name="Line 21"/>
          <p:cNvSpPr>
            <a:spLocks noChangeShapeType="1"/>
          </p:cNvSpPr>
          <p:nvPr/>
        </p:nvSpPr>
        <p:spPr bwMode="auto">
          <a:xfrm>
            <a:off x="1903413" y="3984625"/>
            <a:ext cx="1957387" cy="0"/>
          </a:xfrm>
          <a:prstGeom prst="line">
            <a:avLst/>
          </a:prstGeom>
          <a:noFill/>
          <a:ln w="9525">
            <a:solidFill>
              <a:schemeClr val="tx1"/>
            </a:solidFill>
            <a:round/>
            <a:headEnd/>
            <a:tailEnd/>
          </a:ln>
          <a:effectLst/>
        </p:spPr>
        <p:txBody>
          <a:bodyPr/>
          <a:lstStyle/>
          <a:p>
            <a:endParaRPr lang="en-CA"/>
          </a:p>
        </p:txBody>
      </p:sp>
      <p:sp>
        <p:nvSpPr>
          <p:cNvPr id="23574" name="Oval 22"/>
          <p:cNvSpPr>
            <a:spLocks noChangeArrowheads="1"/>
          </p:cNvSpPr>
          <p:nvPr/>
        </p:nvSpPr>
        <p:spPr bwMode="auto">
          <a:xfrm>
            <a:off x="1516063" y="3754438"/>
            <a:ext cx="255587" cy="255587"/>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23575" name="Line 23"/>
          <p:cNvSpPr>
            <a:spLocks noChangeShapeType="1"/>
          </p:cNvSpPr>
          <p:nvPr/>
        </p:nvSpPr>
        <p:spPr bwMode="auto">
          <a:xfrm flipV="1">
            <a:off x="2681288" y="3841750"/>
            <a:ext cx="461962" cy="0"/>
          </a:xfrm>
          <a:prstGeom prst="line">
            <a:avLst/>
          </a:prstGeom>
          <a:noFill/>
          <a:ln w="9525">
            <a:solidFill>
              <a:schemeClr val="tx1"/>
            </a:solidFill>
            <a:round/>
            <a:headEnd/>
            <a:tailEnd type="triangle" w="med" len="med"/>
          </a:ln>
          <a:effectLst/>
        </p:spPr>
        <p:txBody>
          <a:bodyPr/>
          <a:lstStyle/>
          <a:p>
            <a:endParaRPr lang="en-CA"/>
          </a:p>
        </p:txBody>
      </p:sp>
      <p:sp>
        <p:nvSpPr>
          <p:cNvPr id="23576" name="Freeform 24"/>
          <p:cNvSpPr>
            <a:spLocks/>
          </p:cNvSpPr>
          <p:nvPr/>
        </p:nvSpPr>
        <p:spPr bwMode="auto">
          <a:xfrm>
            <a:off x="1857375" y="3981450"/>
            <a:ext cx="61913" cy="42863"/>
          </a:xfrm>
          <a:custGeom>
            <a:avLst/>
            <a:gdLst/>
            <a:ahLst/>
            <a:cxnLst>
              <a:cxn ang="0">
                <a:pos x="0" y="27"/>
              </a:cxn>
              <a:cxn ang="0">
                <a:pos x="39" y="0"/>
              </a:cxn>
            </a:cxnLst>
            <a:rect l="0" t="0" r="r" b="b"/>
            <a:pathLst>
              <a:path w="39" h="27">
                <a:moveTo>
                  <a:pt x="0" y="27"/>
                </a:moveTo>
                <a:cubicBezTo>
                  <a:pt x="27" y="18"/>
                  <a:pt x="14" y="0"/>
                  <a:pt x="39" y="0"/>
                </a:cubicBezTo>
              </a:path>
            </a:pathLst>
          </a:custGeom>
          <a:noFill/>
          <a:ln w="9525">
            <a:solidFill>
              <a:schemeClr val="tx1"/>
            </a:solidFill>
            <a:round/>
            <a:headEnd/>
            <a:tailEnd/>
          </a:ln>
          <a:effectLst/>
        </p:spPr>
        <p:txBody>
          <a:bodyPr/>
          <a:lstStyle/>
          <a:p>
            <a:endParaRPr lang="en-CA"/>
          </a:p>
        </p:txBody>
      </p:sp>
      <p:sp>
        <p:nvSpPr>
          <p:cNvPr id="23577" name="Oval 25" descr="30%"/>
          <p:cNvSpPr>
            <a:spLocks noChangeArrowheads="1"/>
          </p:cNvSpPr>
          <p:nvPr/>
        </p:nvSpPr>
        <p:spPr bwMode="auto">
          <a:xfrm>
            <a:off x="2332038" y="3717925"/>
            <a:ext cx="255587" cy="255588"/>
          </a:xfrm>
          <a:prstGeom prst="ellipse">
            <a:avLst/>
          </a:prstGeom>
          <a:pattFill prst="pct30">
            <a:fgClr>
              <a:schemeClr val="accent1"/>
            </a:fgClr>
            <a:bgClr>
              <a:schemeClr val="bg1"/>
            </a:bgClr>
          </a:pattFill>
          <a:ln w="9525">
            <a:solidFill>
              <a:schemeClr val="tx1"/>
            </a:solidFill>
            <a:round/>
            <a:headEnd/>
            <a:tailEnd/>
          </a:ln>
          <a:effectLst/>
        </p:spPr>
        <p:txBody>
          <a:bodyPr wrap="none" anchor="ctr"/>
          <a:lstStyle/>
          <a:p>
            <a:endParaRPr lang="en-CA"/>
          </a:p>
        </p:txBody>
      </p:sp>
      <p:sp>
        <p:nvSpPr>
          <p:cNvPr id="23578" name="AutoShape 26"/>
          <p:cNvSpPr>
            <a:spLocks noChangeArrowheads="1"/>
          </p:cNvSpPr>
          <p:nvPr/>
        </p:nvSpPr>
        <p:spPr bwMode="auto">
          <a:xfrm>
            <a:off x="1181100" y="3714750"/>
            <a:ext cx="300038" cy="280988"/>
          </a:xfrm>
          <a:prstGeom prst="rightArrow">
            <a:avLst>
              <a:gd name="adj1" fmla="val 50000"/>
              <a:gd name="adj2" fmla="val 26695"/>
            </a:avLst>
          </a:prstGeom>
          <a:solidFill>
            <a:schemeClr val="tx1"/>
          </a:solidFill>
          <a:ln w="9525">
            <a:solidFill>
              <a:schemeClr val="tx1"/>
            </a:solidFill>
            <a:miter lim="800000"/>
            <a:headEnd/>
            <a:tailEnd/>
          </a:ln>
          <a:effectLst/>
        </p:spPr>
        <p:txBody>
          <a:bodyPr wrap="none" anchor="ctr"/>
          <a:lstStyle/>
          <a:p>
            <a:endParaRPr lang="en-CA"/>
          </a:p>
        </p:txBody>
      </p:sp>
      <p:sp>
        <p:nvSpPr>
          <p:cNvPr id="23579" name="Line 27"/>
          <p:cNvSpPr>
            <a:spLocks noChangeShapeType="1"/>
          </p:cNvSpPr>
          <p:nvPr/>
        </p:nvSpPr>
        <p:spPr bwMode="auto">
          <a:xfrm>
            <a:off x="5305425" y="6732588"/>
            <a:ext cx="801688" cy="4762"/>
          </a:xfrm>
          <a:prstGeom prst="line">
            <a:avLst/>
          </a:prstGeom>
          <a:noFill/>
          <a:ln w="9525">
            <a:solidFill>
              <a:schemeClr val="tx1"/>
            </a:solidFill>
            <a:round/>
            <a:headEnd/>
            <a:tailEnd/>
          </a:ln>
          <a:effectLst/>
        </p:spPr>
        <p:txBody>
          <a:bodyPr/>
          <a:lstStyle/>
          <a:p>
            <a:endParaRPr lang="en-CA"/>
          </a:p>
        </p:txBody>
      </p:sp>
      <p:sp>
        <p:nvSpPr>
          <p:cNvPr id="23580" name="Oval 28"/>
          <p:cNvSpPr>
            <a:spLocks noChangeArrowheads="1"/>
          </p:cNvSpPr>
          <p:nvPr/>
        </p:nvSpPr>
        <p:spPr bwMode="auto">
          <a:xfrm>
            <a:off x="5816600" y="6464300"/>
            <a:ext cx="255588" cy="255588"/>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23581" name="AutoShape 29"/>
          <p:cNvSpPr>
            <a:spLocks noChangeArrowheads="1"/>
          </p:cNvSpPr>
          <p:nvPr/>
        </p:nvSpPr>
        <p:spPr bwMode="auto">
          <a:xfrm>
            <a:off x="5446713" y="6424613"/>
            <a:ext cx="300037" cy="280987"/>
          </a:xfrm>
          <a:prstGeom prst="rightArrow">
            <a:avLst>
              <a:gd name="adj1" fmla="val 50000"/>
              <a:gd name="adj2" fmla="val 26695"/>
            </a:avLst>
          </a:prstGeom>
          <a:solidFill>
            <a:schemeClr val="tx1"/>
          </a:solidFill>
          <a:ln w="9525">
            <a:solidFill>
              <a:schemeClr val="tx1"/>
            </a:solidFill>
            <a:miter lim="800000"/>
            <a:headEnd/>
            <a:tailEnd/>
          </a:ln>
          <a:effectLst/>
        </p:spPr>
        <p:txBody>
          <a:bodyPr wrap="none" anchor="ctr"/>
          <a:lstStyle/>
          <a:p>
            <a:endParaRPr lang="en-CA"/>
          </a:p>
        </p:txBody>
      </p:sp>
      <p:sp>
        <p:nvSpPr>
          <p:cNvPr id="23582" name="Line 30"/>
          <p:cNvSpPr>
            <a:spLocks noChangeShapeType="1"/>
          </p:cNvSpPr>
          <p:nvPr/>
        </p:nvSpPr>
        <p:spPr bwMode="auto">
          <a:xfrm>
            <a:off x="5294313" y="6203950"/>
            <a:ext cx="22225" cy="514350"/>
          </a:xfrm>
          <a:prstGeom prst="line">
            <a:avLst/>
          </a:prstGeom>
          <a:noFill/>
          <a:ln w="9525">
            <a:solidFill>
              <a:schemeClr val="tx1"/>
            </a:solidFill>
            <a:round/>
            <a:headEnd/>
            <a:tailEnd/>
          </a:ln>
          <a:effectLst/>
        </p:spPr>
        <p:txBody>
          <a:bodyPr/>
          <a:lstStyle/>
          <a:p>
            <a:endParaRPr lang="en-CA"/>
          </a:p>
        </p:txBody>
      </p:sp>
      <p:sp>
        <p:nvSpPr>
          <p:cNvPr id="23583" name="Line 31"/>
          <p:cNvSpPr>
            <a:spLocks noChangeShapeType="1"/>
          </p:cNvSpPr>
          <p:nvPr/>
        </p:nvSpPr>
        <p:spPr bwMode="auto">
          <a:xfrm>
            <a:off x="6080125" y="6180138"/>
            <a:ext cx="22225" cy="563562"/>
          </a:xfrm>
          <a:prstGeom prst="line">
            <a:avLst/>
          </a:prstGeom>
          <a:noFill/>
          <a:ln w="9525">
            <a:solidFill>
              <a:schemeClr val="tx1"/>
            </a:solidFill>
            <a:round/>
            <a:headEnd/>
            <a:tailEnd/>
          </a:ln>
          <a:effectLst/>
        </p:spPr>
        <p:txBody>
          <a:bodyPr/>
          <a:lstStyle/>
          <a:p>
            <a:endParaRPr lang="en-CA"/>
          </a:p>
        </p:txBody>
      </p:sp>
      <p:sp>
        <p:nvSpPr>
          <p:cNvPr id="23584" name="Line 32"/>
          <p:cNvSpPr>
            <a:spLocks noChangeShapeType="1"/>
          </p:cNvSpPr>
          <p:nvPr/>
        </p:nvSpPr>
        <p:spPr bwMode="auto">
          <a:xfrm>
            <a:off x="6083300" y="6181725"/>
            <a:ext cx="1922463" cy="0"/>
          </a:xfrm>
          <a:prstGeom prst="line">
            <a:avLst/>
          </a:prstGeom>
          <a:noFill/>
          <a:ln w="9525">
            <a:solidFill>
              <a:schemeClr val="tx1"/>
            </a:solidFill>
            <a:round/>
            <a:headEnd/>
            <a:tailEnd/>
          </a:ln>
          <a:effectLst/>
        </p:spPr>
        <p:txBody>
          <a:bodyPr/>
          <a:lstStyle/>
          <a:p>
            <a:endParaRPr lang="en-CA"/>
          </a:p>
        </p:txBody>
      </p:sp>
      <p:sp>
        <p:nvSpPr>
          <p:cNvPr id="23585" name="Text Box 33"/>
          <p:cNvSpPr txBox="1">
            <a:spLocks noChangeArrowheads="1"/>
          </p:cNvSpPr>
          <p:nvPr/>
        </p:nvSpPr>
        <p:spPr bwMode="auto">
          <a:xfrm>
            <a:off x="6153150" y="4017963"/>
            <a:ext cx="2243138" cy="701675"/>
          </a:xfrm>
          <a:prstGeom prst="rect">
            <a:avLst/>
          </a:prstGeom>
          <a:noFill/>
          <a:ln w="9525">
            <a:noFill/>
            <a:miter lim="800000"/>
            <a:headEnd/>
            <a:tailEnd/>
          </a:ln>
          <a:effectLst/>
        </p:spPr>
        <p:txBody>
          <a:bodyPr wrap="none">
            <a:spAutoFit/>
          </a:bodyPr>
          <a:lstStyle/>
          <a:p>
            <a:r>
              <a:rPr lang="en-US" sz="2000"/>
              <a:t>Stuck. Can’t move</a:t>
            </a:r>
          </a:p>
          <a:p>
            <a:r>
              <a:rPr lang="en-US" sz="2000"/>
              <a:t>without big boost.</a:t>
            </a:r>
          </a:p>
        </p:txBody>
      </p:sp>
      <p:sp>
        <p:nvSpPr>
          <p:cNvPr id="23586" name="Text Box 34"/>
          <p:cNvSpPr txBox="1">
            <a:spLocks noChangeArrowheads="1"/>
          </p:cNvSpPr>
          <p:nvPr/>
        </p:nvSpPr>
        <p:spPr bwMode="auto">
          <a:xfrm>
            <a:off x="1479550" y="4149725"/>
            <a:ext cx="1525588" cy="396875"/>
          </a:xfrm>
          <a:prstGeom prst="rect">
            <a:avLst/>
          </a:prstGeom>
          <a:noFill/>
          <a:ln w="9525">
            <a:noFill/>
            <a:miter lim="800000"/>
            <a:headEnd/>
            <a:tailEnd/>
          </a:ln>
          <a:effectLst/>
        </p:spPr>
        <p:txBody>
          <a:bodyPr wrap="none">
            <a:spAutoFit/>
          </a:bodyPr>
          <a:lstStyle/>
          <a:p>
            <a:r>
              <a:rPr lang="en-US" sz="2000"/>
              <a:t>move easily</a:t>
            </a:r>
          </a:p>
        </p:txBody>
      </p:sp>
      <p:sp>
        <p:nvSpPr>
          <p:cNvPr id="23587" name="Line 35"/>
          <p:cNvSpPr>
            <a:spLocks noChangeShapeType="1"/>
          </p:cNvSpPr>
          <p:nvPr/>
        </p:nvSpPr>
        <p:spPr bwMode="auto">
          <a:xfrm>
            <a:off x="0" y="4797425"/>
            <a:ext cx="9144000" cy="0"/>
          </a:xfrm>
          <a:prstGeom prst="line">
            <a:avLst/>
          </a:prstGeom>
          <a:noFill/>
          <a:ln w="57150">
            <a:solidFill>
              <a:schemeClr val="tx1"/>
            </a:solidFill>
            <a:round/>
            <a:headEnd/>
            <a:tailEnd/>
          </a:ln>
          <a:effectLst/>
        </p:spPr>
        <p:txBody>
          <a:bodyPr/>
          <a:lstStyle/>
          <a:p>
            <a:endParaRPr lang="en-CA"/>
          </a:p>
        </p:txBody>
      </p:sp>
      <p:sp>
        <p:nvSpPr>
          <p:cNvPr id="23588" name="Text Box 36"/>
          <p:cNvSpPr txBox="1">
            <a:spLocks noChangeArrowheads="1"/>
          </p:cNvSpPr>
          <p:nvPr/>
        </p:nvSpPr>
        <p:spPr bwMode="auto">
          <a:xfrm>
            <a:off x="622300" y="5181600"/>
            <a:ext cx="8294688" cy="701675"/>
          </a:xfrm>
          <a:prstGeom prst="rect">
            <a:avLst/>
          </a:prstGeom>
          <a:noFill/>
          <a:ln w="9525">
            <a:noFill/>
            <a:miter lim="800000"/>
            <a:headEnd/>
            <a:tailEnd/>
          </a:ln>
          <a:effectLst/>
        </p:spPr>
        <p:txBody>
          <a:bodyPr wrap="none">
            <a:spAutoFit/>
          </a:bodyPr>
          <a:lstStyle/>
          <a:p>
            <a:r>
              <a:rPr lang="en-US" sz="2000"/>
              <a:t>semiconductor-- half way in between.  Little gap to empty levels, shallow</a:t>
            </a:r>
          </a:p>
          <a:p>
            <a:r>
              <a:rPr lang="en-US" sz="2000"/>
              <a:t>pit. </a:t>
            </a:r>
          </a:p>
        </p:txBody>
      </p:sp>
      <p:sp>
        <p:nvSpPr>
          <p:cNvPr id="23589" name="Rectangle 37"/>
          <p:cNvSpPr>
            <a:spLocks noChangeArrowheads="1"/>
          </p:cNvSpPr>
          <p:nvPr/>
        </p:nvSpPr>
        <p:spPr bwMode="auto">
          <a:xfrm>
            <a:off x="1652588" y="6083300"/>
            <a:ext cx="2552700" cy="639763"/>
          </a:xfrm>
          <a:prstGeom prst="rect">
            <a:avLst/>
          </a:prstGeom>
          <a:solidFill>
            <a:srgbClr val="FF9933"/>
          </a:solidFill>
          <a:ln w="9525">
            <a:noFill/>
            <a:miter lim="800000"/>
            <a:headEnd/>
            <a:tailEnd/>
          </a:ln>
          <a:effectLst/>
        </p:spPr>
        <p:txBody>
          <a:bodyPr wrap="none" anchor="ctr"/>
          <a:lstStyle/>
          <a:p>
            <a:endParaRPr lang="en-CA"/>
          </a:p>
        </p:txBody>
      </p:sp>
      <p:sp>
        <p:nvSpPr>
          <p:cNvPr id="23590" name="Oval 38"/>
          <p:cNvSpPr>
            <a:spLocks noChangeArrowheads="1"/>
          </p:cNvSpPr>
          <p:nvPr/>
        </p:nvSpPr>
        <p:spPr bwMode="auto">
          <a:xfrm>
            <a:off x="4286250" y="663257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91" name="Oval 39"/>
          <p:cNvSpPr>
            <a:spLocks noChangeArrowheads="1"/>
          </p:cNvSpPr>
          <p:nvPr/>
        </p:nvSpPr>
        <p:spPr bwMode="auto">
          <a:xfrm>
            <a:off x="4287838" y="65198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92" name="Oval 40"/>
          <p:cNvSpPr>
            <a:spLocks noChangeArrowheads="1"/>
          </p:cNvSpPr>
          <p:nvPr/>
        </p:nvSpPr>
        <p:spPr bwMode="auto">
          <a:xfrm>
            <a:off x="4289425" y="641667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93" name="Oval 41"/>
          <p:cNvSpPr>
            <a:spLocks noChangeArrowheads="1"/>
          </p:cNvSpPr>
          <p:nvPr/>
        </p:nvSpPr>
        <p:spPr bwMode="auto">
          <a:xfrm>
            <a:off x="4267200" y="63039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94" name="Oval 42"/>
          <p:cNvSpPr>
            <a:spLocks noChangeArrowheads="1"/>
          </p:cNvSpPr>
          <p:nvPr/>
        </p:nvSpPr>
        <p:spPr bwMode="auto">
          <a:xfrm>
            <a:off x="4264025" y="618013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95" name="Rectangle 43"/>
          <p:cNvSpPr>
            <a:spLocks noChangeArrowheads="1"/>
          </p:cNvSpPr>
          <p:nvPr/>
        </p:nvSpPr>
        <p:spPr bwMode="auto">
          <a:xfrm>
            <a:off x="1636713" y="5588000"/>
            <a:ext cx="2587625" cy="352425"/>
          </a:xfrm>
          <a:prstGeom prst="rect">
            <a:avLst/>
          </a:prstGeom>
          <a:solidFill>
            <a:schemeClr val="folHlink"/>
          </a:solidFill>
          <a:ln w="9525">
            <a:noFill/>
            <a:miter lim="800000"/>
            <a:headEnd/>
            <a:tailEnd/>
          </a:ln>
          <a:effectLst/>
        </p:spPr>
        <p:txBody>
          <a:bodyPr wrap="none" anchor="ctr"/>
          <a:lstStyle/>
          <a:p>
            <a:pPr algn="ctr"/>
            <a:r>
              <a:rPr lang="en-US" sz="2000"/>
              <a:t>empty</a:t>
            </a:r>
          </a:p>
        </p:txBody>
      </p:sp>
      <p:sp>
        <p:nvSpPr>
          <p:cNvPr id="23596" name="Oval 44"/>
          <p:cNvSpPr>
            <a:spLocks noChangeArrowheads="1"/>
          </p:cNvSpPr>
          <p:nvPr/>
        </p:nvSpPr>
        <p:spPr bwMode="auto">
          <a:xfrm>
            <a:off x="4254500" y="606583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597" name="Text Box 45"/>
          <p:cNvSpPr txBox="1">
            <a:spLocks noChangeArrowheads="1"/>
          </p:cNvSpPr>
          <p:nvPr/>
        </p:nvSpPr>
        <p:spPr bwMode="auto">
          <a:xfrm>
            <a:off x="2581275" y="6256338"/>
            <a:ext cx="509588" cy="396875"/>
          </a:xfrm>
          <a:prstGeom prst="rect">
            <a:avLst/>
          </a:prstGeom>
          <a:noFill/>
          <a:ln w="9525">
            <a:noFill/>
            <a:miter lim="800000"/>
            <a:headEnd/>
            <a:tailEnd/>
          </a:ln>
          <a:effectLst/>
        </p:spPr>
        <p:txBody>
          <a:bodyPr wrap="none">
            <a:spAutoFit/>
          </a:bodyPr>
          <a:lstStyle/>
          <a:p>
            <a:r>
              <a:rPr lang="en-US" sz="2000"/>
              <a:t>full</a:t>
            </a:r>
          </a:p>
        </p:txBody>
      </p:sp>
      <p:sp>
        <p:nvSpPr>
          <p:cNvPr id="23598" name="Line 46"/>
          <p:cNvSpPr>
            <a:spLocks noChangeShapeType="1"/>
          </p:cNvSpPr>
          <p:nvPr/>
        </p:nvSpPr>
        <p:spPr bwMode="auto">
          <a:xfrm>
            <a:off x="5326063" y="4197350"/>
            <a:ext cx="801687" cy="4763"/>
          </a:xfrm>
          <a:prstGeom prst="line">
            <a:avLst/>
          </a:prstGeom>
          <a:noFill/>
          <a:ln w="9525">
            <a:solidFill>
              <a:schemeClr val="tx1"/>
            </a:solidFill>
            <a:round/>
            <a:headEnd/>
            <a:tailEnd/>
          </a:ln>
          <a:effectLst/>
        </p:spPr>
        <p:txBody>
          <a:bodyPr/>
          <a:lstStyle/>
          <a:p>
            <a:endParaRPr lang="en-CA"/>
          </a:p>
        </p:txBody>
      </p:sp>
      <p:sp>
        <p:nvSpPr>
          <p:cNvPr id="23599" name="Oval 47"/>
          <p:cNvSpPr>
            <a:spLocks noChangeArrowheads="1"/>
          </p:cNvSpPr>
          <p:nvPr/>
        </p:nvSpPr>
        <p:spPr bwMode="auto">
          <a:xfrm>
            <a:off x="5837238" y="3929063"/>
            <a:ext cx="255587" cy="255587"/>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23600" name="AutoShape 48"/>
          <p:cNvSpPr>
            <a:spLocks noChangeArrowheads="1"/>
          </p:cNvSpPr>
          <p:nvPr/>
        </p:nvSpPr>
        <p:spPr bwMode="auto">
          <a:xfrm>
            <a:off x="5467350" y="3889375"/>
            <a:ext cx="300038" cy="280988"/>
          </a:xfrm>
          <a:prstGeom prst="rightArrow">
            <a:avLst>
              <a:gd name="adj1" fmla="val 50000"/>
              <a:gd name="adj2" fmla="val 26695"/>
            </a:avLst>
          </a:prstGeom>
          <a:solidFill>
            <a:schemeClr val="tx1"/>
          </a:solidFill>
          <a:ln w="9525">
            <a:solidFill>
              <a:schemeClr val="tx1"/>
            </a:solidFill>
            <a:miter lim="800000"/>
            <a:headEnd/>
            <a:tailEnd/>
          </a:ln>
          <a:effectLst/>
        </p:spPr>
        <p:txBody>
          <a:bodyPr wrap="none" anchor="ctr"/>
          <a:lstStyle/>
          <a:p>
            <a:endParaRPr lang="en-CA"/>
          </a:p>
        </p:txBody>
      </p:sp>
      <p:sp>
        <p:nvSpPr>
          <p:cNvPr id="23601" name="Line 49"/>
          <p:cNvSpPr>
            <a:spLocks noChangeShapeType="1"/>
          </p:cNvSpPr>
          <p:nvPr/>
        </p:nvSpPr>
        <p:spPr bwMode="auto">
          <a:xfrm>
            <a:off x="5327650" y="3046413"/>
            <a:ext cx="9525" cy="1136650"/>
          </a:xfrm>
          <a:prstGeom prst="line">
            <a:avLst/>
          </a:prstGeom>
          <a:noFill/>
          <a:ln w="9525">
            <a:solidFill>
              <a:schemeClr val="tx1"/>
            </a:solidFill>
            <a:round/>
            <a:headEnd/>
            <a:tailEnd/>
          </a:ln>
          <a:effectLst/>
        </p:spPr>
        <p:txBody>
          <a:bodyPr/>
          <a:lstStyle/>
          <a:p>
            <a:endParaRPr lang="en-CA"/>
          </a:p>
        </p:txBody>
      </p:sp>
      <p:sp>
        <p:nvSpPr>
          <p:cNvPr id="23602" name="Line 50"/>
          <p:cNvSpPr>
            <a:spLocks noChangeShapeType="1"/>
          </p:cNvSpPr>
          <p:nvPr/>
        </p:nvSpPr>
        <p:spPr bwMode="auto">
          <a:xfrm>
            <a:off x="6100763" y="3011488"/>
            <a:ext cx="22225" cy="1196975"/>
          </a:xfrm>
          <a:prstGeom prst="line">
            <a:avLst/>
          </a:prstGeom>
          <a:noFill/>
          <a:ln w="9525">
            <a:solidFill>
              <a:schemeClr val="tx1"/>
            </a:solidFill>
            <a:round/>
            <a:headEnd/>
            <a:tailEnd/>
          </a:ln>
          <a:effectLst/>
        </p:spPr>
        <p:txBody>
          <a:bodyPr/>
          <a:lstStyle/>
          <a:p>
            <a:endParaRPr lang="en-CA"/>
          </a:p>
        </p:txBody>
      </p:sp>
      <p:sp>
        <p:nvSpPr>
          <p:cNvPr id="23603" name="Line 51"/>
          <p:cNvSpPr>
            <a:spLocks noChangeShapeType="1"/>
          </p:cNvSpPr>
          <p:nvPr/>
        </p:nvSpPr>
        <p:spPr bwMode="auto">
          <a:xfrm>
            <a:off x="6105525" y="3025775"/>
            <a:ext cx="1922463" cy="0"/>
          </a:xfrm>
          <a:prstGeom prst="line">
            <a:avLst/>
          </a:prstGeom>
          <a:noFill/>
          <a:ln w="9525">
            <a:solidFill>
              <a:schemeClr val="tx1"/>
            </a:solidFill>
            <a:round/>
            <a:headEnd/>
            <a:tailEnd/>
          </a:ln>
          <a:effectLst/>
        </p:spPr>
        <p:txBody>
          <a:bodyPr/>
          <a:lstStyle/>
          <a:p>
            <a:endParaRPr lang="en-CA"/>
          </a:p>
        </p:txBody>
      </p:sp>
      <p:sp>
        <p:nvSpPr>
          <p:cNvPr id="23604" name="Text Box 52"/>
          <p:cNvSpPr txBox="1">
            <a:spLocks noChangeArrowheads="1"/>
          </p:cNvSpPr>
          <p:nvPr/>
        </p:nvSpPr>
        <p:spPr bwMode="auto">
          <a:xfrm>
            <a:off x="6356350" y="3211513"/>
            <a:ext cx="2216150" cy="396875"/>
          </a:xfrm>
          <a:prstGeom prst="rect">
            <a:avLst/>
          </a:prstGeom>
          <a:noFill/>
          <a:ln w="9525">
            <a:noFill/>
            <a:miter lim="800000"/>
            <a:headEnd/>
            <a:tailEnd/>
          </a:ln>
          <a:effectLst/>
        </p:spPr>
        <p:txBody>
          <a:bodyPr wrap="none">
            <a:spAutoFit/>
          </a:bodyPr>
          <a:lstStyle/>
          <a:p>
            <a:r>
              <a:rPr lang="en-US" sz="2000"/>
              <a:t>electron like in pit.</a:t>
            </a:r>
          </a:p>
        </p:txBody>
      </p:sp>
      <p:sp>
        <p:nvSpPr>
          <p:cNvPr id="23605" name="Text Box 53"/>
          <p:cNvSpPr txBox="1">
            <a:spLocks noChangeArrowheads="1"/>
          </p:cNvSpPr>
          <p:nvPr/>
        </p:nvSpPr>
        <p:spPr bwMode="auto">
          <a:xfrm>
            <a:off x="452438" y="2981325"/>
            <a:ext cx="3108325" cy="701675"/>
          </a:xfrm>
          <a:prstGeom prst="rect">
            <a:avLst/>
          </a:prstGeom>
          <a:noFill/>
          <a:ln w="9525">
            <a:noFill/>
            <a:miter lim="800000"/>
            <a:headEnd/>
            <a:tailEnd/>
          </a:ln>
          <a:effectLst/>
        </p:spPr>
        <p:txBody>
          <a:bodyPr wrap="none">
            <a:spAutoFit/>
          </a:bodyPr>
          <a:lstStyle/>
          <a:p>
            <a:r>
              <a:rPr lang="en-US" sz="2000"/>
              <a:t>electron like ball rolling on</a:t>
            </a:r>
          </a:p>
          <a:p>
            <a:r>
              <a:rPr lang="en-US" sz="2000"/>
              <a:t> almost flat ground</a:t>
            </a:r>
          </a:p>
        </p:txBody>
      </p:sp>
      <p:sp>
        <p:nvSpPr>
          <p:cNvPr id="23606" name="Text Box 54"/>
          <p:cNvSpPr txBox="1">
            <a:spLocks noChangeArrowheads="1"/>
          </p:cNvSpPr>
          <p:nvPr/>
        </p:nvSpPr>
        <p:spPr bwMode="auto">
          <a:xfrm>
            <a:off x="4367213" y="1500188"/>
            <a:ext cx="4222750" cy="396875"/>
          </a:xfrm>
          <a:prstGeom prst="rect">
            <a:avLst/>
          </a:prstGeom>
          <a:noFill/>
          <a:ln w="9525">
            <a:noFill/>
            <a:miter lim="800000"/>
            <a:headEnd/>
            <a:tailEnd/>
          </a:ln>
          <a:effectLst/>
        </p:spPr>
        <p:txBody>
          <a:bodyPr wrap="none">
            <a:spAutoFit/>
          </a:bodyPr>
          <a:lstStyle/>
          <a:p>
            <a:r>
              <a:rPr lang="en-US" sz="2000"/>
              <a:t>ENERGY gap- no ALLOWED levels</a:t>
            </a:r>
          </a:p>
        </p:txBody>
      </p:sp>
      <p:grpSp>
        <p:nvGrpSpPr>
          <p:cNvPr id="23607" name="Group 55"/>
          <p:cNvGrpSpPr>
            <a:grpSpLocks/>
          </p:cNvGrpSpPr>
          <p:nvPr/>
        </p:nvGrpSpPr>
        <p:grpSpPr bwMode="auto">
          <a:xfrm>
            <a:off x="1092200" y="912813"/>
            <a:ext cx="1352550" cy="381000"/>
            <a:chOff x="711" y="1152"/>
            <a:chExt cx="852" cy="307"/>
          </a:xfrm>
        </p:grpSpPr>
        <p:sp>
          <p:nvSpPr>
            <p:cNvPr id="23608" name="Line 56"/>
            <p:cNvSpPr>
              <a:spLocks noChangeShapeType="1"/>
            </p:cNvSpPr>
            <p:nvPr/>
          </p:nvSpPr>
          <p:spPr bwMode="auto">
            <a:xfrm flipV="1">
              <a:off x="711" y="1152"/>
              <a:ext cx="852" cy="0"/>
            </a:xfrm>
            <a:prstGeom prst="line">
              <a:avLst/>
            </a:prstGeom>
            <a:noFill/>
            <a:ln w="3175">
              <a:solidFill>
                <a:schemeClr val="folHlink"/>
              </a:solidFill>
              <a:round/>
              <a:headEnd/>
              <a:tailEnd/>
            </a:ln>
            <a:effectLst/>
          </p:spPr>
          <p:txBody>
            <a:bodyPr/>
            <a:lstStyle/>
            <a:p>
              <a:endParaRPr lang="en-CA"/>
            </a:p>
          </p:txBody>
        </p:sp>
        <p:sp>
          <p:nvSpPr>
            <p:cNvPr id="23609" name="Line 57"/>
            <p:cNvSpPr>
              <a:spLocks noChangeShapeType="1"/>
            </p:cNvSpPr>
            <p:nvPr/>
          </p:nvSpPr>
          <p:spPr bwMode="auto">
            <a:xfrm flipV="1">
              <a:off x="711" y="1167"/>
              <a:ext cx="852" cy="0"/>
            </a:xfrm>
            <a:prstGeom prst="line">
              <a:avLst/>
            </a:prstGeom>
            <a:noFill/>
            <a:ln w="3175">
              <a:solidFill>
                <a:schemeClr val="folHlink"/>
              </a:solidFill>
              <a:round/>
              <a:headEnd/>
              <a:tailEnd/>
            </a:ln>
            <a:effectLst/>
          </p:spPr>
          <p:txBody>
            <a:bodyPr/>
            <a:lstStyle/>
            <a:p>
              <a:endParaRPr lang="en-CA"/>
            </a:p>
          </p:txBody>
        </p:sp>
        <p:sp>
          <p:nvSpPr>
            <p:cNvPr id="23610" name="Line 58"/>
            <p:cNvSpPr>
              <a:spLocks noChangeShapeType="1"/>
            </p:cNvSpPr>
            <p:nvPr/>
          </p:nvSpPr>
          <p:spPr bwMode="auto">
            <a:xfrm flipV="1">
              <a:off x="711" y="1182"/>
              <a:ext cx="852" cy="0"/>
            </a:xfrm>
            <a:prstGeom prst="line">
              <a:avLst/>
            </a:prstGeom>
            <a:noFill/>
            <a:ln w="3175">
              <a:solidFill>
                <a:schemeClr val="folHlink"/>
              </a:solidFill>
              <a:round/>
              <a:headEnd/>
              <a:tailEnd/>
            </a:ln>
            <a:effectLst/>
          </p:spPr>
          <p:txBody>
            <a:bodyPr/>
            <a:lstStyle/>
            <a:p>
              <a:endParaRPr lang="en-CA"/>
            </a:p>
          </p:txBody>
        </p:sp>
        <p:sp>
          <p:nvSpPr>
            <p:cNvPr id="23611" name="Line 59"/>
            <p:cNvSpPr>
              <a:spLocks noChangeShapeType="1"/>
            </p:cNvSpPr>
            <p:nvPr/>
          </p:nvSpPr>
          <p:spPr bwMode="auto">
            <a:xfrm flipV="1">
              <a:off x="711" y="1196"/>
              <a:ext cx="852" cy="0"/>
            </a:xfrm>
            <a:prstGeom prst="line">
              <a:avLst/>
            </a:prstGeom>
            <a:noFill/>
            <a:ln w="3175">
              <a:solidFill>
                <a:schemeClr val="folHlink"/>
              </a:solidFill>
              <a:round/>
              <a:headEnd/>
              <a:tailEnd/>
            </a:ln>
            <a:effectLst/>
          </p:spPr>
          <p:txBody>
            <a:bodyPr/>
            <a:lstStyle/>
            <a:p>
              <a:endParaRPr lang="en-CA"/>
            </a:p>
          </p:txBody>
        </p:sp>
        <p:sp>
          <p:nvSpPr>
            <p:cNvPr id="23612" name="Line 60"/>
            <p:cNvSpPr>
              <a:spLocks noChangeShapeType="1"/>
            </p:cNvSpPr>
            <p:nvPr/>
          </p:nvSpPr>
          <p:spPr bwMode="auto">
            <a:xfrm flipV="1">
              <a:off x="711" y="1211"/>
              <a:ext cx="852" cy="0"/>
            </a:xfrm>
            <a:prstGeom prst="line">
              <a:avLst/>
            </a:prstGeom>
            <a:noFill/>
            <a:ln w="3175">
              <a:solidFill>
                <a:schemeClr val="folHlink"/>
              </a:solidFill>
              <a:round/>
              <a:headEnd/>
              <a:tailEnd/>
            </a:ln>
            <a:effectLst/>
          </p:spPr>
          <p:txBody>
            <a:bodyPr/>
            <a:lstStyle/>
            <a:p>
              <a:endParaRPr lang="en-CA"/>
            </a:p>
          </p:txBody>
        </p:sp>
        <p:sp>
          <p:nvSpPr>
            <p:cNvPr id="23613" name="Line 61"/>
            <p:cNvSpPr>
              <a:spLocks noChangeShapeType="1"/>
            </p:cNvSpPr>
            <p:nvPr/>
          </p:nvSpPr>
          <p:spPr bwMode="auto">
            <a:xfrm flipV="1">
              <a:off x="711" y="1225"/>
              <a:ext cx="852" cy="0"/>
            </a:xfrm>
            <a:prstGeom prst="line">
              <a:avLst/>
            </a:prstGeom>
            <a:noFill/>
            <a:ln w="3175">
              <a:solidFill>
                <a:schemeClr val="folHlink"/>
              </a:solidFill>
              <a:round/>
              <a:headEnd/>
              <a:tailEnd/>
            </a:ln>
            <a:effectLst/>
          </p:spPr>
          <p:txBody>
            <a:bodyPr/>
            <a:lstStyle/>
            <a:p>
              <a:endParaRPr lang="en-CA"/>
            </a:p>
          </p:txBody>
        </p:sp>
        <p:sp>
          <p:nvSpPr>
            <p:cNvPr id="23614" name="Line 62"/>
            <p:cNvSpPr>
              <a:spLocks noChangeShapeType="1"/>
            </p:cNvSpPr>
            <p:nvPr/>
          </p:nvSpPr>
          <p:spPr bwMode="auto">
            <a:xfrm flipV="1">
              <a:off x="711" y="1240"/>
              <a:ext cx="852" cy="0"/>
            </a:xfrm>
            <a:prstGeom prst="line">
              <a:avLst/>
            </a:prstGeom>
            <a:noFill/>
            <a:ln w="3175">
              <a:solidFill>
                <a:schemeClr val="folHlink"/>
              </a:solidFill>
              <a:round/>
              <a:headEnd/>
              <a:tailEnd/>
            </a:ln>
            <a:effectLst/>
          </p:spPr>
          <p:txBody>
            <a:bodyPr/>
            <a:lstStyle/>
            <a:p>
              <a:endParaRPr lang="en-CA"/>
            </a:p>
          </p:txBody>
        </p:sp>
        <p:sp>
          <p:nvSpPr>
            <p:cNvPr id="23615" name="Line 63"/>
            <p:cNvSpPr>
              <a:spLocks noChangeShapeType="1"/>
            </p:cNvSpPr>
            <p:nvPr/>
          </p:nvSpPr>
          <p:spPr bwMode="auto">
            <a:xfrm flipV="1">
              <a:off x="711" y="1255"/>
              <a:ext cx="852" cy="0"/>
            </a:xfrm>
            <a:prstGeom prst="line">
              <a:avLst/>
            </a:prstGeom>
            <a:noFill/>
            <a:ln w="3175">
              <a:solidFill>
                <a:schemeClr val="folHlink"/>
              </a:solidFill>
              <a:round/>
              <a:headEnd/>
              <a:tailEnd/>
            </a:ln>
            <a:effectLst/>
          </p:spPr>
          <p:txBody>
            <a:bodyPr/>
            <a:lstStyle/>
            <a:p>
              <a:endParaRPr lang="en-CA"/>
            </a:p>
          </p:txBody>
        </p:sp>
        <p:sp>
          <p:nvSpPr>
            <p:cNvPr id="23616" name="Line 64"/>
            <p:cNvSpPr>
              <a:spLocks noChangeShapeType="1"/>
            </p:cNvSpPr>
            <p:nvPr/>
          </p:nvSpPr>
          <p:spPr bwMode="auto">
            <a:xfrm flipV="1">
              <a:off x="711" y="1269"/>
              <a:ext cx="852" cy="0"/>
            </a:xfrm>
            <a:prstGeom prst="line">
              <a:avLst/>
            </a:prstGeom>
            <a:noFill/>
            <a:ln w="3175">
              <a:solidFill>
                <a:schemeClr val="folHlink"/>
              </a:solidFill>
              <a:round/>
              <a:headEnd/>
              <a:tailEnd/>
            </a:ln>
            <a:effectLst/>
          </p:spPr>
          <p:txBody>
            <a:bodyPr/>
            <a:lstStyle/>
            <a:p>
              <a:endParaRPr lang="en-CA"/>
            </a:p>
          </p:txBody>
        </p:sp>
        <p:sp>
          <p:nvSpPr>
            <p:cNvPr id="23617" name="Line 65"/>
            <p:cNvSpPr>
              <a:spLocks noChangeShapeType="1"/>
            </p:cNvSpPr>
            <p:nvPr/>
          </p:nvSpPr>
          <p:spPr bwMode="auto">
            <a:xfrm flipV="1">
              <a:off x="711" y="1284"/>
              <a:ext cx="852" cy="0"/>
            </a:xfrm>
            <a:prstGeom prst="line">
              <a:avLst/>
            </a:prstGeom>
            <a:noFill/>
            <a:ln w="3175">
              <a:solidFill>
                <a:schemeClr val="folHlink"/>
              </a:solidFill>
              <a:round/>
              <a:headEnd/>
              <a:tailEnd/>
            </a:ln>
            <a:effectLst/>
          </p:spPr>
          <p:txBody>
            <a:bodyPr/>
            <a:lstStyle/>
            <a:p>
              <a:endParaRPr lang="en-CA"/>
            </a:p>
          </p:txBody>
        </p:sp>
        <p:sp>
          <p:nvSpPr>
            <p:cNvPr id="23618" name="Line 66"/>
            <p:cNvSpPr>
              <a:spLocks noChangeShapeType="1"/>
            </p:cNvSpPr>
            <p:nvPr/>
          </p:nvSpPr>
          <p:spPr bwMode="auto">
            <a:xfrm flipV="1">
              <a:off x="711" y="1298"/>
              <a:ext cx="852" cy="0"/>
            </a:xfrm>
            <a:prstGeom prst="line">
              <a:avLst/>
            </a:prstGeom>
            <a:noFill/>
            <a:ln w="3175">
              <a:solidFill>
                <a:schemeClr val="folHlink"/>
              </a:solidFill>
              <a:round/>
              <a:headEnd/>
              <a:tailEnd/>
            </a:ln>
            <a:effectLst/>
          </p:spPr>
          <p:txBody>
            <a:bodyPr/>
            <a:lstStyle/>
            <a:p>
              <a:endParaRPr lang="en-CA"/>
            </a:p>
          </p:txBody>
        </p:sp>
        <p:sp>
          <p:nvSpPr>
            <p:cNvPr id="23619" name="Line 67"/>
            <p:cNvSpPr>
              <a:spLocks noChangeShapeType="1"/>
            </p:cNvSpPr>
            <p:nvPr/>
          </p:nvSpPr>
          <p:spPr bwMode="auto">
            <a:xfrm flipV="1">
              <a:off x="711" y="1313"/>
              <a:ext cx="852" cy="0"/>
            </a:xfrm>
            <a:prstGeom prst="line">
              <a:avLst/>
            </a:prstGeom>
            <a:noFill/>
            <a:ln w="3175">
              <a:solidFill>
                <a:schemeClr val="folHlink"/>
              </a:solidFill>
              <a:round/>
              <a:headEnd/>
              <a:tailEnd/>
            </a:ln>
            <a:effectLst/>
          </p:spPr>
          <p:txBody>
            <a:bodyPr/>
            <a:lstStyle/>
            <a:p>
              <a:endParaRPr lang="en-CA"/>
            </a:p>
          </p:txBody>
        </p:sp>
        <p:sp>
          <p:nvSpPr>
            <p:cNvPr id="23620" name="Line 68"/>
            <p:cNvSpPr>
              <a:spLocks noChangeShapeType="1"/>
            </p:cNvSpPr>
            <p:nvPr/>
          </p:nvSpPr>
          <p:spPr bwMode="auto">
            <a:xfrm flipV="1">
              <a:off x="711" y="1328"/>
              <a:ext cx="852" cy="0"/>
            </a:xfrm>
            <a:prstGeom prst="line">
              <a:avLst/>
            </a:prstGeom>
            <a:noFill/>
            <a:ln w="3175">
              <a:solidFill>
                <a:schemeClr val="folHlink"/>
              </a:solidFill>
              <a:round/>
              <a:headEnd/>
              <a:tailEnd/>
            </a:ln>
            <a:effectLst/>
          </p:spPr>
          <p:txBody>
            <a:bodyPr/>
            <a:lstStyle/>
            <a:p>
              <a:endParaRPr lang="en-CA"/>
            </a:p>
          </p:txBody>
        </p:sp>
        <p:sp>
          <p:nvSpPr>
            <p:cNvPr id="23621" name="Line 69"/>
            <p:cNvSpPr>
              <a:spLocks noChangeShapeType="1"/>
            </p:cNvSpPr>
            <p:nvPr/>
          </p:nvSpPr>
          <p:spPr bwMode="auto">
            <a:xfrm flipV="1">
              <a:off x="711" y="1342"/>
              <a:ext cx="852" cy="0"/>
            </a:xfrm>
            <a:prstGeom prst="line">
              <a:avLst/>
            </a:prstGeom>
            <a:noFill/>
            <a:ln w="3175">
              <a:solidFill>
                <a:schemeClr val="folHlink"/>
              </a:solidFill>
              <a:round/>
              <a:headEnd/>
              <a:tailEnd/>
            </a:ln>
            <a:effectLst/>
          </p:spPr>
          <p:txBody>
            <a:bodyPr/>
            <a:lstStyle/>
            <a:p>
              <a:endParaRPr lang="en-CA"/>
            </a:p>
          </p:txBody>
        </p:sp>
        <p:sp>
          <p:nvSpPr>
            <p:cNvPr id="23622" name="Line 70"/>
            <p:cNvSpPr>
              <a:spLocks noChangeShapeType="1"/>
            </p:cNvSpPr>
            <p:nvPr/>
          </p:nvSpPr>
          <p:spPr bwMode="auto">
            <a:xfrm flipV="1">
              <a:off x="711" y="1357"/>
              <a:ext cx="852" cy="0"/>
            </a:xfrm>
            <a:prstGeom prst="line">
              <a:avLst/>
            </a:prstGeom>
            <a:noFill/>
            <a:ln w="3175">
              <a:solidFill>
                <a:schemeClr val="folHlink"/>
              </a:solidFill>
              <a:round/>
              <a:headEnd/>
              <a:tailEnd/>
            </a:ln>
            <a:effectLst/>
          </p:spPr>
          <p:txBody>
            <a:bodyPr/>
            <a:lstStyle/>
            <a:p>
              <a:endParaRPr lang="en-CA"/>
            </a:p>
          </p:txBody>
        </p:sp>
        <p:sp>
          <p:nvSpPr>
            <p:cNvPr id="23623" name="Line 71"/>
            <p:cNvSpPr>
              <a:spLocks noChangeShapeType="1"/>
            </p:cNvSpPr>
            <p:nvPr/>
          </p:nvSpPr>
          <p:spPr bwMode="auto">
            <a:xfrm flipV="1">
              <a:off x="711" y="1371"/>
              <a:ext cx="852" cy="0"/>
            </a:xfrm>
            <a:prstGeom prst="line">
              <a:avLst/>
            </a:prstGeom>
            <a:noFill/>
            <a:ln w="3175">
              <a:solidFill>
                <a:schemeClr val="folHlink"/>
              </a:solidFill>
              <a:round/>
              <a:headEnd/>
              <a:tailEnd/>
            </a:ln>
            <a:effectLst/>
          </p:spPr>
          <p:txBody>
            <a:bodyPr/>
            <a:lstStyle/>
            <a:p>
              <a:endParaRPr lang="en-CA"/>
            </a:p>
          </p:txBody>
        </p:sp>
        <p:sp>
          <p:nvSpPr>
            <p:cNvPr id="23624" name="Line 72"/>
            <p:cNvSpPr>
              <a:spLocks noChangeShapeType="1"/>
            </p:cNvSpPr>
            <p:nvPr/>
          </p:nvSpPr>
          <p:spPr bwMode="auto">
            <a:xfrm flipV="1">
              <a:off x="711" y="1386"/>
              <a:ext cx="852" cy="0"/>
            </a:xfrm>
            <a:prstGeom prst="line">
              <a:avLst/>
            </a:prstGeom>
            <a:noFill/>
            <a:ln w="3175">
              <a:solidFill>
                <a:schemeClr val="folHlink"/>
              </a:solidFill>
              <a:round/>
              <a:headEnd/>
              <a:tailEnd/>
            </a:ln>
            <a:effectLst/>
          </p:spPr>
          <p:txBody>
            <a:bodyPr/>
            <a:lstStyle/>
            <a:p>
              <a:endParaRPr lang="en-CA"/>
            </a:p>
          </p:txBody>
        </p:sp>
        <p:sp>
          <p:nvSpPr>
            <p:cNvPr id="23625" name="Line 73"/>
            <p:cNvSpPr>
              <a:spLocks noChangeShapeType="1"/>
            </p:cNvSpPr>
            <p:nvPr/>
          </p:nvSpPr>
          <p:spPr bwMode="auto">
            <a:xfrm flipV="1">
              <a:off x="711" y="1401"/>
              <a:ext cx="852" cy="0"/>
            </a:xfrm>
            <a:prstGeom prst="line">
              <a:avLst/>
            </a:prstGeom>
            <a:noFill/>
            <a:ln w="3175">
              <a:solidFill>
                <a:schemeClr val="folHlink"/>
              </a:solidFill>
              <a:round/>
              <a:headEnd/>
              <a:tailEnd/>
            </a:ln>
            <a:effectLst/>
          </p:spPr>
          <p:txBody>
            <a:bodyPr/>
            <a:lstStyle/>
            <a:p>
              <a:endParaRPr lang="en-CA"/>
            </a:p>
          </p:txBody>
        </p:sp>
        <p:sp>
          <p:nvSpPr>
            <p:cNvPr id="23626" name="Line 74"/>
            <p:cNvSpPr>
              <a:spLocks noChangeShapeType="1"/>
            </p:cNvSpPr>
            <p:nvPr/>
          </p:nvSpPr>
          <p:spPr bwMode="auto">
            <a:xfrm flipV="1">
              <a:off x="711" y="1415"/>
              <a:ext cx="852" cy="0"/>
            </a:xfrm>
            <a:prstGeom prst="line">
              <a:avLst/>
            </a:prstGeom>
            <a:noFill/>
            <a:ln w="3175">
              <a:solidFill>
                <a:schemeClr val="folHlink"/>
              </a:solidFill>
              <a:round/>
              <a:headEnd/>
              <a:tailEnd/>
            </a:ln>
            <a:effectLst/>
          </p:spPr>
          <p:txBody>
            <a:bodyPr/>
            <a:lstStyle/>
            <a:p>
              <a:endParaRPr lang="en-CA"/>
            </a:p>
          </p:txBody>
        </p:sp>
        <p:sp>
          <p:nvSpPr>
            <p:cNvPr id="23627" name="Line 75"/>
            <p:cNvSpPr>
              <a:spLocks noChangeShapeType="1"/>
            </p:cNvSpPr>
            <p:nvPr/>
          </p:nvSpPr>
          <p:spPr bwMode="auto">
            <a:xfrm flipV="1">
              <a:off x="711" y="1430"/>
              <a:ext cx="852" cy="0"/>
            </a:xfrm>
            <a:prstGeom prst="line">
              <a:avLst/>
            </a:prstGeom>
            <a:noFill/>
            <a:ln w="3175">
              <a:solidFill>
                <a:schemeClr val="folHlink"/>
              </a:solidFill>
              <a:round/>
              <a:headEnd/>
              <a:tailEnd/>
            </a:ln>
            <a:effectLst/>
          </p:spPr>
          <p:txBody>
            <a:bodyPr/>
            <a:lstStyle/>
            <a:p>
              <a:endParaRPr lang="en-CA"/>
            </a:p>
          </p:txBody>
        </p:sp>
        <p:sp>
          <p:nvSpPr>
            <p:cNvPr id="23628" name="Line 76"/>
            <p:cNvSpPr>
              <a:spLocks noChangeShapeType="1"/>
            </p:cNvSpPr>
            <p:nvPr/>
          </p:nvSpPr>
          <p:spPr bwMode="auto">
            <a:xfrm flipV="1">
              <a:off x="711" y="1444"/>
              <a:ext cx="852" cy="0"/>
            </a:xfrm>
            <a:prstGeom prst="line">
              <a:avLst/>
            </a:prstGeom>
            <a:noFill/>
            <a:ln w="3175">
              <a:solidFill>
                <a:schemeClr val="folHlink"/>
              </a:solidFill>
              <a:round/>
              <a:headEnd/>
              <a:tailEnd/>
            </a:ln>
            <a:effectLst/>
          </p:spPr>
          <p:txBody>
            <a:bodyPr/>
            <a:lstStyle/>
            <a:p>
              <a:endParaRPr lang="en-CA"/>
            </a:p>
          </p:txBody>
        </p:sp>
        <p:sp>
          <p:nvSpPr>
            <p:cNvPr id="23629" name="Line 77"/>
            <p:cNvSpPr>
              <a:spLocks noChangeShapeType="1"/>
            </p:cNvSpPr>
            <p:nvPr/>
          </p:nvSpPr>
          <p:spPr bwMode="auto">
            <a:xfrm flipV="1">
              <a:off x="711" y="1459"/>
              <a:ext cx="852" cy="0"/>
            </a:xfrm>
            <a:prstGeom prst="line">
              <a:avLst/>
            </a:prstGeom>
            <a:noFill/>
            <a:ln w="3175">
              <a:solidFill>
                <a:schemeClr val="folHlink"/>
              </a:solidFill>
              <a:round/>
              <a:headEnd/>
              <a:tailEnd/>
            </a:ln>
            <a:effectLst/>
          </p:spPr>
          <p:txBody>
            <a:bodyPr/>
            <a:lstStyle/>
            <a:p>
              <a:endParaRPr lang="en-CA"/>
            </a:p>
          </p:txBody>
        </p:sp>
      </p:grpSp>
      <p:grpSp>
        <p:nvGrpSpPr>
          <p:cNvPr id="23630" name="Group 78"/>
          <p:cNvGrpSpPr>
            <a:grpSpLocks/>
          </p:cNvGrpSpPr>
          <p:nvPr/>
        </p:nvGrpSpPr>
        <p:grpSpPr bwMode="auto">
          <a:xfrm>
            <a:off x="1082675" y="1293813"/>
            <a:ext cx="1352550" cy="487362"/>
            <a:chOff x="711" y="1152"/>
            <a:chExt cx="852" cy="307"/>
          </a:xfrm>
        </p:grpSpPr>
        <p:sp>
          <p:nvSpPr>
            <p:cNvPr id="23631" name="Line 79"/>
            <p:cNvSpPr>
              <a:spLocks noChangeShapeType="1"/>
            </p:cNvSpPr>
            <p:nvPr/>
          </p:nvSpPr>
          <p:spPr bwMode="auto">
            <a:xfrm flipV="1">
              <a:off x="711" y="1152"/>
              <a:ext cx="852" cy="0"/>
            </a:xfrm>
            <a:prstGeom prst="line">
              <a:avLst/>
            </a:prstGeom>
            <a:noFill/>
            <a:ln w="3175">
              <a:solidFill>
                <a:srgbClr val="FF9900"/>
              </a:solidFill>
              <a:round/>
              <a:headEnd/>
              <a:tailEnd/>
            </a:ln>
            <a:effectLst/>
          </p:spPr>
          <p:txBody>
            <a:bodyPr/>
            <a:lstStyle/>
            <a:p>
              <a:endParaRPr lang="en-CA"/>
            </a:p>
          </p:txBody>
        </p:sp>
        <p:sp>
          <p:nvSpPr>
            <p:cNvPr id="23632" name="Line 80"/>
            <p:cNvSpPr>
              <a:spLocks noChangeShapeType="1"/>
            </p:cNvSpPr>
            <p:nvPr/>
          </p:nvSpPr>
          <p:spPr bwMode="auto">
            <a:xfrm flipV="1">
              <a:off x="711" y="1167"/>
              <a:ext cx="852" cy="0"/>
            </a:xfrm>
            <a:prstGeom prst="line">
              <a:avLst/>
            </a:prstGeom>
            <a:noFill/>
            <a:ln w="3175">
              <a:solidFill>
                <a:srgbClr val="FF9900"/>
              </a:solidFill>
              <a:round/>
              <a:headEnd/>
              <a:tailEnd/>
            </a:ln>
            <a:effectLst/>
          </p:spPr>
          <p:txBody>
            <a:bodyPr/>
            <a:lstStyle/>
            <a:p>
              <a:endParaRPr lang="en-CA"/>
            </a:p>
          </p:txBody>
        </p:sp>
        <p:sp>
          <p:nvSpPr>
            <p:cNvPr id="23633" name="Line 81"/>
            <p:cNvSpPr>
              <a:spLocks noChangeShapeType="1"/>
            </p:cNvSpPr>
            <p:nvPr/>
          </p:nvSpPr>
          <p:spPr bwMode="auto">
            <a:xfrm flipV="1">
              <a:off x="711" y="1182"/>
              <a:ext cx="852" cy="0"/>
            </a:xfrm>
            <a:prstGeom prst="line">
              <a:avLst/>
            </a:prstGeom>
            <a:noFill/>
            <a:ln w="3175">
              <a:solidFill>
                <a:srgbClr val="FF9900"/>
              </a:solidFill>
              <a:round/>
              <a:headEnd/>
              <a:tailEnd/>
            </a:ln>
            <a:effectLst/>
          </p:spPr>
          <p:txBody>
            <a:bodyPr/>
            <a:lstStyle/>
            <a:p>
              <a:endParaRPr lang="en-CA"/>
            </a:p>
          </p:txBody>
        </p:sp>
        <p:sp>
          <p:nvSpPr>
            <p:cNvPr id="23634" name="Line 82"/>
            <p:cNvSpPr>
              <a:spLocks noChangeShapeType="1"/>
            </p:cNvSpPr>
            <p:nvPr/>
          </p:nvSpPr>
          <p:spPr bwMode="auto">
            <a:xfrm flipV="1">
              <a:off x="711" y="1196"/>
              <a:ext cx="852" cy="0"/>
            </a:xfrm>
            <a:prstGeom prst="line">
              <a:avLst/>
            </a:prstGeom>
            <a:noFill/>
            <a:ln w="3175">
              <a:solidFill>
                <a:srgbClr val="FF9900"/>
              </a:solidFill>
              <a:round/>
              <a:headEnd/>
              <a:tailEnd/>
            </a:ln>
            <a:effectLst/>
          </p:spPr>
          <p:txBody>
            <a:bodyPr/>
            <a:lstStyle/>
            <a:p>
              <a:endParaRPr lang="en-CA"/>
            </a:p>
          </p:txBody>
        </p:sp>
        <p:sp>
          <p:nvSpPr>
            <p:cNvPr id="23635" name="Line 83"/>
            <p:cNvSpPr>
              <a:spLocks noChangeShapeType="1"/>
            </p:cNvSpPr>
            <p:nvPr/>
          </p:nvSpPr>
          <p:spPr bwMode="auto">
            <a:xfrm flipV="1">
              <a:off x="711" y="1211"/>
              <a:ext cx="852" cy="0"/>
            </a:xfrm>
            <a:prstGeom prst="line">
              <a:avLst/>
            </a:prstGeom>
            <a:noFill/>
            <a:ln w="3175">
              <a:solidFill>
                <a:srgbClr val="FF9900"/>
              </a:solidFill>
              <a:round/>
              <a:headEnd/>
              <a:tailEnd/>
            </a:ln>
            <a:effectLst/>
          </p:spPr>
          <p:txBody>
            <a:bodyPr/>
            <a:lstStyle/>
            <a:p>
              <a:endParaRPr lang="en-CA"/>
            </a:p>
          </p:txBody>
        </p:sp>
        <p:sp>
          <p:nvSpPr>
            <p:cNvPr id="23636" name="Line 84"/>
            <p:cNvSpPr>
              <a:spLocks noChangeShapeType="1"/>
            </p:cNvSpPr>
            <p:nvPr/>
          </p:nvSpPr>
          <p:spPr bwMode="auto">
            <a:xfrm flipV="1">
              <a:off x="711" y="1225"/>
              <a:ext cx="852" cy="0"/>
            </a:xfrm>
            <a:prstGeom prst="line">
              <a:avLst/>
            </a:prstGeom>
            <a:noFill/>
            <a:ln w="3175">
              <a:solidFill>
                <a:srgbClr val="FF9900"/>
              </a:solidFill>
              <a:round/>
              <a:headEnd/>
              <a:tailEnd/>
            </a:ln>
            <a:effectLst/>
          </p:spPr>
          <p:txBody>
            <a:bodyPr/>
            <a:lstStyle/>
            <a:p>
              <a:endParaRPr lang="en-CA"/>
            </a:p>
          </p:txBody>
        </p:sp>
        <p:sp>
          <p:nvSpPr>
            <p:cNvPr id="23637" name="Line 85"/>
            <p:cNvSpPr>
              <a:spLocks noChangeShapeType="1"/>
            </p:cNvSpPr>
            <p:nvPr/>
          </p:nvSpPr>
          <p:spPr bwMode="auto">
            <a:xfrm flipV="1">
              <a:off x="711" y="1240"/>
              <a:ext cx="852" cy="0"/>
            </a:xfrm>
            <a:prstGeom prst="line">
              <a:avLst/>
            </a:prstGeom>
            <a:noFill/>
            <a:ln w="3175">
              <a:solidFill>
                <a:srgbClr val="FF9900"/>
              </a:solidFill>
              <a:round/>
              <a:headEnd/>
              <a:tailEnd/>
            </a:ln>
            <a:effectLst/>
          </p:spPr>
          <p:txBody>
            <a:bodyPr/>
            <a:lstStyle/>
            <a:p>
              <a:endParaRPr lang="en-CA"/>
            </a:p>
          </p:txBody>
        </p:sp>
        <p:sp>
          <p:nvSpPr>
            <p:cNvPr id="23638" name="Line 86"/>
            <p:cNvSpPr>
              <a:spLocks noChangeShapeType="1"/>
            </p:cNvSpPr>
            <p:nvPr/>
          </p:nvSpPr>
          <p:spPr bwMode="auto">
            <a:xfrm flipV="1">
              <a:off x="711" y="1255"/>
              <a:ext cx="852" cy="0"/>
            </a:xfrm>
            <a:prstGeom prst="line">
              <a:avLst/>
            </a:prstGeom>
            <a:noFill/>
            <a:ln w="3175">
              <a:solidFill>
                <a:srgbClr val="FF9900"/>
              </a:solidFill>
              <a:round/>
              <a:headEnd/>
              <a:tailEnd/>
            </a:ln>
            <a:effectLst/>
          </p:spPr>
          <p:txBody>
            <a:bodyPr/>
            <a:lstStyle/>
            <a:p>
              <a:endParaRPr lang="en-CA"/>
            </a:p>
          </p:txBody>
        </p:sp>
        <p:sp>
          <p:nvSpPr>
            <p:cNvPr id="23639" name="Line 87"/>
            <p:cNvSpPr>
              <a:spLocks noChangeShapeType="1"/>
            </p:cNvSpPr>
            <p:nvPr/>
          </p:nvSpPr>
          <p:spPr bwMode="auto">
            <a:xfrm flipV="1">
              <a:off x="711" y="1269"/>
              <a:ext cx="852" cy="0"/>
            </a:xfrm>
            <a:prstGeom prst="line">
              <a:avLst/>
            </a:prstGeom>
            <a:noFill/>
            <a:ln w="3175">
              <a:solidFill>
                <a:srgbClr val="FF9900"/>
              </a:solidFill>
              <a:round/>
              <a:headEnd/>
              <a:tailEnd/>
            </a:ln>
            <a:effectLst/>
          </p:spPr>
          <p:txBody>
            <a:bodyPr/>
            <a:lstStyle/>
            <a:p>
              <a:endParaRPr lang="en-CA"/>
            </a:p>
          </p:txBody>
        </p:sp>
        <p:sp>
          <p:nvSpPr>
            <p:cNvPr id="23640" name="Line 88"/>
            <p:cNvSpPr>
              <a:spLocks noChangeShapeType="1"/>
            </p:cNvSpPr>
            <p:nvPr/>
          </p:nvSpPr>
          <p:spPr bwMode="auto">
            <a:xfrm flipV="1">
              <a:off x="711" y="1284"/>
              <a:ext cx="852" cy="0"/>
            </a:xfrm>
            <a:prstGeom prst="line">
              <a:avLst/>
            </a:prstGeom>
            <a:noFill/>
            <a:ln w="3175">
              <a:solidFill>
                <a:srgbClr val="FF9900"/>
              </a:solidFill>
              <a:round/>
              <a:headEnd/>
              <a:tailEnd/>
            </a:ln>
            <a:effectLst/>
          </p:spPr>
          <p:txBody>
            <a:bodyPr/>
            <a:lstStyle/>
            <a:p>
              <a:endParaRPr lang="en-CA"/>
            </a:p>
          </p:txBody>
        </p:sp>
        <p:sp>
          <p:nvSpPr>
            <p:cNvPr id="23641" name="Line 89"/>
            <p:cNvSpPr>
              <a:spLocks noChangeShapeType="1"/>
            </p:cNvSpPr>
            <p:nvPr/>
          </p:nvSpPr>
          <p:spPr bwMode="auto">
            <a:xfrm flipV="1">
              <a:off x="711" y="1298"/>
              <a:ext cx="852" cy="0"/>
            </a:xfrm>
            <a:prstGeom prst="line">
              <a:avLst/>
            </a:prstGeom>
            <a:noFill/>
            <a:ln w="3175">
              <a:solidFill>
                <a:srgbClr val="FF9900"/>
              </a:solidFill>
              <a:round/>
              <a:headEnd/>
              <a:tailEnd/>
            </a:ln>
            <a:effectLst/>
          </p:spPr>
          <p:txBody>
            <a:bodyPr/>
            <a:lstStyle/>
            <a:p>
              <a:endParaRPr lang="en-CA"/>
            </a:p>
          </p:txBody>
        </p:sp>
        <p:sp>
          <p:nvSpPr>
            <p:cNvPr id="23642" name="Line 90"/>
            <p:cNvSpPr>
              <a:spLocks noChangeShapeType="1"/>
            </p:cNvSpPr>
            <p:nvPr/>
          </p:nvSpPr>
          <p:spPr bwMode="auto">
            <a:xfrm flipV="1">
              <a:off x="711" y="1313"/>
              <a:ext cx="852" cy="0"/>
            </a:xfrm>
            <a:prstGeom prst="line">
              <a:avLst/>
            </a:prstGeom>
            <a:noFill/>
            <a:ln w="3175">
              <a:solidFill>
                <a:srgbClr val="FF9900"/>
              </a:solidFill>
              <a:round/>
              <a:headEnd/>
              <a:tailEnd/>
            </a:ln>
            <a:effectLst/>
          </p:spPr>
          <p:txBody>
            <a:bodyPr/>
            <a:lstStyle/>
            <a:p>
              <a:endParaRPr lang="en-CA"/>
            </a:p>
          </p:txBody>
        </p:sp>
        <p:sp>
          <p:nvSpPr>
            <p:cNvPr id="23643" name="Line 91"/>
            <p:cNvSpPr>
              <a:spLocks noChangeShapeType="1"/>
            </p:cNvSpPr>
            <p:nvPr/>
          </p:nvSpPr>
          <p:spPr bwMode="auto">
            <a:xfrm flipV="1">
              <a:off x="711" y="1328"/>
              <a:ext cx="852" cy="0"/>
            </a:xfrm>
            <a:prstGeom prst="line">
              <a:avLst/>
            </a:prstGeom>
            <a:noFill/>
            <a:ln w="3175">
              <a:solidFill>
                <a:srgbClr val="FF9900"/>
              </a:solidFill>
              <a:round/>
              <a:headEnd/>
              <a:tailEnd/>
            </a:ln>
            <a:effectLst/>
          </p:spPr>
          <p:txBody>
            <a:bodyPr/>
            <a:lstStyle/>
            <a:p>
              <a:endParaRPr lang="en-CA"/>
            </a:p>
          </p:txBody>
        </p:sp>
        <p:sp>
          <p:nvSpPr>
            <p:cNvPr id="23644" name="Line 92"/>
            <p:cNvSpPr>
              <a:spLocks noChangeShapeType="1"/>
            </p:cNvSpPr>
            <p:nvPr/>
          </p:nvSpPr>
          <p:spPr bwMode="auto">
            <a:xfrm flipV="1">
              <a:off x="711" y="1342"/>
              <a:ext cx="852" cy="0"/>
            </a:xfrm>
            <a:prstGeom prst="line">
              <a:avLst/>
            </a:prstGeom>
            <a:noFill/>
            <a:ln w="3175">
              <a:solidFill>
                <a:srgbClr val="FF9900"/>
              </a:solidFill>
              <a:round/>
              <a:headEnd/>
              <a:tailEnd/>
            </a:ln>
            <a:effectLst/>
          </p:spPr>
          <p:txBody>
            <a:bodyPr/>
            <a:lstStyle/>
            <a:p>
              <a:endParaRPr lang="en-CA"/>
            </a:p>
          </p:txBody>
        </p:sp>
        <p:sp>
          <p:nvSpPr>
            <p:cNvPr id="23645" name="Line 93"/>
            <p:cNvSpPr>
              <a:spLocks noChangeShapeType="1"/>
            </p:cNvSpPr>
            <p:nvPr/>
          </p:nvSpPr>
          <p:spPr bwMode="auto">
            <a:xfrm flipV="1">
              <a:off x="711" y="1357"/>
              <a:ext cx="852" cy="0"/>
            </a:xfrm>
            <a:prstGeom prst="line">
              <a:avLst/>
            </a:prstGeom>
            <a:noFill/>
            <a:ln w="3175">
              <a:solidFill>
                <a:srgbClr val="FF9900"/>
              </a:solidFill>
              <a:round/>
              <a:headEnd/>
              <a:tailEnd/>
            </a:ln>
            <a:effectLst/>
          </p:spPr>
          <p:txBody>
            <a:bodyPr/>
            <a:lstStyle/>
            <a:p>
              <a:endParaRPr lang="en-CA"/>
            </a:p>
          </p:txBody>
        </p:sp>
        <p:sp>
          <p:nvSpPr>
            <p:cNvPr id="23646" name="Line 94"/>
            <p:cNvSpPr>
              <a:spLocks noChangeShapeType="1"/>
            </p:cNvSpPr>
            <p:nvPr/>
          </p:nvSpPr>
          <p:spPr bwMode="auto">
            <a:xfrm flipV="1">
              <a:off x="711" y="1371"/>
              <a:ext cx="852" cy="0"/>
            </a:xfrm>
            <a:prstGeom prst="line">
              <a:avLst/>
            </a:prstGeom>
            <a:noFill/>
            <a:ln w="3175">
              <a:solidFill>
                <a:srgbClr val="FF9900"/>
              </a:solidFill>
              <a:round/>
              <a:headEnd/>
              <a:tailEnd/>
            </a:ln>
            <a:effectLst/>
          </p:spPr>
          <p:txBody>
            <a:bodyPr/>
            <a:lstStyle/>
            <a:p>
              <a:endParaRPr lang="en-CA"/>
            </a:p>
          </p:txBody>
        </p:sp>
        <p:sp>
          <p:nvSpPr>
            <p:cNvPr id="23647" name="Line 95"/>
            <p:cNvSpPr>
              <a:spLocks noChangeShapeType="1"/>
            </p:cNvSpPr>
            <p:nvPr/>
          </p:nvSpPr>
          <p:spPr bwMode="auto">
            <a:xfrm flipV="1">
              <a:off x="711" y="1386"/>
              <a:ext cx="852" cy="0"/>
            </a:xfrm>
            <a:prstGeom prst="line">
              <a:avLst/>
            </a:prstGeom>
            <a:noFill/>
            <a:ln w="3175">
              <a:solidFill>
                <a:srgbClr val="FF9900"/>
              </a:solidFill>
              <a:round/>
              <a:headEnd/>
              <a:tailEnd/>
            </a:ln>
            <a:effectLst/>
          </p:spPr>
          <p:txBody>
            <a:bodyPr/>
            <a:lstStyle/>
            <a:p>
              <a:endParaRPr lang="en-CA"/>
            </a:p>
          </p:txBody>
        </p:sp>
        <p:sp>
          <p:nvSpPr>
            <p:cNvPr id="23648" name="Line 96"/>
            <p:cNvSpPr>
              <a:spLocks noChangeShapeType="1"/>
            </p:cNvSpPr>
            <p:nvPr/>
          </p:nvSpPr>
          <p:spPr bwMode="auto">
            <a:xfrm flipV="1">
              <a:off x="711" y="1401"/>
              <a:ext cx="852" cy="0"/>
            </a:xfrm>
            <a:prstGeom prst="line">
              <a:avLst/>
            </a:prstGeom>
            <a:noFill/>
            <a:ln w="3175">
              <a:solidFill>
                <a:srgbClr val="FF9900"/>
              </a:solidFill>
              <a:round/>
              <a:headEnd/>
              <a:tailEnd/>
            </a:ln>
            <a:effectLst/>
          </p:spPr>
          <p:txBody>
            <a:bodyPr/>
            <a:lstStyle/>
            <a:p>
              <a:endParaRPr lang="en-CA"/>
            </a:p>
          </p:txBody>
        </p:sp>
        <p:sp>
          <p:nvSpPr>
            <p:cNvPr id="23649" name="Line 97"/>
            <p:cNvSpPr>
              <a:spLocks noChangeShapeType="1"/>
            </p:cNvSpPr>
            <p:nvPr/>
          </p:nvSpPr>
          <p:spPr bwMode="auto">
            <a:xfrm flipV="1">
              <a:off x="711" y="1415"/>
              <a:ext cx="852" cy="0"/>
            </a:xfrm>
            <a:prstGeom prst="line">
              <a:avLst/>
            </a:prstGeom>
            <a:noFill/>
            <a:ln w="3175">
              <a:solidFill>
                <a:srgbClr val="FF9900"/>
              </a:solidFill>
              <a:round/>
              <a:headEnd/>
              <a:tailEnd/>
            </a:ln>
            <a:effectLst/>
          </p:spPr>
          <p:txBody>
            <a:bodyPr/>
            <a:lstStyle/>
            <a:p>
              <a:endParaRPr lang="en-CA"/>
            </a:p>
          </p:txBody>
        </p:sp>
        <p:sp>
          <p:nvSpPr>
            <p:cNvPr id="23650" name="Line 98"/>
            <p:cNvSpPr>
              <a:spLocks noChangeShapeType="1"/>
            </p:cNvSpPr>
            <p:nvPr/>
          </p:nvSpPr>
          <p:spPr bwMode="auto">
            <a:xfrm flipV="1">
              <a:off x="711" y="1430"/>
              <a:ext cx="852" cy="0"/>
            </a:xfrm>
            <a:prstGeom prst="line">
              <a:avLst/>
            </a:prstGeom>
            <a:noFill/>
            <a:ln w="3175">
              <a:solidFill>
                <a:srgbClr val="FF9900"/>
              </a:solidFill>
              <a:round/>
              <a:headEnd/>
              <a:tailEnd/>
            </a:ln>
            <a:effectLst/>
          </p:spPr>
          <p:txBody>
            <a:bodyPr/>
            <a:lstStyle/>
            <a:p>
              <a:endParaRPr lang="en-CA"/>
            </a:p>
          </p:txBody>
        </p:sp>
        <p:sp>
          <p:nvSpPr>
            <p:cNvPr id="23651" name="Line 99"/>
            <p:cNvSpPr>
              <a:spLocks noChangeShapeType="1"/>
            </p:cNvSpPr>
            <p:nvPr/>
          </p:nvSpPr>
          <p:spPr bwMode="auto">
            <a:xfrm flipV="1">
              <a:off x="711" y="1444"/>
              <a:ext cx="852" cy="0"/>
            </a:xfrm>
            <a:prstGeom prst="line">
              <a:avLst/>
            </a:prstGeom>
            <a:noFill/>
            <a:ln w="3175">
              <a:solidFill>
                <a:srgbClr val="FF9900"/>
              </a:solidFill>
              <a:round/>
              <a:headEnd/>
              <a:tailEnd/>
            </a:ln>
            <a:effectLst/>
          </p:spPr>
          <p:txBody>
            <a:bodyPr/>
            <a:lstStyle/>
            <a:p>
              <a:endParaRPr lang="en-CA"/>
            </a:p>
          </p:txBody>
        </p:sp>
        <p:sp>
          <p:nvSpPr>
            <p:cNvPr id="23652" name="Line 100"/>
            <p:cNvSpPr>
              <a:spLocks noChangeShapeType="1"/>
            </p:cNvSpPr>
            <p:nvPr/>
          </p:nvSpPr>
          <p:spPr bwMode="auto">
            <a:xfrm flipV="1">
              <a:off x="711" y="1459"/>
              <a:ext cx="852" cy="0"/>
            </a:xfrm>
            <a:prstGeom prst="line">
              <a:avLst/>
            </a:prstGeom>
            <a:noFill/>
            <a:ln w="3175">
              <a:solidFill>
                <a:srgbClr val="FF9900"/>
              </a:solidFill>
              <a:round/>
              <a:headEnd/>
              <a:tailEnd/>
            </a:ln>
            <a:effectLst/>
          </p:spPr>
          <p:txBody>
            <a:bodyPr/>
            <a:lstStyle/>
            <a:p>
              <a:endParaRPr lang="en-CA"/>
            </a:p>
          </p:txBody>
        </p:sp>
      </p:grpSp>
      <p:sp>
        <p:nvSpPr>
          <p:cNvPr id="23653" name="Text Box 101"/>
          <p:cNvSpPr txBox="1">
            <a:spLocks noChangeArrowheads="1"/>
          </p:cNvSpPr>
          <p:nvPr/>
        </p:nvSpPr>
        <p:spPr bwMode="auto">
          <a:xfrm>
            <a:off x="1296988" y="852488"/>
            <a:ext cx="806450" cy="366712"/>
          </a:xfrm>
          <a:prstGeom prst="rect">
            <a:avLst/>
          </a:prstGeom>
          <a:noFill/>
          <a:ln w="9525">
            <a:noFill/>
            <a:miter lim="800000"/>
            <a:headEnd/>
            <a:tailEnd/>
          </a:ln>
          <a:effectLst/>
        </p:spPr>
        <p:txBody>
          <a:bodyPr wrap="none">
            <a:spAutoFit/>
          </a:bodyPr>
          <a:lstStyle/>
          <a:p>
            <a:r>
              <a:rPr lang="en-US" sz="1800"/>
              <a:t>empty</a:t>
            </a:r>
          </a:p>
        </p:txBody>
      </p:sp>
      <p:grpSp>
        <p:nvGrpSpPr>
          <p:cNvPr id="23654" name="Group 102"/>
          <p:cNvGrpSpPr>
            <a:grpSpLocks/>
          </p:cNvGrpSpPr>
          <p:nvPr/>
        </p:nvGrpSpPr>
        <p:grpSpPr bwMode="auto">
          <a:xfrm>
            <a:off x="1109663" y="2062163"/>
            <a:ext cx="1408112" cy="657225"/>
            <a:chOff x="691" y="1277"/>
            <a:chExt cx="1717" cy="414"/>
          </a:xfrm>
        </p:grpSpPr>
        <p:sp>
          <p:nvSpPr>
            <p:cNvPr id="23655" name="Rectangle 103" descr="Narrow horizontal"/>
            <p:cNvSpPr>
              <a:spLocks noChangeArrowheads="1"/>
            </p:cNvSpPr>
            <p:nvPr/>
          </p:nvSpPr>
          <p:spPr bwMode="auto">
            <a:xfrm>
              <a:off x="691" y="1288"/>
              <a:ext cx="1608" cy="403"/>
            </a:xfrm>
            <a:prstGeom prst="rect">
              <a:avLst/>
            </a:prstGeom>
            <a:pattFill prst="narHorz">
              <a:fgClr>
                <a:srgbClr val="FF9900"/>
              </a:fgClr>
              <a:bgClr>
                <a:srgbClr val="FFFFFF"/>
              </a:bgClr>
            </a:pattFill>
            <a:ln w="9525">
              <a:noFill/>
              <a:miter lim="800000"/>
              <a:headEnd/>
              <a:tailEnd/>
            </a:ln>
            <a:effectLst/>
          </p:spPr>
          <p:txBody>
            <a:bodyPr wrap="none" anchor="ctr"/>
            <a:lstStyle/>
            <a:p>
              <a:endParaRPr lang="en-CA"/>
            </a:p>
          </p:txBody>
        </p:sp>
        <p:sp>
          <p:nvSpPr>
            <p:cNvPr id="23656" name="Oval 104"/>
            <p:cNvSpPr>
              <a:spLocks noChangeArrowheads="1"/>
            </p:cNvSpPr>
            <p:nvPr/>
          </p:nvSpPr>
          <p:spPr bwMode="auto">
            <a:xfrm>
              <a:off x="2350" y="1634"/>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657" name="Oval 105"/>
            <p:cNvSpPr>
              <a:spLocks noChangeArrowheads="1"/>
            </p:cNvSpPr>
            <p:nvPr/>
          </p:nvSpPr>
          <p:spPr bwMode="auto">
            <a:xfrm>
              <a:off x="2351" y="1563"/>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658" name="Oval 106"/>
            <p:cNvSpPr>
              <a:spLocks noChangeArrowheads="1"/>
            </p:cNvSpPr>
            <p:nvPr/>
          </p:nvSpPr>
          <p:spPr bwMode="auto">
            <a:xfrm>
              <a:off x="2352" y="1498"/>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659" name="Oval 107"/>
            <p:cNvSpPr>
              <a:spLocks noChangeArrowheads="1"/>
            </p:cNvSpPr>
            <p:nvPr/>
          </p:nvSpPr>
          <p:spPr bwMode="auto">
            <a:xfrm>
              <a:off x="2338" y="1427"/>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660" name="Oval 108"/>
            <p:cNvSpPr>
              <a:spLocks noChangeArrowheads="1"/>
            </p:cNvSpPr>
            <p:nvPr/>
          </p:nvSpPr>
          <p:spPr bwMode="auto">
            <a:xfrm>
              <a:off x="2336" y="1349"/>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661" name="Oval 109"/>
            <p:cNvSpPr>
              <a:spLocks noChangeArrowheads="1"/>
            </p:cNvSpPr>
            <p:nvPr/>
          </p:nvSpPr>
          <p:spPr bwMode="auto">
            <a:xfrm>
              <a:off x="2330" y="1277"/>
              <a:ext cx="56" cy="56"/>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3662" name="Text Box 110"/>
            <p:cNvSpPr txBox="1">
              <a:spLocks noChangeArrowheads="1"/>
            </p:cNvSpPr>
            <p:nvPr/>
          </p:nvSpPr>
          <p:spPr bwMode="auto">
            <a:xfrm>
              <a:off x="1276" y="1397"/>
              <a:ext cx="621" cy="250"/>
            </a:xfrm>
            <a:prstGeom prst="rect">
              <a:avLst/>
            </a:prstGeom>
            <a:noFill/>
            <a:ln w="9525">
              <a:noFill/>
              <a:miter lim="800000"/>
              <a:headEnd/>
              <a:tailEnd/>
            </a:ln>
            <a:effectLst/>
          </p:spPr>
          <p:txBody>
            <a:bodyPr wrap="none">
              <a:spAutoFit/>
            </a:bodyPr>
            <a:lstStyle/>
            <a:p>
              <a:r>
                <a:rPr lang="en-US" sz="2000"/>
                <a:t>full</a:t>
              </a:r>
            </a:p>
          </p:txBody>
        </p:sp>
      </p:grpSp>
      <p:sp>
        <p:nvSpPr>
          <p:cNvPr id="23568" name="Text Box 16"/>
          <p:cNvSpPr txBox="1">
            <a:spLocks noChangeArrowheads="1"/>
          </p:cNvSpPr>
          <p:nvPr/>
        </p:nvSpPr>
        <p:spPr bwMode="auto">
          <a:xfrm>
            <a:off x="1516063" y="1276350"/>
            <a:ext cx="519112" cy="406400"/>
          </a:xfrm>
          <a:prstGeom prst="rect">
            <a:avLst/>
          </a:prstGeom>
          <a:noFill/>
          <a:ln w="9525">
            <a:solidFill>
              <a:srgbClr val="FF9900"/>
            </a:solidFill>
            <a:miter lim="800000"/>
            <a:headEnd/>
            <a:tailEnd/>
          </a:ln>
          <a:effectLst/>
        </p:spPr>
        <p:txBody>
          <a:bodyPr wrap="none">
            <a:spAutoFit/>
          </a:bodyPr>
          <a:lstStyle/>
          <a:p>
            <a:r>
              <a:rPr lang="en-US" sz="2000"/>
              <a:t>full</a:t>
            </a:r>
          </a:p>
        </p:txBody>
      </p:sp>
      <p:sp>
        <p:nvSpPr>
          <p:cNvPr id="23665" name="Rectangle 113"/>
          <p:cNvSpPr>
            <a:spLocks noChangeArrowheads="1"/>
          </p:cNvSpPr>
          <p:nvPr/>
        </p:nvSpPr>
        <p:spPr bwMode="auto">
          <a:xfrm>
            <a:off x="1103313" y="2085975"/>
            <a:ext cx="1304925" cy="623888"/>
          </a:xfrm>
          <a:prstGeom prst="rect">
            <a:avLst/>
          </a:prstGeom>
          <a:solidFill>
            <a:srgbClr val="FF9933"/>
          </a:solidFill>
          <a:ln w="9525">
            <a:noFill/>
            <a:miter lim="800000"/>
            <a:headEnd/>
            <a:tailEnd/>
          </a:ln>
          <a:effectLst/>
        </p:spPr>
        <p:txBody>
          <a:bodyPr wrap="none" anchor="ctr"/>
          <a:lstStyle/>
          <a:p>
            <a:pPr algn="ctr"/>
            <a:r>
              <a:rPr lang="en-US"/>
              <a:t>full</a:t>
            </a:r>
          </a:p>
        </p:txBody>
      </p:sp>
      <p:sp>
        <p:nvSpPr>
          <p:cNvPr id="23667" name="Rectangle 115"/>
          <p:cNvSpPr>
            <a:spLocks noChangeArrowheads="1"/>
          </p:cNvSpPr>
          <p:nvPr/>
        </p:nvSpPr>
        <p:spPr bwMode="auto">
          <a:xfrm>
            <a:off x="4929188" y="2141538"/>
            <a:ext cx="2297112" cy="612775"/>
          </a:xfrm>
          <a:prstGeom prst="rect">
            <a:avLst/>
          </a:prstGeom>
          <a:solidFill>
            <a:srgbClr val="FF9933"/>
          </a:solidFill>
          <a:ln w="9525">
            <a:noFill/>
            <a:miter lim="800000"/>
            <a:headEnd/>
            <a:tailEnd/>
          </a:ln>
          <a:effectLst/>
        </p:spPr>
        <p:txBody>
          <a:bodyPr wrap="none" anchor="ctr"/>
          <a:lstStyle/>
          <a:p>
            <a:pPr algn="ctr"/>
            <a:r>
              <a:rPr lang="en-US"/>
              <a:t>full</a:t>
            </a:r>
          </a:p>
        </p:txBody>
      </p:sp>
      <p:sp>
        <p:nvSpPr>
          <p:cNvPr id="23714" name="Rectangle 162"/>
          <p:cNvSpPr>
            <a:spLocks noChangeArrowheads="1"/>
          </p:cNvSpPr>
          <p:nvPr/>
        </p:nvSpPr>
        <p:spPr bwMode="auto">
          <a:xfrm>
            <a:off x="4929188" y="947738"/>
            <a:ext cx="2263775" cy="334962"/>
          </a:xfrm>
          <a:prstGeom prst="rect">
            <a:avLst/>
          </a:prstGeom>
          <a:solidFill>
            <a:schemeClr val="folHlink"/>
          </a:solidFill>
          <a:ln w="9525">
            <a:noFill/>
            <a:miter lim="800000"/>
            <a:headEnd/>
            <a:tailEnd/>
          </a:ln>
          <a:effectLst/>
        </p:spPr>
        <p:txBody>
          <a:bodyPr wrap="none" anchor="ctr"/>
          <a:lstStyle/>
          <a:p>
            <a:pPr algn="ctr"/>
            <a:r>
              <a:rPr lang="en-US"/>
              <a:t>empty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laceholder 5"/>
          <p:cNvSpPr>
            <a:spLocks noGrp="1"/>
          </p:cNvSpPr>
          <p:nvPr>
            <p:ph type="sldNum" sz="quarter" idx="12"/>
          </p:nvPr>
        </p:nvSpPr>
        <p:spPr/>
        <p:txBody>
          <a:bodyPr/>
          <a:lstStyle/>
          <a:p>
            <a:fld id="{D31B4FFF-E448-48C6-B71F-8FCEA35D7E08}" type="slidenum">
              <a:rPr lang="en-US"/>
              <a:pPr/>
              <a:t>19</a:t>
            </a:fld>
            <a:endParaRPr lang="en-US"/>
          </a:p>
        </p:txBody>
      </p:sp>
      <p:sp>
        <p:nvSpPr>
          <p:cNvPr id="30722" name="Rectangle 2" descr="Narrow horizontal"/>
          <p:cNvSpPr>
            <a:spLocks noChangeArrowheads="1"/>
          </p:cNvSpPr>
          <p:nvPr/>
        </p:nvSpPr>
        <p:spPr bwMode="auto">
          <a:xfrm>
            <a:off x="1366838" y="481013"/>
            <a:ext cx="2552700" cy="790575"/>
          </a:xfrm>
          <a:prstGeom prst="rect">
            <a:avLst/>
          </a:prstGeom>
          <a:pattFill prst="narHorz">
            <a:fgClr>
              <a:srgbClr val="FF9900"/>
            </a:fgClr>
            <a:bgClr>
              <a:srgbClr val="FFFFFF"/>
            </a:bgClr>
          </a:pattFill>
          <a:ln w="9525">
            <a:noFill/>
            <a:miter lim="800000"/>
            <a:headEnd/>
            <a:tailEnd/>
          </a:ln>
          <a:effectLst/>
        </p:spPr>
        <p:txBody>
          <a:bodyPr wrap="none" anchor="ctr"/>
          <a:lstStyle/>
          <a:p>
            <a:endParaRPr lang="en-CA"/>
          </a:p>
        </p:txBody>
      </p:sp>
      <p:sp>
        <p:nvSpPr>
          <p:cNvPr id="30723" name="Oval 3"/>
          <p:cNvSpPr>
            <a:spLocks noChangeArrowheads="1"/>
          </p:cNvSpPr>
          <p:nvPr/>
        </p:nvSpPr>
        <p:spPr bwMode="auto">
          <a:xfrm>
            <a:off x="4000500" y="11811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24" name="Oval 4"/>
          <p:cNvSpPr>
            <a:spLocks noChangeArrowheads="1"/>
          </p:cNvSpPr>
          <p:nvPr/>
        </p:nvSpPr>
        <p:spPr bwMode="auto">
          <a:xfrm>
            <a:off x="4002088" y="106838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25" name="Oval 5"/>
          <p:cNvSpPr>
            <a:spLocks noChangeArrowheads="1"/>
          </p:cNvSpPr>
          <p:nvPr/>
        </p:nvSpPr>
        <p:spPr bwMode="auto">
          <a:xfrm>
            <a:off x="4003675" y="9652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26" name="Oval 6"/>
          <p:cNvSpPr>
            <a:spLocks noChangeArrowheads="1"/>
          </p:cNvSpPr>
          <p:nvPr/>
        </p:nvSpPr>
        <p:spPr bwMode="auto">
          <a:xfrm>
            <a:off x="4005263" y="8636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27" name="Freeform 7"/>
          <p:cNvSpPr>
            <a:spLocks/>
          </p:cNvSpPr>
          <p:nvPr/>
        </p:nvSpPr>
        <p:spPr bwMode="auto">
          <a:xfrm>
            <a:off x="4078288" y="609600"/>
            <a:ext cx="177800" cy="200025"/>
          </a:xfrm>
          <a:custGeom>
            <a:avLst/>
            <a:gdLst/>
            <a:ahLst/>
            <a:cxnLst>
              <a:cxn ang="0">
                <a:pos x="66" y="222"/>
              </a:cxn>
              <a:cxn ang="0">
                <a:pos x="108" y="126"/>
              </a:cxn>
              <a:cxn ang="0">
                <a:pos x="0" y="0"/>
              </a:cxn>
            </a:cxnLst>
            <a:rect l="0" t="0" r="r" b="b"/>
            <a:pathLst>
              <a:path w="119" h="222">
                <a:moveTo>
                  <a:pt x="66" y="222"/>
                </a:moveTo>
                <a:cubicBezTo>
                  <a:pt x="92" y="192"/>
                  <a:pt x="119" y="163"/>
                  <a:pt x="108" y="126"/>
                </a:cubicBezTo>
                <a:cubicBezTo>
                  <a:pt x="97" y="89"/>
                  <a:pt x="18" y="21"/>
                  <a:pt x="0" y="0"/>
                </a:cubicBezTo>
              </a:path>
            </a:pathLst>
          </a:custGeom>
          <a:noFill/>
          <a:ln w="9525">
            <a:solidFill>
              <a:schemeClr val="tx1"/>
            </a:solidFill>
            <a:round/>
            <a:headEnd type="none" w="med" len="med"/>
            <a:tailEnd type="triangle" w="med" len="med"/>
          </a:ln>
          <a:effectLst/>
        </p:spPr>
        <p:txBody>
          <a:bodyPr/>
          <a:lstStyle/>
          <a:p>
            <a:endParaRPr lang="en-CA"/>
          </a:p>
        </p:txBody>
      </p:sp>
      <p:sp>
        <p:nvSpPr>
          <p:cNvPr id="30728" name="Oval 8"/>
          <p:cNvSpPr>
            <a:spLocks noChangeArrowheads="1"/>
          </p:cNvSpPr>
          <p:nvPr/>
        </p:nvSpPr>
        <p:spPr bwMode="auto">
          <a:xfrm>
            <a:off x="3965575" y="600075"/>
            <a:ext cx="88900" cy="88900"/>
          </a:xfrm>
          <a:prstGeom prst="ellipse">
            <a:avLst/>
          </a:prstGeom>
          <a:solidFill>
            <a:schemeClr val="bg2"/>
          </a:solidFill>
          <a:ln w="9525">
            <a:solidFill>
              <a:schemeClr val="tx1"/>
            </a:solidFill>
            <a:round/>
            <a:headEnd/>
            <a:tailEnd/>
          </a:ln>
          <a:effectLst/>
        </p:spPr>
        <p:txBody>
          <a:bodyPr wrap="none" anchor="ctr"/>
          <a:lstStyle/>
          <a:p>
            <a:endParaRPr lang="en-CA"/>
          </a:p>
        </p:txBody>
      </p:sp>
      <p:sp>
        <p:nvSpPr>
          <p:cNvPr id="30729" name="Text Box 9"/>
          <p:cNvSpPr txBox="1">
            <a:spLocks noChangeArrowheads="1"/>
          </p:cNvSpPr>
          <p:nvPr/>
        </p:nvSpPr>
        <p:spPr bwMode="auto">
          <a:xfrm>
            <a:off x="4137025" y="217488"/>
            <a:ext cx="1003300" cy="396875"/>
          </a:xfrm>
          <a:prstGeom prst="rect">
            <a:avLst/>
          </a:prstGeom>
          <a:noFill/>
          <a:ln w="9525">
            <a:noFill/>
            <a:miter lim="800000"/>
            <a:headEnd/>
            <a:tailEnd/>
          </a:ln>
          <a:effectLst/>
        </p:spPr>
        <p:txBody>
          <a:bodyPr wrap="none">
            <a:spAutoFit/>
          </a:bodyPr>
          <a:lstStyle/>
          <a:p>
            <a:r>
              <a:rPr lang="en-US" sz="2000"/>
              <a:t>moving</a:t>
            </a:r>
          </a:p>
        </p:txBody>
      </p:sp>
      <p:sp>
        <p:nvSpPr>
          <p:cNvPr id="30730" name="Text Box 10"/>
          <p:cNvSpPr txBox="1">
            <a:spLocks noChangeArrowheads="1"/>
          </p:cNvSpPr>
          <p:nvPr/>
        </p:nvSpPr>
        <p:spPr bwMode="auto">
          <a:xfrm>
            <a:off x="4127500" y="971550"/>
            <a:ext cx="1284288" cy="396875"/>
          </a:xfrm>
          <a:prstGeom prst="rect">
            <a:avLst/>
          </a:prstGeom>
          <a:noFill/>
          <a:ln w="9525">
            <a:noFill/>
            <a:miter lim="800000"/>
            <a:headEnd/>
            <a:tailEnd/>
          </a:ln>
          <a:effectLst/>
        </p:spPr>
        <p:txBody>
          <a:bodyPr wrap="none">
            <a:spAutoFit/>
          </a:bodyPr>
          <a:lstStyle/>
          <a:p>
            <a:r>
              <a:rPr lang="en-US" sz="2000"/>
              <a:t>stationary</a:t>
            </a:r>
          </a:p>
        </p:txBody>
      </p:sp>
      <p:sp>
        <p:nvSpPr>
          <p:cNvPr id="30731" name="Rectangle 11" descr="Narrow horizontal"/>
          <p:cNvSpPr>
            <a:spLocks noChangeArrowheads="1"/>
          </p:cNvSpPr>
          <p:nvPr/>
        </p:nvSpPr>
        <p:spPr bwMode="auto">
          <a:xfrm>
            <a:off x="1352550" y="2454275"/>
            <a:ext cx="2552700" cy="450850"/>
          </a:xfrm>
          <a:prstGeom prst="rect">
            <a:avLst/>
          </a:prstGeom>
          <a:pattFill prst="narHorz">
            <a:fgClr>
              <a:srgbClr val="FF9900"/>
            </a:fgClr>
            <a:bgClr>
              <a:srgbClr val="FFFFFF"/>
            </a:bgClr>
          </a:pattFill>
          <a:ln w="9525">
            <a:noFill/>
            <a:miter lim="800000"/>
            <a:headEnd/>
            <a:tailEnd/>
          </a:ln>
          <a:effectLst/>
        </p:spPr>
        <p:txBody>
          <a:bodyPr wrap="none" anchor="ctr"/>
          <a:lstStyle/>
          <a:p>
            <a:endParaRPr lang="en-CA"/>
          </a:p>
        </p:txBody>
      </p:sp>
      <p:sp>
        <p:nvSpPr>
          <p:cNvPr id="30732" name="Rectangle 12" descr="Narrow horizontal"/>
          <p:cNvSpPr>
            <a:spLocks noChangeArrowheads="1"/>
          </p:cNvSpPr>
          <p:nvPr/>
        </p:nvSpPr>
        <p:spPr bwMode="auto">
          <a:xfrm>
            <a:off x="1325563" y="1725613"/>
            <a:ext cx="2552700" cy="422275"/>
          </a:xfrm>
          <a:prstGeom prst="rect">
            <a:avLst/>
          </a:prstGeom>
          <a:pattFill prst="narHorz">
            <a:fgClr>
              <a:srgbClr val="FF9900"/>
            </a:fgClr>
            <a:bgClr>
              <a:srgbClr val="FFFFFF"/>
            </a:bgClr>
          </a:pattFill>
          <a:ln w="9525">
            <a:noFill/>
            <a:miter lim="800000"/>
            <a:headEnd/>
            <a:tailEnd/>
          </a:ln>
          <a:effectLst/>
        </p:spPr>
        <p:txBody>
          <a:bodyPr wrap="none" anchor="ctr"/>
          <a:lstStyle/>
          <a:p>
            <a:endParaRPr lang="en-CA"/>
          </a:p>
        </p:txBody>
      </p:sp>
      <p:sp>
        <p:nvSpPr>
          <p:cNvPr id="30733" name="Oval 13"/>
          <p:cNvSpPr>
            <a:spLocks noChangeArrowheads="1"/>
          </p:cNvSpPr>
          <p:nvPr/>
        </p:nvSpPr>
        <p:spPr bwMode="auto">
          <a:xfrm>
            <a:off x="4095750" y="283845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34" name="Oval 14"/>
          <p:cNvSpPr>
            <a:spLocks noChangeArrowheads="1"/>
          </p:cNvSpPr>
          <p:nvPr/>
        </p:nvSpPr>
        <p:spPr bwMode="auto">
          <a:xfrm>
            <a:off x="4087813" y="2733675"/>
            <a:ext cx="88900" cy="90488"/>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35" name="Oval 15"/>
          <p:cNvSpPr>
            <a:spLocks noChangeArrowheads="1"/>
          </p:cNvSpPr>
          <p:nvPr/>
        </p:nvSpPr>
        <p:spPr bwMode="auto">
          <a:xfrm>
            <a:off x="4089400" y="263048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36" name="Oval 16"/>
          <p:cNvSpPr>
            <a:spLocks noChangeArrowheads="1"/>
          </p:cNvSpPr>
          <p:nvPr/>
        </p:nvSpPr>
        <p:spPr bwMode="auto">
          <a:xfrm>
            <a:off x="4081463" y="2525713"/>
            <a:ext cx="88900" cy="90487"/>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37" name="Oval 17"/>
          <p:cNvSpPr>
            <a:spLocks noChangeArrowheads="1"/>
          </p:cNvSpPr>
          <p:nvPr/>
        </p:nvSpPr>
        <p:spPr bwMode="auto">
          <a:xfrm>
            <a:off x="4068763" y="203358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38" name="Oval 18"/>
          <p:cNvSpPr>
            <a:spLocks noChangeArrowheads="1"/>
          </p:cNvSpPr>
          <p:nvPr/>
        </p:nvSpPr>
        <p:spPr bwMode="auto">
          <a:xfrm>
            <a:off x="4060825" y="1928813"/>
            <a:ext cx="88900" cy="90487"/>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39" name="Oval 19"/>
          <p:cNvSpPr>
            <a:spLocks noChangeArrowheads="1"/>
          </p:cNvSpPr>
          <p:nvPr/>
        </p:nvSpPr>
        <p:spPr bwMode="auto">
          <a:xfrm>
            <a:off x="4062413" y="182562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40" name="Oval 20"/>
          <p:cNvSpPr>
            <a:spLocks noChangeArrowheads="1"/>
          </p:cNvSpPr>
          <p:nvPr/>
        </p:nvSpPr>
        <p:spPr bwMode="auto">
          <a:xfrm>
            <a:off x="4054475" y="1720850"/>
            <a:ext cx="88900" cy="90488"/>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41" name="Oval 21"/>
          <p:cNvSpPr>
            <a:spLocks noChangeArrowheads="1"/>
          </p:cNvSpPr>
          <p:nvPr/>
        </p:nvSpPr>
        <p:spPr bwMode="auto">
          <a:xfrm>
            <a:off x="4073525" y="243205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42" name="Oval 22"/>
          <p:cNvSpPr>
            <a:spLocks noChangeArrowheads="1"/>
          </p:cNvSpPr>
          <p:nvPr/>
        </p:nvSpPr>
        <p:spPr bwMode="auto">
          <a:xfrm>
            <a:off x="4027488" y="16557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43" name="Rectangle 23" descr="Narrow horizontal"/>
          <p:cNvSpPr>
            <a:spLocks noChangeArrowheads="1"/>
          </p:cNvSpPr>
          <p:nvPr/>
        </p:nvSpPr>
        <p:spPr bwMode="auto">
          <a:xfrm>
            <a:off x="1385888" y="466725"/>
            <a:ext cx="2519362" cy="352425"/>
          </a:xfrm>
          <a:prstGeom prst="rect">
            <a:avLst/>
          </a:prstGeom>
          <a:pattFill prst="narHorz">
            <a:fgClr>
              <a:schemeClr val="folHlink"/>
            </a:fgClr>
            <a:bgClr>
              <a:srgbClr val="FFFFFF"/>
            </a:bgClr>
          </a:pattFill>
          <a:ln w="9525">
            <a:noFill/>
            <a:miter lim="800000"/>
            <a:headEnd/>
            <a:tailEnd/>
          </a:ln>
          <a:effectLst/>
        </p:spPr>
        <p:txBody>
          <a:bodyPr wrap="none" anchor="ctr"/>
          <a:lstStyle/>
          <a:p>
            <a:endParaRPr lang="en-CA"/>
          </a:p>
        </p:txBody>
      </p:sp>
      <p:sp>
        <p:nvSpPr>
          <p:cNvPr id="30745" name="Text Box 25"/>
          <p:cNvSpPr txBox="1">
            <a:spLocks noChangeArrowheads="1"/>
          </p:cNvSpPr>
          <p:nvPr/>
        </p:nvSpPr>
        <p:spPr bwMode="auto">
          <a:xfrm>
            <a:off x="774700" y="2487613"/>
            <a:ext cx="325438" cy="396875"/>
          </a:xfrm>
          <a:prstGeom prst="rect">
            <a:avLst/>
          </a:prstGeom>
          <a:noFill/>
          <a:ln w="9525">
            <a:noFill/>
            <a:miter lim="800000"/>
            <a:headEnd/>
            <a:tailEnd/>
          </a:ln>
          <a:effectLst/>
        </p:spPr>
        <p:txBody>
          <a:bodyPr wrap="none">
            <a:spAutoFit/>
          </a:bodyPr>
          <a:lstStyle/>
          <a:p>
            <a:r>
              <a:rPr lang="en-US" sz="2000"/>
              <a:t>1</a:t>
            </a:r>
          </a:p>
        </p:txBody>
      </p:sp>
      <p:sp>
        <p:nvSpPr>
          <p:cNvPr id="30746" name="Text Box 26"/>
          <p:cNvSpPr txBox="1">
            <a:spLocks noChangeArrowheads="1"/>
          </p:cNvSpPr>
          <p:nvPr/>
        </p:nvSpPr>
        <p:spPr bwMode="auto">
          <a:xfrm>
            <a:off x="793750" y="1697038"/>
            <a:ext cx="325438" cy="396875"/>
          </a:xfrm>
          <a:prstGeom prst="rect">
            <a:avLst/>
          </a:prstGeom>
          <a:noFill/>
          <a:ln w="9525">
            <a:noFill/>
            <a:miter lim="800000"/>
            <a:headEnd/>
            <a:tailEnd/>
          </a:ln>
          <a:effectLst/>
        </p:spPr>
        <p:txBody>
          <a:bodyPr wrap="none">
            <a:spAutoFit/>
          </a:bodyPr>
          <a:lstStyle/>
          <a:p>
            <a:r>
              <a:rPr lang="en-US" sz="2000"/>
              <a:t>2</a:t>
            </a:r>
          </a:p>
        </p:txBody>
      </p:sp>
      <p:sp>
        <p:nvSpPr>
          <p:cNvPr id="30747" name="Text Box 27"/>
          <p:cNvSpPr txBox="1">
            <a:spLocks noChangeArrowheads="1"/>
          </p:cNvSpPr>
          <p:nvPr/>
        </p:nvSpPr>
        <p:spPr bwMode="auto">
          <a:xfrm>
            <a:off x="831850" y="601663"/>
            <a:ext cx="325438" cy="396875"/>
          </a:xfrm>
          <a:prstGeom prst="rect">
            <a:avLst/>
          </a:prstGeom>
          <a:noFill/>
          <a:ln w="9525">
            <a:noFill/>
            <a:miter lim="800000"/>
            <a:headEnd/>
            <a:tailEnd/>
          </a:ln>
          <a:effectLst/>
        </p:spPr>
        <p:txBody>
          <a:bodyPr wrap="none">
            <a:spAutoFit/>
          </a:bodyPr>
          <a:lstStyle/>
          <a:p>
            <a:r>
              <a:rPr lang="en-US" sz="2000"/>
              <a:t>3</a:t>
            </a:r>
          </a:p>
        </p:txBody>
      </p:sp>
      <p:sp>
        <p:nvSpPr>
          <p:cNvPr id="30748" name="Text Box 28"/>
          <p:cNvSpPr txBox="1">
            <a:spLocks noChangeArrowheads="1"/>
          </p:cNvSpPr>
          <p:nvPr/>
        </p:nvSpPr>
        <p:spPr bwMode="auto">
          <a:xfrm>
            <a:off x="460375" y="4443413"/>
            <a:ext cx="8285163" cy="2282825"/>
          </a:xfrm>
          <a:prstGeom prst="rect">
            <a:avLst/>
          </a:prstGeom>
          <a:noFill/>
          <a:ln w="9525">
            <a:noFill/>
            <a:miter lim="800000"/>
            <a:headEnd/>
            <a:tailEnd/>
          </a:ln>
          <a:effectLst/>
        </p:spPr>
        <p:txBody>
          <a:bodyPr>
            <a:spAutoFit/>
          </a:bodyPr>
          <a:lstStyle/>
          <a:p>
            <a:r>
              <a:rPr lang="en-US"/>
              <a:t>d. only the top few in band 3.</a:t>
            </a:r>
          </a:p>
          <a:p>
            <a:r>
              <a:rPr lang="en-US"/>
              <a:t>The others have no higher level they can move into, all filled with other electrons.  </a:t>
            </a:r>
            <a:r>
              <a:rPr lang="en-US" i="1"/>
              <a:t>After top one has</a:t>
            </a:r>
          </a:p>
          <a:p>
            <a:r>
              <a:rPr lang="en-US" i="1"/>
              <a:t>gotten pushed up, is room to move next one below it.  so include those within ~kT =1/40 eV of top  (room temp). </a:t>
            </a:r>
          </a:p>
          <a:p>
            <a:r>
              <a:rPr lang="en-US" i="1"/>
              <a:t>Band gaps and widths ~ eVs. Small fraction, still big #.</a:t>
            </a:r>
          </a:p>
        </p:txBody>
      </p:sp>
      <p:sp>
        <p:nvSpPr>
          <p:cNvPr id="30749" name="Rectangle 29" descr="Narrow horizontal"/>
          <p:cNvSpPr>
            <a:spLocks noChangeArrowheads="1"/>
          </p:cNvSpPr>
          <p:nvPr/>
        </p:nvSpPr>
        <p:spPr bwMode="auto">
          <a:xfrm>
            <a:off x="1343025" y="3303588"/>
            <a:ext cx="2552700" cy="200025"/>
          </a:xfrm>
          <a:prstGeom prst="rect">
            <a:avLst/>
          </a:prstGeom>
          <a:pattFill prst="narHorz">
            <a:fgClr>
              <a:srgbClr val="FF9900"/>
            </a:fgClr>
            <a:bgClr>
              <a:srgbClr val="FFFFFF"/>
            </a:bgClr>
          </a:pattFill>
          <a:ln w="9525">
            <a:noFill/>
            <a:miter lim="800000"/>
            <a:headEnd/>
            <a:tailEnd/>
          </a:ln>
          <a:effectLst/>
        </p:spPr>
        <p:txBody>
          <a:bodyPr wrap="none" anchor="ctr"/>
          <a:lstStyle/>
          <a:p>
            <a:endParaRPr lang="en-CA"/>
          </a:p>
        </p:txBody>
      </p:sp>
      <p:grpSp>
        <p:nvGrpSpPr>
          <p:cNvPr id="30750" name="Group 30"/>
          <p:cNvGrpSpPr>
            <a:grpSpLocks/>
          </p:cNvGrpSpPr>
          <p:nvPr/>
        </p:nvGrpSpPr>
        <p:grpSpPr bwMode="auto">
          <a:xfrm>
            <a:off x="3927475" y="3292475"/>
            <a:ext cx="141288" cy="200025"/>
            <a:chOff x="2493" y="1959"/>
            <a:chExt cx="70" cy="283"/>
          </a:xfrm>
        </p:grpSpPr>
        <p:sp>
          <p:nvSpPr>
            <p:cNvPr id="30751" name="Oval 31"/>
            <p:cNvSpPr>
              <a:spLocks noChangeArrowheads="1"/>
            </p:cNvSpPr>
            <p:nvPr/>
          </p:nvSpPr>
          <p:spPr bwMode="auto">
            <a:xfrm>
              <a:off x="2507" y="2215"/>
              <a:ext cx="56" cy="27"/>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52" name="Oval 32"/>
            <p:cNvSpPr>
              <a:spLocks noChangeArrowheads="1"/>
            </p:cNvSpPr>
            <p:nvPr/>
          </p:nvSpPr>
          <p:spPr bwMode="auto">
            <a:xfrm>
              <a:off x="2502" y="2149"/>
              <a:ext cx="56" cy="27"/>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53" name="Oval 33"/>
            <p:cNvSpPr>
              <a:spLocks noChangeArrowheads="1"/>
            </p:cNvSpPr>
            <p:nvPr/>
          </p:nvSpPr>
          <p:spPr bwMode="auto">
            <a:xfrm>
              <a:off x="2503" y="2084"/>
              <a:ext cx="56" cy="27"/>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54" name="Oval 34"/>
            <p:cNvSpPr>
              <a:spLocks noChangeArrowheads="1"/>
            </p:cNvSpPr>
            <p:nvPr/>
          </p:nvSpPr>
          <p:spPr bwMode="auto">
            <a:xfrm>
              <a:off x="2498" y="2018"/>
              <a:ext cx="56" cy="27"/>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30755" name="Oval 35"/>
            <p:cNvSpPr>
              <a:spLocks noChangeArrowheads="1"/>
            </p:cNvSpPr>
            <p:nvPr/>
          </p:nvSpPr>
          <p:spPr bwMode="auto">
            <a:xfrm>
              <a:off x="2493" y="1959"/>
              <a:ext cx="56" cy="27"/>
            </a:xfrm>
            <a:prstGeom prst="ellipse">
              <a:avLst/>
            </a:prstGeom>
            <a:solidFill>
              <a:schemeClr val="tx1"/>
            </a:solidFill>
            <a:ln w="9525">
              <a:solidFill>
                <a:schemeClr val="tx1"/>
              </a:solidFill>
              <a:round/>
              <a:headEnd/>
              <a:tailEnd/>
            </a:ln>
            <a:effectLst/>
          </p:spPr>
          <p:txBody>
            <a:bodyPr wrap="none" anchor="ctr"/>
            <a:lstStyle/>
            <a:p>
              <a:endParaRPr lang="en-CA"/>
            </a:p>
          </p:txBody>
        </p:sp>
      </p:grpSp>
      <p:sp>
        <p:nvSpPr>
          <p:cNvPr id="30756" name="Text Box 36"/>
          <p:cNvSpPr txBox="1">
            <a:spLocks noChangeArrowheads="1"/>
          </p:cNvSpPr>
          <p:nvPr/>
        </p:nvSpPr>
        <p:spPr bwMode="auto">
          <a:xfrm>
            <a:off x="658813" y="3165475"/>
            <a:ext cx="534987" cy="396875"/>
          </a:xfrm>
          <a:prstGeom prst="rect">
            <a:avLst/>
          </a:prstGeom>
          <a:noFill/>
          <a:ln w="9525">
            <a:noFill/>
            <a:miter lim="800000"/>
            <a:headEnd/>
            <a:tailEnd/>
          </a:ln>
          <a:effectLst/>
        </p:spPr>
        <p:txBody>
          <a:bodyPr wrap="none">
            <a:spAutoFit/>
          </a:bodyPr>
          <a:lstStyle/>
          <a:p>
            <a:r>
              <a:rPr lang="en-US" sz="2000"/>
              <a:t>0...</a:t>
            </a:r>
          </a:p>
        </p:txBody>
      </p:sp>
      <p:sp>
        <p:nvSpPr>
          <p:cNvPr id="30757" name="Line 37"/>
          <p:cNvSpPr>
            <a:spLocks noChangeShapeType="1"/>
          </p:cNvSpPr>
          <p:nvPr/>
        </p:nvSpPr>
        <p:spPr bwMode="auto">
          <a:xfrm flipV="1">
            <a:off x="401638" y="849313"/>
            <a:ext cx="23812" cy="2079625"/>
          </a:xfrm>
          <a:prstGeom prst="line">
            <a:avLst/>
          </a:prstGeom>
          <a:noFill/>
          <a:ln w="9525">
            <a:solidFill>
              <a:schemeClr val="tx1"/>
            </a:solidFill>
            <a:round/>
            <a:headEnd/>
            <a:tailEnd type="triangle" w="med" len="med"/>
          </a:ln>
          <a:effectLst/>
        </p:spPr>
        <p:txBody>
          <a:bodyPr/>
          <a:lstStyle/>
          <a:p>
            <a:endParaRPr lang="en-CA"/>
          </a:p>
        </p:txBody>
      </p:sp>
      <p:sp>
        <p:nvSpPr>
          <p:cNvPr id="30758" name="Text Box 38"/>
          <p:cNvSpPr txBox="1">
            <a:spLocks noChangeArrowheads="1"/>
          </p:cNvSpPr>
          <p:nvPr/>
        </p:nvSpPr>
        <p:spPr bwMode="auto">
          <a:xfrm rot="16200000">
            <a:off x="129382" y="2243931"/>
            <a:ext cx="989012" cy="396875"/>
          </a:xfrm>
          <a:prstGeom prst="rect">
            <a:avLst/>
          </a:prstGeom>
          <a:noFill/>
          <a:ln w="9525">
            <a:noFill/>
            <a:miter lim="800000"/>
            <a:headEnd/>
            <a:tailEnd/>
          </a:ln>
          <a:effectLst/>
        </p:spPr>
        <p:txBody>
          <a:bodyPr wrap="none">
            <a:spAutoFit/>
          </a:bodyPr>
          <a:lstStyle/>
          <a:p>
            <a:r>
              <a:rPr lang="en-US" sz="2000"/>
              <a:t>Energy</a:t>
            </a:r>
          </a:p>
        </p:txBody>
      </p:sp>
      <p:sp>
        <p:nvSpPr>
          <p:cNvPr id="30759" name="Rectangle 39"/>
          <p:cNvSpPr>
            <a:spLocks noChangeArrowheads="1"/>
          </p:cNvSpPr>
          <p:nvPr/>
        </p:nvSpPr>
        <p:spPr bwMode="auto">
          <a:xfrm>
            <a:off x="6227763" y="311150"/>
            <a:ext cx="1531937" cy="790575"/>
          </a:xfrm>
          <a:prstGeom prst="rect">
            <a:avLst/>
          </a:prstGeom>
          <a:solidFill>
            <a:srgbClr val="00FFFF"/>
          </a:solidFill>
          <a:ln w="9525">
            <a:solidFill>
              <a:schemeClr val="tx1"/>
            </a:solidFill>
            <a:miter lim="800000"/>
            <a:headEnd/>
            <a:tailEnd/>
          </a:ln>
          <a:effectLst/>
        </p:spPr>
        <p:txBody>
          <a:bodyPr wrap="none" anchor="ctr"/>
          <a:lstStyle/>
          <a:p>
            <a:endParaRPr lang="en-CA"/>
          </a:p>
        </p:txBody>
      </p:sp>
      <p:sp>
        <p:nvSpPr>
          <p:cNvPr id="30760" name="Oval 40"/>
          <p:cNvSpPr>
            <a:spLocks noChangeArrowheads="1"/>
          </p:cNvSpPr>
          <p:nvPr/>
        </p:nvSpPr>
        <p:spPr bwMode="auto">
          <a:xfrm>
            <a:off x="5638800" y="1339850"/>
            <a:ext cx="530225" cy="393700"/>
          </a:xfrm>
          <a:prstGeom prst="ellipse">
            <a:avLst/>
          </a:prstGeom>
          <a:noFill/>
          <a:ln w="9525">
            <a:solidFill>
              <a:schemeClr val="tx1"/>
            </a:solidFill>
            <a:round/>
            <a:headEnd/>
            <a:tailEnd/>
          </a:ln>
          <a:effectLst/>
        </p:spPr>
        <p:txBody>
          <a:bodyPr wrap="none" anchor="ctr"/>
          <a:lstStyle/>
          <a:p>
            <a:endParaRPr lang="en-CA"/>
          </a:p>
        </p:txBody>
      </p:sp>
      <p:sp>
        <p:nvSpPr>
          <p:cNvPr id="30761" name="Freeform 41"/>
          <p:cNvSpPr>
            <a:spLocks/>
          </p:cNvSpPr>
          <p:nvPr/>
        </p:nvSpPr>
        <p:spPr bwMode="auto">
          <a:xfrm>
            <a:off x="5810250" y="685800"/>
            <a:ext cx="457200" cy="654050"/>
          </a:xfrm>
          <a:custGeom>
            <a:avLst/>
            <a:gdLst/>
            <a:ahLst/>
            <a:cxnLst>
              <a:cxn ang="0">
                <a:pos x="80" y="793"/>
              </a:cxn>
              <a:cxn ang="0">
                <a:pos x="26" y="293"/>
              </a:cxn>
              <a:cxn ang="0">
                <a:pos x="48" y="65"/>
              </a:cxn>
              <a:cxn ang="0">
                <a:pos x="374" y="0"/>
              </a:cxn>
            </a:cxnLst>
            <a:rect l="0" t="0" r="r" b="b"/>
            <a:pathLst>
              <a:path w="374" h="793">
                <a:moveTo>
                  <a:pt x="80" y="793"/>
                </a:moveTo>
                <a:cubicBezTo>
                  <a:pt x="68" y="623"/>
                  <a:pt x="54" y="460"/>
                  <a:pt x="26" y="293"/>
                </a:cubicBezTo>
                <a:cubicBezTo>
                  <a:pt x="30" y="217"/>
                  <a:pt x="0" y="125"/>
                  <a:pt x="48" y="65"/>
                </a:cubicBezTo>
                <a:cubicBezTo>
                  <a:pt x="97" y="3"/>
                  <a:pt x="317" y="0"/>
                  <a:pt x="374" y="0"/>
                </a:cubicBezTo>
              </a:path>
            </a:pathLst>
          </a:custGeom>
          <a:noFill/>
          <a:ln w="9525">
            <a:solidFill>
              <a:schemeClr val="tx1"/>
            </a:solidFill>
            <a:round/>
            <a:headEnd/>
            <a:tailEnd/>
          </a:ln>
          <a:effectLst/>
        </p:spPr>
        <p:txBody>
          <a:bodyPr/>
          <a:lstStyle/>
          <a:p>
            <a:endParaRPr lang="en-CA"/>
          </a:p>
        </p:txBody>
      </p:sp>
      <p:sp>
        <p:nvSpPr>
          <p:cNvPr id="30762" name="Freeform 42"/>
          <p:cNvSpPr>
            <a:spLocks/>
          </p:cNvSpPr>
          <p:nvPr/>
        </p:nvSpPr>
        <p:spPr bwMode="auto">
          <a:xfrm>
            <a:off x="5929313" y="700088"/>
            <a:ext cx="2633662" cy="1193800"/>
          </a:xfrm>
          <a:custGeom>
            <a:avLst/>
            <a:gdLst/>
            <a:ahLst/>
            <a:cxnLst>
              <a:cxn ang="0">
                <a:pos x="16" y="1265"/>
              </a:cxn>
              <a:cxn ang="0">
                <a:pos x="5" y="1298"/>
              </a:cxn>
              <a:cxn ang="0">
                <a:pos x="38" y="1308"/>
              </a:cxn>
              <a:cxn ang="0">
                <a:pos x="81" y="1341"/>
              </a:cxn>
              <a:cxn ang="0">
                <a:pos x="472" y="1450"/>
              </a:cxn>
              <a:cxn ang="0">
                <a:pos x="1037" y="1439"/>
              </a:cxn>
              <a:cxn ang="0">
                <a:pos x="1190" y="1417"/>
              </a:cxn>
              <a:cxn ang="0">
                <a:pos x="1331" y="1363"/>
              </a:cxn>
              <a:cxn ang="0">
                <a:pos x="1461" y="1341"/>
              </a:cxn>
              <a:cxn ang="0">
                <a:pos x="1657" y="1265"/>
              </a:cxn>
              <a:cxn ang="0">
                <a:pos x="1766" y="1167"/>
              </a:cxn>
              <a:cxn ang="0">
                <a:pos x="1798" y="1135"/>
              </a:cxn>
              <a:cxn ang="0">
                <a:pos x="1831" y="1102"/>
              </a:cxn>
              <a:cxn ang="0">
                <a:pos x="1874" y="1026"/>
              </a:cxn>
              <a:cxn ang="0">
                <a:pos x="1918" y="961"/>
              </a:cxn>
              <a:cxn ang="0">
                <a:pos x="2015" y="798"/>
              </a:cxn>
              <a:cxn ang="0">
                <a:pos x="2059" y="722"/>
              </a:cxn>
              <a:cxn ang="0">
                <a:pos x="2124" y="591"/>
              </a:cxn>
              <a:cxn ang="0">
                <a:pos x="2146" y="472"/>
              </a:cxn>
              <a:cxn ang="0">
                <a:pos x="2059" y="167"/>
              </a:cxn>
              <a:cxn ang="0">
                <a:pos x="1994" y="124"/>
              </a:cxn>
              <a:cxn ang="0">
                <a:pos x="1863" y="37"/>
              </a:cxn>
              <a:cxn ang="0">
                <a:pos x="1722" y="26"/>
              </a:cxn>
              <a:cxn ang="0">
                <a:pos x="1526" y="15"/>
              </a:cxn>
              <a:cxn ang="0">
                <a:pos x="1450" y="26"/>
              </a:cxn>
            </a:cxnLst>
            <a:rect l="0" t="0" r="r" b="b"/>
            <a:pathLst>
              <a:path w="2146" h="1450">
                <a:moveTo>
                  <a:pt x="16" y="1265"/>
                </a:moveTo>
                <a:cubicBezTo>
                  <a:pt x="12" y="1276"/>
                  <a:pt x="0" y="1288"/>
                  <a:pt x="5" y="1298"/>
                </a:cubicBezTo>
                <a:cubicBezTo>
                  <a:pt x="10" y="1308"/>
                  <a:pt x="28" y="1302"/>
                  <a:pt x="38" y="1308"/>
                </a:cubicBezTo>
                <a:cubicBezTo>
                  <a:pt x="54" y="1317"/>
                  <a:pt x="65" y="1332"/>
                  <a:pt x="81" y="1341"/>
                </a:cubicBezTo>
                <a:cubicBezTo>
                  <a:pt x="199" y="1411"/>
                  <a:pt x="338" y="1433"/>
                  <a:pt x="472" y="1450"/>
                </a:cubicBezTo>
                <a:cubicBezTo>
                  <a:pt x="660" y="1446"/>
                  <a:pt x="849" y="1448"/>
                  <a:pt x="1037" y="1439"/>
                </a:cubicBezTo>
                <a:cubicBezTo>
                  <a:pt x="1088" y="1437"/>
                  <a:pt x="1190" y="1417"/>
                  <a:pt x="1190" y="1417"/>
                </a:cubicBezTo>
                <a:cubicBezTo>
                  <a:pt x="1213" y="1409"/>
                  <a:pt x="1304" y="1370"/>
                  <a:pt x="1331" y="1363"/>
                </a:cubicBezTo>
                <a:cubicBezTo>
                  <a:pt x="1374" y="1352"/>
                  <a:pt x="1461" y="1341"/>
                  <a:pt x="1461" y="1341"/>
                </a:cubicBezTo>
                <a:cubicBezTo>
                  <a:pt x="1518" y="1303"/>
                  <a:pt x="1592" y="1290"/>
                  <a:pt x="1657" y="1265"/>
                </a:cubicBezTo>
                <a:cubicBezTo>
                  <a:pt x="1723" y="1214"/>
                  <a:pt x="1689" y="1243"/>
                  <a:pt x="1766" y="1167"/>
                </a:cubicBezTo>
                <a:cubicBezTo>
                  <a:pt x="1777" y="1156"/>
                  <a:pt x="1787" y="1146"/>
                  <a:pt x="1798" y="1135"/>
                </a:cubicBezTo>
                <a:cubicBezTo>
                  <a:pt x="1809" y="1124"/>
                  <a:pt x="1831" y="1102"/>
                  <a:pt x="1831" y="1102"/>
                </a:cubicBezTo>
                <a:cubicBezTo>
                  <a:pt x="1849" y="1048"/>
                  <a:pt x="1833" y="1084"/>
                  <a:pt x="1874" y="1026"/>
                </a:cubicBezTo>
                <a:cubicBezTo>
                  <a:pt x="1889" y="1005"/>
                  <a:pt x="1918" y="961"/>
                  <a:pt x="1918" y="961"/>
                </a:cubicBezTo>
                <a:cubicBezTo>
                  <a:pt x="1938" y="900"/>
                  <a:pt x="1995" y="857"/>
                  <a:pt x="2015" y="798"/>
                </a:cubicBezTo>
                <a:cubicBezTo>
                  <a:pt x="2032" y="748"/>
                  <a:pt x="2019" y="774"/>
                  <a:pt x="2059" y="722"/>
                </a:cubicBezTo>
                <a:cubicBezTo>
                  <a:pt x="2074" y="677"/>
                  <a:pt x="2098" y="630"/>
                  <a:pt x="2124" y="591"/>
                </a:cubicBezTo>
                <a:cubicBezTo>
                  <a:pt x="2131" y="551"/>
                  <a:pt x="2146" y="512"/>
                  <a:pt x="2146" y="472"/>
                </a:cubicBezTo>
                <a:cubicBezTo>
                  <a:pt x="2146" y="351"/>
                  <a:pt x="2123" y="265"/>
                  <a:pt x="2059" y="167"/>
                </a:cubicBezTo>
                <a:cubicBezTo>
                  <a:pt x="2045" y="145"/>
                  <a:pt x="2016" y="138"/>
                  <a:pt x="1994" y="124"/>
                </a:cubicBezTo>
                <a:cubicBezTo>
                  <a:pt x="1950" y="95"/>
                  <a:pt x="1907" y="66"/>
                  <a:pt x="1863" y="37"/>
                </a:cubicBezTo>
                <a:cubicBezTo>
                  <a:pt x="1824" y="11"/>
                  <a:pt x="1769" y="30"/>
                  <a:pt x="1722" y="26"/>
                </a:cubicBezTo>
                <a:cubicBezTo>
                  <a:pt x="1644" y="0"/>
                  <a:pt x="1621" y="6"/>
                  <a:pt x="1526" y="15"/>
                </a:cubicBezTo>
                <a:cubicBezTo>
                  <a:pt x="1480" y="31"/>
                  <a:pt x="1505" y="26"/>
                  <a:pt x="1450" y="26"/>
                </a:cubicBezTo>
              </a:path>
            </a:pathLst>
          </a:custGeom>
          <a:noFill/>
          <a:ln w="9525">
            <a:solidFill>
              <a:schemeClr val="tx1"/>
            </a:solidFill>
            <a:round/>
            <a:headEnd/>
            <a:tailEnd/>
          </a:ln>
          <a:effectLst/>
        </p:spPr>
        <p:txBody>
          <a:bodyPr/>
          <a:lstStyle/>
          <a:p>
            <a:endParaRPr lang="en-CA"/>
          </a:p>
        </p:txBody>
      </p:sp>
      <p:sp>
        <p:nvSpPr>
          <p:cNvPr id="30763" name="Text Box 43"/>
          <p:cNvSpPr txBox="1">
            <a:spLocks noChangeArrowheads="1"/>
          </p:cNvSpPr>
          <p:nvPr/>
        </p:nvSpPr>
        <p:spPr bwMode="auto">
          <a:xfrm>
            <a:off x="5694363" y="1314450"/>
            <a:ext cx="385762" cy="427038"/>
          </a:xfrm>
          <a:prstGeom prst="rect">
            <a:avLst/>
          </a:prstGeom>
          <a:noFill/>
          <a:ln w="9525">
            <a:noFill/>
            <a:miter lim="800000"/>
            <a:headEnd/>
            <a:tailEnd/>
          </a:ln>
          <a:effectLst/>
        </p:spPr>
        <p:txBody>
          <a:bodyPr wrap="none">
            <a:spAutoFit/>
          </a:bodyPr>
          <a:lstStyle/>
          <a:p>
            <a:r>
              <a:rPr lang="en-US" sz="2200">
                <a:latin typeface="Times New Roman" pitchFamily="18" charset="0"/>
              </a:rPr>
              <a:t>V</a:t>
            </a:r>
          </a:p>
        </p:txBody>
      </p:sp>
      <p:sp>
        <p:nvSpPr>
          <p:cNvPr id="30764" name="Text Box 44"/>
          <p:cNvSpPr txBox="1">
            <a:spLocks noChangeArrowheads="1"/>
          </p:cNvSpPr>
          <p:nvPr/>
        </p:nvSpPr>
        <p:spPr bwMode="auto">
          <a:xfrm>
            <a:off x="5683250" y="1676400"/>
            <a:ext cx="336550" cy="457200"/>
          </a:xfrm>
          <a:prstGeom prst="rect">
            <a:avLst/>
          </a:prstGeom>
          <a:noFill/>
          <a:ln w="9525">
            <a:noFill/>
            <a:miter lim="800000"/>
            <a:headEnd/>
            <a:tailEnd/>
          </a:ln>
          <a:effectLst/>
        </p:spPr>
        <p:txBody>
          <a:bodyPr wrap="none">
            <a:spAutoFit/>
          </a:bodyPr>
          <a:lstStyle/>
          <a:p>
            <a:r>
              <a:rPr lang="en-US">
                <a:latin typeface="Times New Roman" pitchFamily="18" charset="0"/>
              </a:rPr>
              <a:t>_</a:t>
            </a:r>
          </a:p>
        </p:txBody>
      </p:sp>
      <p:sp>
        <p:nvSpPr>
          <p:cNvPr id="30765" name="Freeform 45"/>
          <p:cNvSpPr>
            <a:spLocks/>
          </p:cNvSpPr>
          <p:nvPr/>
        </p:nvSpPr>
        <p:spPr bwMode="auto">
          <a:xfrm>
            <a:off x="2965450" y="111125"/>
            <a:ext cx="3213100" cy="146050"/>
          </a:xfrm>
          <a:custGeom>
            <a:avLst/>
            <a:gdLst/>
            <a:ahLst/>
            <a:cxnLst>
              <a:cxn ang="0">
                <a:pos x="0" y="92"/>
              </a:cxn>
              <a:cxn ang="0">
                <a:pos x="935" y="0"/>
              </a:cxn>
              <a:cxn ang="0">
                <a:pos x="2024" y="92"/>
              </a:cxn>
            </a:cxnLst>
            <a:rect l="0" t="0" r="r" b="b"/>
            <a:pathLst>
              <a:path w="2024" h="92">
                <a:moveTo>
                  <a:pt x="0" y="92"/>
                </a:moveTo>
                <a:cubicBezTo>
                  <a:pt x="299" y="46"/>
                  <a:pt x="598" y="0"/>
                  <a:pt x="935" y="0"/>
                </a:cubicBezTo>
                <a:cubicBezTo>
                  <a:pt x="1272" y="0"/>
                  <a:pt x="1843" y="77"/>
                  <a:pt x="2024" y="92"/>
                </a:cubicBezTo>
              </a:path>
            </a:pathLst>
          </a:custGeom>
          <a:noFill/>
          <a:ln w="12700" cap="flat" cmpd="sng">
            <a:solidFill>
              <a:schemeClr val="accent2"/>
            </a:solidFill>
            <a:prstDash val="solid"/>
            <a:round/>
            <a:headEnd type="triangle" w="med" len="med"/>
            <a:tailEnd type="triangle" w="med" len="med"/>
          </a:ln>
          <a:effectLst/>
        </p:spPr>
        <p:txBody>
          <a:bodyPr/>
          <a:lstStyle/>
          <a:p>
            <a:endParaRPr lang="en-CA"/>
          </a:p>
        </p:txBody>
      </p:sp>
      <p:sp>
        <p:nvSpPr>
          <p:cNvPr id="30744" name="Text Box 24"/>
          <p:cNvSpPr txBox="1">
            <a:spLocks noChangeArrowheads="1"/>
          </p:cNvSpPr>
          <p:nvPr/>
        </p:nvSpPr>
        <p:spPr bwMode="auto">
          <a:xfrm>
            <a:off x="4354513" y="1841500"/>
            <a:ext cx="4445000" cy="2436813"/>
          </a:xfrm>
          <a:prstGeom prst="rect">
            <a:avLst/>
          </a:prstGeom>
          <a:noFill/>
          <a:ln w="9525">
            <a:noFill/>
            <a:miter lim="800000"/>
            <a:headEnd/>
            <a:tailEnd/>
          </a:ln>
          <a:effectLst/>
        </p:spPr>
        <p:txBody>
          <a:bodyPr wrap="none">
            <a:spAutoFit/>
          </a:bodyPr>
          <a:lstStyle/>
          <a:p>
            <a:r>
              <a:rPr lang="en-US" sz="2200"/>
              <a:t>If push on electrons (apply voltage</a:t>
            </a:r>
          </a:p>
          <a:p>
            <a:r>
              <a:rPr lang="en-US" sz="2200"/>
              <a:t>to material) which ones will move?</a:t>
            </a:r>
          </a:p>
          <a:p>
            <a:r>
              <a:rPr lang="en-US" sz="2200"/>
              <a:t>a. all of them in bands 1,2,3</a:t>
            </a:r>
          </a:p>
          <a:p>
            <a:r>
              <a:rPr lang="en-US" sz="2200"/>
              <a:t>b. only top one in band 3</a:t>
            </a:r>
          </a:p>
          <a:p>
            <a:r>
              <a:rPr lang="en-US" sz="2200"/>
              <a:t>c. all of them in band 3</a:t>
            </a:r>
          </a:p>
          <a:p>
            <a:r>
              <a:rPr lang="en-US" sz="2200"/>
              <a:t>d. only the top few in band three</a:t>
            </a:r>
          </a:p>
          <a:p>
            <a:r>
              <a:rPr lang="en-US" sz="2200"/>
              <a:t>e. none of them will move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7"/>
                                        </p:tgtEl>
                                        <p:attrNameLst>
                                          <p:attrName>style.visibility</p:attrName>
                                        </p:attrNameLst>
                                      </p:cBhvr>
                                      <p:to>
                                        <p:strVal val="visible"/>
                                      </p:to>
                                    </p:set>
                                    <p:animEffect transition="in" filter="dissolve">
                                      <p:cBhvr>
                                        <p:cTn id="7" dur="500"/>
                                        <p:tgtEl>
                                          <p:spTgt spid="3072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0728"/>
                                        </p:tgtEl>
                                        <p:attrNameLst>
                                          <p:attrName>style.visibility</p:attrName>
                                        </p:attrNameLst>
                                      </p:cBhvr>
                                      <p:to>
                                        <p:strVal val="visible"/>
                                      </p:to>
                                    </p:set>
                                    <p:animEffect transition="in" filter="dissolve">
                                      <p:cBhvr>
                                        <p:cTn id="10" dur="500"/>
                                        <p:tgtEl>
                                          <p:spTgt spid="3072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0729"/>
                                        </p:tgtEl>
                                        <p:attrNameLst>
                                          <p:attrName>style.visibility</p:attrName>
                                        </p:attrNameLst>
                                      </p:cBhvr>
                                      <p:to>
                                        <p:strVal val="visible"/>
                                      </p:to>
                                    </p:set>
                                    <p:animEffect transition="in" filter="dissolve">
                                      <p:cBhvr>
                                        <p:cTn id="13" dur="500"/>
                                        <p:tgtEl>
                                          <p:spTgt spid="30729"/>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3073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0748"/>
                                        </p:tgtEl>
                                        <p:attrNameLst>
                                          <p:attrName>style.visibility</p:attrName>
                                        </p:attrNameLst>
                                      </p:cBhvr>
                                      <p:to>
                                        <p:strVal val="visible"/>
                                      </p:to>
                                    </p:set>
                                    <p:anim calcmode="lin" valueType="num">
                                      <p:cBhvr additive="base">
                                        <p:cTn id="20" dur="500" fill="hold"/>
                                        <p:tgtEl>
                                          <p:spTgt spid="30748"/>
                                        </p:tgtEl>
                                        <p:attrNameLst>
                                          <p:attrName>ppt_x</p:attrName>
                                        </p:attrNameLst>
                                      </p:cBhvr>
                                      <p:tavLst>
                                        <p:tav tm="0">
                                          <p:val>
                                            <p:strVal val="#ppt_x"/>
                                          </p:val>
                                        </p:tav>
                                        <p:tav tm="100000">
                                          <p:val>
                                            <p:strVal val="#ppt_x"/>
                                          </p:val>
                                        </p:tav>
                                      </p:tavLst>
                                    </p:anim>
                                    <p:anim calcmode="lin" valueType="num">
                                      <p:cBhvr additive="base">
                                        <p:cTn id="21" dur="500" fill="hold"/>
                                        <p:tgtEl>
                                          <p:spTgt spid="307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animBg="1"/>
      <p:bldP spid="30728" grpId="0" animBg="1"/>
      <p:bldP spid="30729" grpId="0"/>
      <p:bldP spid="30730" grpId="0"/>
      <p:bldP spid="307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002593" y="-206477"/>
            <a:ext cx="3333136" cy="3244645"/>
            <a:chOff x="6002593" y="-206477"/>
            <a:chExt cx="3333136" cy="3244645"/>
          </a:xfrm>
        </p:grpSpPr>
        <p:sp>
          <p:nvSpPr>
            <p:cNvPr id="9" name="Oval 8"/>
            <p:cNvSpPr/>
            <p:nvPr/>
          </p:nvSpPr>
          <p:spPr>
            <a:xfrm>
              <a:off x="6135329" y="-206477"/>
              <a:ext cx="3200400" cy="324464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val 6"/>
            <p:cNvSpPr/>
            <p:nvPr/>
          </p:nvSpPr>
          <p:spPr>
            <a:xfrm>
              <a:off x="6784235" y="265475"/>
              <a:ext cx="2153265" cy="2094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7270933" y="265476"/>
              <a:ext cx="1282723" cy="461665"/>
            </a:xfrm>
            <a:prstGeom prst="rect">
              <a:avLst/>
            </a:prstGeom>
            <a:noFill/>
          </p:spPr>
          <p:txBody>
            <a:bodyPr wrap="none" rtlCol="0">
              <a:spAutoFit/>
            </a:bodyPr>
            <a:lstStyle/>
            <a:p>
              <a:r>
                <a:rPr lang="en-US" dirty="0" smtClean="0"/>
                <a:t>learning</a:t>
              </a:r>
              <a:endParaRPr lang="en-CA" dirty="0"/>
            </a:p>
          </p:txBody>
        </p:sp>
        <p:sp>
          <p:nvSpPr>
            <p:cNvPr id="5" name="Oval 4"/>
            <p:cNvSpPr/>
            <p:nvPr/>
          </p:nvSpPr>
          <p:spPr>
            <a:xfrm>
              <a:off x="7374170" y="678430"/>
              <a:ext cx="1135627" cy="11356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000" dirty="0">
                <a:solidFill>
                  <a:schemeClr val="tx1"/>
                </a:solidFill>
              </a:endParaRPr>
            </a:p>
          </p:txBody>
        </p:sp>
        <p:sp>
          <p:nvSpPr>
            <p:cNvPr id="6" name="TextBox 5"/>
            <p:cNvSpPr txBox="1"/>
            <p:nvPr/>
          </p:nvSpPr>
          <p:spPr>
            <a:xfrm>
              <a:off x="7403667" y="988147"/>
              <a:ext cx="1127232" cy="461665"/>
            </a:xfrm>
            <a:prstGeom prst="rect">
              <a:avLst/>
            </a:prstGeom>
            <a:noFill/>
          </p:spPr>
          <p:txBody>
            <a:bodyPr wrap="none" rtlCol="0">
              <a:spAutoFit/>
            </a:bodyPr>
            <a:lstStyle/>
            <a:p>
              <a:r>
                <a:rPr lang="en-US" dirty="0" smtClean="0"/>
                <a:t>routine</a:t>
              </a:r>
              <a:endParaRPr lang="en-CA" dirty="0"/>
            </a:p>
          </p:txBody>
        </p:sp>
        <p:sp>
          <p:nvSpPr>
            <p:cNvPr id="10" name="TextBox 9"/>
            <p:cNvSpPr txBox="1"/>
            <p:nvPr/>
          </p:nvSpPr>
          <p:spPr>
            <a:xfrm>
              <a:off x="6002593" y="339213"/>
              <a:ext cx="922047" cy="461665"/>
            </a:xfrm>
            <a:prstGeom prst="rect">
              <a:avLst/>
            </a:prstGeom>
            <a:noFill/>
          </p:spPr>
          <p:txBody>
            <a:bodyPr wrap="none" rtlCol="0">
              <a:spAutoFit/>
            </a:bodyPr>
            <a:lstStyle/>
            <a:p>
              <a:r>
                <a:rPr lang="en-US" dirty="0" smtClean="0"/>
                <a:t>panic</a:t>
              </a:r>
              <a:endParaRPr lang="en-CA" dirty="0"/>
            </a:p>
          </p:txBody>
        </p:sp>
      </p:grpSp>
      <p:sp>
        <p:nvSpPr>
          <p:cNvPr id="2" name="Slide Number Placeholder 1"/>
          <p:cNvSpPr>
            <a:spLocks noGrp="1"/>
          </p:cNvSpPr>
          <p:nvPr>
            <p:ph type="sldNum" sz="quarter" idx="12"/>
          </p:nvPr>
        </p:nvSpPr>
        <p:spPr/>
        <p:txBody>
          <a:bodyPr/>
          <a:lstStyle/>
          <a:p>
            <a:fld id="{683893CD-3A39-4F3D-9AE2-9A867AB386D6}" type="slidenum">
              <a:rPr lang="en-US" smtClean="0"/>
              <a:pPr/>
              <a:t>2</a:t>
            </a:fld>
            <a:endParaRPr lang="en-US"/>
          </a:p>
        </p:txBody>
      </p:sp>
      <p:sp>
        <p:nvSpPr>
          <p:cNvPr id="3" name="TextBox 2"/>
          <p:cNvSpPr txBox="1"/>
          <p:nvPr/>
        </p:nvSpPr>
        <p:spPr>
          <a:xfrm>
            <a:off x="250723" y="486697"/>
            <a:ext cx="4645742" cy="1323439"/>
          </a:xfrm>
          <a:prstGeom prst="rect">
            <a:avLst/>
          </a:prstGeom>
          <a:noFill/>
        </p:spPr>
        <p:txBody>
          <a:bodyPr wrap="square" rtlCol="0">
            <a:spAutoFit/>
          </a:bodyPr>
          <a:lstStyle/>
          <a:p>
            <a:r>
              <a:rPr lang="en-US" sz="2800" b="1" dirty="0" smtClean="0"/>
              <a:t>Example of how to become expert in physics</a:t>
            </a:r>
          </a:p>
          <a:p>
            <a:r>
              <a:rPr lang="en-US" dirty="0" smtClean="0"/>
              <a:t>(also practiced by some of you)</a:t>
            </a:r>
            <a:endParaRPr lang="en-CA" dirty="0"/>
          </a:p>
        </p:txBody>
      </p:sp>
      <p:sp>
        <p:nvSpPr>
          <p:cNvPr id="4" name="TextBox 3"/>
          <p:cNvSpPr txBox="1"/>
          <p:nvPr/>
        </p:nvSpPr>
        <p:spPr>
          <a:xfrm>
            <a:off x="235974" y="2333685"/>
            <a:ext cx="8718721" cy="4678204"/>
          </a:xfrm>
          <a:prstGeom prst="rect">
            <a:avLst/>
          </a:prstGeom>
          <a:noFill/>
        </p:spPr>
        <p:txBody>
          <a:bodyPr wrap="square" rtlCol="0">
            <a:spAutoFit/>
          </a:bodyPr>
          <a:lstStyle/>
          <a:p>
            <a:pPr>
              <a:buFont typeface="Arial" pitchFamily="34" charset="0"/>
              <a:buChar char="•"/>
            </a:pPr>
            <a:r>
              <a:rPr lang="en-US" dirty="0" smtClean="0"/>
              <a:t>try to see how can extend idea to explain some new </a:t>
            </a:r>
          </a:p>
          <a:p>
            <a:r>
              <a:rPr lang="en-US" dirty="0" smtClean="0"/>
              <a:t>situation not covered in class, solve some new problem</a:t>
            </a:r>
          </a:p>
          <a:p>
            <a:pPr>
              <a:buFont typeface="Arial" pitchFamily="34" charset="0"/>
              <a:buChar char="•"/>
            </a:pPr>
            <a:r>
              <a:rPr lang="en-US" dirty="0" smtClean="0"/>
              <a:t>Pick problems that require thinking very hard, good chance </a:t>
            </a:r>
          </a:p>
          <a:p>
            <a:r>
              <a:rPr lang="en-US" dirty="0" smtClean="0"/>
              <a:t>will not get right, but not crazy impossible.</a:t>
            </a:r>
          </a:p>
          <a:p>
            <a:pPr>
              <a:buFont typeface="Arial" pitchFamily="34" charset="0"/>
              <a:buChar char="•"/>
            </a:pPr>
            <a:r>
              <a:rPr lang="en-US" dirty="0" smtClean="0"/>
              <a:t>work out explanation/solution</a:t>
            </a:r>
          </a:p>
          <a:p>
            <a:pPr>
              <a:buFont typeface="Arial" pitchFamily="34" charset="0"/>
              <a:buChar char="•"/>
            </a:pPr>
            <a:r>
              <a:rPr lang="en-US" dirty="0" smtClean="0"/>
              <a:t>check if correct</a:t>
            </a:r>
          </a:p>
          <a:p>
            <a:pPr>
              <a:buFont typeface="Arial" pitchFamily="34" charset="0"/>
              <a:buChar char="•"/>
            </a:pPr>
            <a:r>
              <a:rPr lang="en-US" dirty="0" smtClean="0"/>
              <a:t>if not, understand why not, analyze how line of reasoning failed,</a:t>
            </a:r>
          </a:p>
          <a:p>
            <a:r>
              <a:rPr lang="en-US" dirty="0" smtClean="0"/>
              <a:t>why way that tried to solve problem did not work.</a:t>
            </a:r>
          </a:p>
          <a:p>
            <a:pPr>
              <a:buFont typeface="Arial" pitchFamily="34" charset="0"/>
              <a:buChar char="•"/>
            </a:pPr>
            <a:r>
              <a:rPr lang="en-US" dirty="0" smtClean="0"/>
              <a:t>go back and repeat</a:t>
            </a:r>
          </a:p>
          <a:p>
            <a:pPr>
              <a:buFont typeface="Arial" pitchFamily="34" charset="0"/>
              <a:buChar char="•"/>
            </a:pPr>
            <a:r>
              <a:rPr lang="en-US" dirty="0" smtClean="0"/>
              <a:t>when succeed, analyze how improved to get better, apply.</a:t>
            </a:r>
          </a:p>
          <a:p>
            <a:r>
              <a:rPr lang="en-US" i="1" dirty="0" smtClean="0"/>
              <a:t>after hundreds-thousands of hours, get really expert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FD8C34C-5A3E-45B3-9A97-4B4E12642D20}" type="slidenum">
              <a:rPr lang="en-US"/>
              <a:pPr/>
              <a:t>20</a:t>
            </a:fld>
            <a:endParaRPr lang="en-US"/>
          </a:p>
        </p:txBody>
      </p:sp>
      <p:pic>
        <p:nvPicPr>
          <p:cNvPr id="32770" name="Picture 2"/>
          <p:cNvPicPr>
            <a:picLocks noChangeAspect="1" noChangeArrowheads="1"/>
          </p:cNvPicPr>
          <p:nvPr/>
        </p:nvPicPr>
        <p:blipFill>
          <a:blip r:embed="rId3" cstate="print"/>
          <a:srcRect l="7152" t="8745" r="7623" b="9924"/>
          <a:stretch>
            <a:fillRect/>
          </a:stretch>
        </p:blipFill>
        <p:spPr bwMode="auto">
          <a:xfrm>
            <a:off x="1673225" y="350838"/>
            <a:ext cx="5164138" cy="3941762"/>
          </a:xfrm>
          <a:prstGeom prst="rect">
            <a:avLst/>
          </a:prstGeom>
          <a:noFill/>
          <a:ln w="9525">
            <a:noFill/>
            <a:miter lim="800000"/>
            <a:headEnd/>
            <a:tailEnd/>
          </a:ln>
          <a:effectLst/>
        </p:spPr>
      </p:pic>
      <p:sp>
        <p:nvSpPr>
          <p:cNvPr id="32771" name="Text Box 3"/>
          <p:cNvSpPr txBox="1">
            <a:spLocks noChangeArrowheads="1"/>
          </p:cNvSpPr>
          <p:nvPr/>
        </p:nvSpPr>
        <p:spPr bwMode="auto">
          <a:xfrm>
            <a:off x="2189163" y="4413250"/>
            <a:ext cx="5780087" cy="822325"/>
          </a:xfrm>
          <a:prstGeom prst="rect">
            <a:avLst/>
          </a:prstGeom>
          <a:noFill/>
          <a:ln w="9525">
            <a:noFill/>
            <a:miter lim="800000"/>
            <a:headEnd/>
            <a:tailEnd/>
          </a:ln>
          <a:effectLst/>
        </p:spPr>
        <p:txBody>
          <a:bodyPr wrap="none">
            <a:spAutoFit/>
          </a:bodyPr>
          <a:lstStyle/>
          <a:p>
            <a:r>
              <a:rPr lang="en-US"/>
              <a:t>phet conductivity sim on phet site</a:t>
            </a:r>
          </a:p>
          <a:p>
            <a:r>
              <a:rPr lang="en-US"/>
              <a:t>(also semiconductor and diode sim there)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fld id="{A4FFB03C-AA22-452A-9E38-267B7F688F25}" type="slidenum">
              <a:rPr lang="en-US"/>
              <a:pPr/>
              <a:t>21</a:t>
            </a:fld>
            <a:endParaRPr lang="en-US"/>
          </a:p>
        </p:txBody>
      </p:sp>
      <p:sp>
        <p:nvSpPr>
          <p:cNvPr id="28700" name="Line 28"/>
          <p:cNvSpPr>
            <a:spLocks noChangeShapeType="1"/>
          </p:cNvSpPr>
          <p:nvPr/>
        </p:nvSpPr>
        <p:spPr bwMode="auto">
          <a:xfrm>
            <a:off x="5305425" y="3684588"/>
            <a:ext cx="801688" cy="4762"/>
          </a:xfrm>
          <a:prstGeom prst="line">
            <a:avLst/>
          </a:prstGeom>
          <a:noFill/>
          <a:ln w="9525">
            <a:solidFill>
              <a:schemeClr val="tx1"/>
            </a:solidFill>
            <a:round/>
            <a:headEnd/>
            <a:tailEnd/>
          </a:ln>
          <a:effectLst/>
        </p:spPr>
        <p:txBody>
          <a:bodyPr/>
          <a:lstStyle/>
          <a:p>
            <a:endParaRPr lang="en-CA"/>
          </a:p>
        </p:txBody>
      </p:sp>
      <p:sp>
        <p:nvSpPr>
          <p:cNvPr id="28701" name="Oval 29"/>
          <p:cNvSpPr>
            <a:spLocks noChangeArrowheads="1"/>
          </p:cNvSpPr>
          <p:nvPr/>
        </p:nvSpPr>
        <p:spPr bwMode="auto">
          <a:xfrm>
            <a:off x="5816600" y="3416300"/>
            <a:ext cx="255588" cy="255588"/>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28702" name="AutoShape 30"/>
          <p:cNvSpPr>
            <a:spLocks noChangeArrowheads="1"/>
          </p:cNvSpPr>
          <p:nvPr/>
        </p:nvSpPr>
        <p:spPr bwMode="auto">
          <a:xfrm>
            <a:off x="5446713" y="3376613"/>
            <a:ext cx="300037" cy="280987"/>
          </a:xfrm>
          <a:prstGeom prst="rightArrow">
            <a:avLst>
              <a:gd name="adj1" fmla="val 50000"/>
              <a:gd name="adj2" fmla="val 26695"/>
            </a:avLst>
          </a:prstGeom>
          <a:solidFill>
            <a:schemeClr val="tx1"/>
          </a:solidFill>
          <a:ln w="9525">
            <a:solidFill>
              <a:schemeClr val="tx1"/>
            </a:solidFill>
            <a:miter lim="800000"/>
            <a:headEnd/>
            <a:tailEnd/>
          </a:ln>
          <a:effectLst/>
        </p:spPr>
        <p:txBody>
          <a:bodyPr wrap="none" anchor="ctr"/>
          <a:lstStyle/>
          <a:p>
            <a:endParaRPr lang="en-CA"/>
          </a:p>
        </p:txBody>
      </p:sp>
      <p:sp>
        <p:nvSpPr>
          <p:cNvPr id="28703" name="Line 31"/>
          <p:cNvSpPr>
            <a:spLocks noChangeShapeType="1"/>
          </p:cNvSpPr>
          <p:nvPr/>
        </p:nvSpPr>
        <p:spPr bwMode="auto">
          <a:xfrm>
            <a:off x="5294313" y="3155950"/>
            <a:ext cx="22225" cy="514350"/>
          </a:xfrm>
          <a:prstGeom prst="line">
            <a:avLst/>
          </a:prstGeom>
          <a:noFill/>
          <a:ln w="9525">
            <a:solidFill>
              <a:schemeClr val="tx1"/>
            </a:solidFill>
            <a:round/>
            <a:headEnd/>
            <a:tailEnd/>
          </a:ln>
          <a:effectLst/>
        </p:spPr>
        <p:txBody>
          <a:bodyPr/>
          <a:lstStyle/>
          <a:p>
            <a:endParaRPr lang="en-CA"/>
          </a:p>
        </p:txBody>
      </p:sp>
      <p:sp>
        <p:nvSpPr>
          <p:cNvPr id="28704" name="Line 32"/>
          <p:cNvSpPr>
            <a:spLocks noChangeShapeType="1"/>
          </p:cNvSpPr>
          <p:nvPr/>
        </p:nvSpPr>
        <p:spPr bwMode="auto">
          <a:xfrm>
            <a:off x="6080125" y="3132138"/>
            <a:ext cx="22225" cy="563562"/>
          </a:xfrm>
          <a:prstGeom prst="line">
            <a:avLst/>
          </a:prstGeom>
          <a:noFill/>
          <a:ln w="9525">
            <a:solidFill>
              <a:schemeClr val="tx1"/>
            </a:solidFill>
            <a:round/>
            <a:headEnd/>
            <a:tailEnd/>
          </a:ln>
          <a:effectLst/>
        </p:spPr>
        <p:txBody>
          <a:bodyPr/>
          <a:lstStyle/>
          <a:p>
            <a:endParaRPr lang="en-CA"/>
          </a:p>
        </p:txBody>
      </p:sp>
      <p:sp>
        <p:nvSpPr>
          <p:cNvPr id="28705" name="Line 33"/>
          <p:cNvSpPr>
            <a:spLocks noChangeShapeType="1"/>
          </p:cNvSpPr>
          <p:nvPr/>
        </p:nvSpPr>
        <p:spPr bwMode="auto">
          <a:xfrm>
            <a:off x="6083300" y="3133725"/>
            <a:ext cx="1922463" cy="0"/>
          </a:xfrm>
          <a:prstGeom prst="line">
            <a:avLst/>
          </a:prstGeom>
          <a:noFill/>
          <a:ln w="9525">
            <a:solidFill>
              <a:schemeClr val="tx1"/>
            </a:solidFill>
            <a:round/>
            <a:headEnd/>
            <a:tailEnd/>
          </a:ln>
          <a:effectLst/>
        </p:spPr>
        <p:txBody>
          <a:bodyPr/>
          <a:lstStyle/>
          <a:p>
            <a:endParaRPr lang="en-CA"/>
          </a:p>
        </p:txBody>
      </p:sp>
      <p:sp>
        <p:nvSpPr>
          <p:cNvPr id="28709" name="Text Box 37"/>
          <p:cNvSpPr txBox="1">
            <a:spLocks noChangeArrowheads="1"/>
          </p:cNvSpPr>
          <p:nvPr/>
        </p:nvSpPr>
        <p:spPr bwMode="auto">
          <a:xfrm>
            <a:off x="231775" y="2019300"/>
            <a:ext cx="8828088" cy="457200"/>
          </a:xfrm>
          <a:prstGeom prst="rect">
            <a:avLst/>
          </a:prstGeom>
          <a:noFill/>
          <a:ln w="9525">
            <a:noFill/>
            <a:miter lim="800000"/>
            <a:headEnd/>
            <a:tailEnd/>
          </a:ln>
          <a:effectLst/>
        </p:spPr>
        <p:txBody>
          <a:bodyPr wrap="none">
            <a:spAutoFit/>
          </a:bodyPr>
          <a:lstStyle/>
          <a:p>
            <a:r>
              <a:rPr lang="en-US"/>
              <a:t>semiconductor-- half way in between.  Little gap to empty levels.</a:t>
            </a:r>
          </a:p>
        </p:txBody>
      </p:sp>
      <p:sp>
        <p:nvSpPr>
          <p:cNvPr id="28710" name="Rectangle 38"/>
          <p:cNvSpPr>
            <a:spLocks noChangeArrowheads="1"/>
          </p:cNvSpPr>
          <p:nvPr/>
        </p:nvSpPr>
        <p:spPr bwMode="auto">
          <a:xfrm>
            <a:off x="1652588" y="3035300"/>
            <a:ext cx="2552700" cy="639763"/>
          </a:xfrm>
          <a:prstGeom prst="rect">
            <a:avLst/>
          </a:prstGeom>
          <a:solidFill>
            <a:srgbClr val="FF9933"/>
          </a:solidFill>
          <a:ln w="9525">
            <a:noFill/>
            <a:miter lim="800000"/>
            <a:headEnd/>
            <a:tailEnd/>
          </a:ln>
          <a:effectLst/>
        </p:spPr>
        <p:txBody>
          <a:bodyPr wrap="none" anchor="ctr"/>
          <a:lstStyle/>
          <a:p>
            <a:endParaRPr lang="en-CA"/>
          </a:p>
        </p:txBody>
      </p:sp>
      <p:sp>
        <p:nvSpPr>
          <p:cNvPr id="28711" name="Oval 39"/>
          <p:cNvSpPr>
            <a:spLocks noChangeArrowheads="1"/>
          </p:cNvSpPr>
          <p:nvPr/>
        </p:nvSpPr>
        <p:spPr bwMode="auto">
          <a:xfrm>
            <a:off x="4286250" y="358457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8712" name="Oval 40"/>
          <p:cNvSpPr>
            <a:spLocks noChangeArrowheads="1"/>
          </p:cNvSpPr>
          <p:nvPr/>
        </p:nvSpPr>
        <p:spPr bwMode="auto">
          <a:xfrm>
            <a:off x="4287838" y="34718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8713" name="Oval 41"/>
          <p:cNvSpPr>
            <a:spLocks noChangeArrowheads="1"/>
          </p:cNvSpPr>
          <p:nvPr/>
        </p:nvSpPr>
        <p:spPr bwMode="auto">
          <a:xfrm>
            <a:off x="4289425" y="336867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8714" name="Oval 42"/>
          <p:cNvSpPr>
            <a:spLocks noChangeArrowheads="1"/>
          </p:cNvSpPr>
          <p:nvPr/>
        </p:nvSpPr>
        <p:spPr bwMode="auto">
          <a:xfrm>
            <a:off x="4267200" y="3255963"/>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8715" name="Oval 43"/>
          <p:cNvSpPr>
            <a:spLocks noChangeArrowheads="1"/>
          </p:cNvSpPr>
          <p:nvPr/>
        </p:nvSpPr>
        <p:spPr bwMode="auto">
          <a:xfrm>
            <a:off x="4264025" y="313213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8716" name="Rectangle 44"/>
          <p:cNvSpPr>
            <a:spLocks noChangeArrowheads="1"/>
          </p:cNvSpPr>
          <p:nvPr/>
        </p:nvSpPr>
        <p:spPr bwMode="auto">
          <a:xfrm>
            <a:off x="1636713" y="2495550"/>
            <a:ext cx="2587625" cy="352425"/>
          </a:xfrm>
          <a:prstGeom prst="rect">
            <a:avLst/>
          </a:prstGeom>
          <a:solidFill>
            <a:schemeClr val="folHlink"/>
          </a:solidFill>
          <a:ln w="9525">
            <a:noFill/>
            <a:miter lim="800000"/>
            <a:headEnd/>
            <a:tailEnd/>
          </a:ln>
          <a:effectLst/>
        </p:spPr>
        <p:txBody>
          <a:bodyPr wrap="none" anchor="ctr"/>
          <a:lstStyle/>
          <a:p>
            <a:pPr algn="ctr"/>
            <a:r>
              <a:rPr lang="en-US" sz="2000"/>
              <a:t>empty</a:t>
            </a:r>
          </a:p>
        </p:txBody>
      </p:sp>
      <p:sp>
        <p:nvSpPr>
          <p:cNvPr id="28717" name="Oval 45"/>
          <p:cNvSpPr>
            <a:spLocks noChangeArrowheads="1"/>
          </p:cNvSpPr>
          <p:nvPr/>
        </p:nvSpPr>
        <p:spPr bwMode="auto">
          <a:xfrm>
            <a:off x="4254500" y="301783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28718" name="Text Box 46"/>
          <p:cNvSpPr txBox="1">
            <a:spLocks noChangeArrowheads="1"/>
          </p:cNvSpPr>
          <p:nvPr/>
        </p:nvSpPr>
        <p:spPr bwMode="auto">
          <a:xfrm>
            <a:off x="2581275" y="3208338"/>
            <a:ext cx="509588" cy="396875"/>
          </a:xfrm>
          <a:prstGeom prst="rect">
            <a:avLst/>
          </a:prstGeom>
          <a:noFill/>
          <a:ln w="9525">
            <a:noFill/>
            <a:miter lim="800000"/>
            <a:headEnd/>
            <a:tailEnd/>
          </a:ln>
          <a:effectLst/>
        </p:spPr>
        <p:txBody>
          <a:bodyPr wrap="none">
            <a:spAutoFit/>
          </a:bodyPr>
          <a:lstStyle/>
          <a:p>
            <a:r>
              <a:rPr lang="en-US" sz="2000"/>
              <a:t>full</a:t>
            </a:r>
          </a:p>
        </p:txBody>
      </p:sp>
      <p:sp>
        <p:nvSpPr>
          <p:cNvPr id="28788" name="Text Box 116"/>
          <p:cNvSpPr txBox="1">
            <a:spLocks noChangeArrowheads="1"/>
          </p:cNvSpPr>
          <p:nvPr/>
        </p:nvSpPr>
        <p:spPr bwMode="auto">
          <a:xfrm>
            <a:off x="350838" y="-55563"/>
            <a:ext cx="8593137" cy="1917701"/>
          </a:xfrm>
          <a:prstGeom prst="rect">
            <a:avLst/>
          </a:prstGeom>
          <a:noFill/>
          <a:ln w="9525">
            <a:noFill/>
            <a:miter lim="800000"/>
            <a:headEnd/>
            <a:tailEnd/>
          </a:ln>
          <a:effectLst/>
        </p:spPr>
        <p:txBody>
          <a:bodyPr wrap="none">
            <a:spAutoFit/>
          </a:bodyPr>
          <a:lstStyle/>
          <a:p>
            <a:r>
              <a:rPr lang="en-US"/>
              <a:t>insulators and conductors good- wires, electricity for lights and</a:t>
            </a:r>
          </a:p>
          <a:p>
            <a:r>
              <a:rPr lang="en-US"/>
              <a:t>heating, electric motors, telegraph (I=V/R stuff).</a:t>
            </a:r>
          </a:p>
          <a:p>
            <a:r>
              <a:rPr lang="en-US"/>
              <a:t>   For more interesting electrical stuff need more control- </a:t>
            </a:r>
          </a:p>
          <a:p>
            <a:r>
              <a:rPr lang="en-US"/>
              <a:t>small currents &amp;voltages control higher powers </a:t>
            </a:r>
          </a:p>
          <a:p>
            <a:r>
              <a:rPr lang="en-US"/>
              <a:t>(“nonlinear circuit elements”).  </a:t>
            </a:r>
          </a:p>
        </p:txBody>
      </p:sp>
      <p:sp>
        <p:nvSpPr>
          <p:cNvPr id="28789" name="Text Box 117"/>
          <p:cNvSpPr txBox="1">
            <a:spLocks noChangeArrowheads="1"/>
          </p:cNvSpPr>
          <p:nvPr/>
        </p:nvSpPr>
        <p:spPr bwMode="auto">
          <a:xfrm>
            <a:off x="406400" y="3952875"/>
            <a:ext cx="8474075" cy="457200"/>
          </a:xfrm>
          <a:prstGeom prst="rect">
            <a:avLst/>
          </a:prstGeom>
          <a:noFill/>
          <a:ln w="9525">
            <a:noFill/>
            <a:miter lim="800000"/>
            <a:headEnd/>
            <a:tailEnd/>
          </a:ln>
          <a:effectLst/>
        </p:spPr>
        <p:txBody>
          <a:bodyPr wrap="none">
            <a:spAutoFit/>
          </a:bodyPr>
          <a:lstStyle/>
          <a:p>
            <a:r>
              <a:rPr lang="en-US"/>
              <a:t>sensitive enough so people can affect conductivity of material</a:t>
            </a:r>
          </a:p>
        </p:txBody>
      </p:sp>
      <p:sp>
        <p:nvSpPr>
          <p:cNvPr id="28790" name="Text Box 118"/>
          <p:cNvSpPr txBox="1">
            <a:spLocks noChangeArrowheads="1"/>
          </p:cNvSpPr>
          <p:nvPr/>
        </p:nvSpPr>
        <p:spPr bwMode="auto">
          <a:xfrm>
            <a:off x="242888" y="4498975"/>
            <a:ext cx="8748712" cy="2292350"/>
          </a:xfrm>
          <a:prstGeom prst="rect">
            <a:avLst/>
          </a:prstGeom>
          <a:noFill/>
          <a:ln w="9525">
            <a:solidFill>
              <a:schemeClr val="tx1"/>
            </a:solidFill>
            <a:miter lim="800000"/>
            <a:headEnd/>
            <a:tailEnd/>
          </a:ln>
          <a:effectLst/>
        </p:spPr>
        <p:txBody>
          <a:bodyPr wrap="none">
            <a:spAutoFit/>
          </a:bodyPr>
          <a:lstStyle/>
          <a:p>
            <a:r>
              <a:rPr lang="en-US"/>
              <a:t>What are possible ways could get electron to higher</a:t>
            </a:r>
          </a:p>
          <a:p>
            <a:r>
              <a:rPr lang="en-US"/>
              <a:t>empty level (out of pit), so could move to conduct electricity?</a:t>
            </a:r>
          </a:p>
          <a:p>
            <a:r>
              <a:rPr lang="en-US"/>
              <a:t> </a:t>
            </a:r>
            <a:r>
              <a:rPr lang="en-US">
                <a:solidFill>
                  <a:schemeClr val="accent2"/>
                </a:solidFill>
                <a:latin typeface="Comic Sans MS" pitchFamily="66" charset="0"/>
              </a:rPr>
              <a:t>Write down on sheet of paper  as many as can think of that</a:t>
            </a:r>
          </a:p>
          <a:p>
            <a:r>
              <a:rPr lang="en-US">
                <a:solidFill>
                  <a:schemeClr val="accent2"/>
                </a:solidFill>
                <a:latin typeface="Comic Sans MS" pitchFamily="66" charset="0"/>
              </a:rPr>
              <a:t>are practical. </a:t>
            </a:r>
          </a:p>
          <a:p>
            <a:r>
              <a:rPr lang="en-US">
                <a:solidFill>
                  <a:schemeClr val="accent2"/>
                </a:solidFill>
                <a:latin typeface="Comic Sans MS" pitchFamily="66" charset="0"/>
              </a:rPr>
              <a:t>One sheet per group with names of all group members here. </a:t>
            </a:r>
          </a:p>
          <a:p>
            <a:r>
              <a:rPr lang="en-US">
                <a:solidFill>
                  <a:schemeClr val="accent2"/>
                </a:solidFill>
                <a:latin typeface="Comic Sans MS" pitchFamily="66" charset="0"/>
              </a:rPr>
              <a:t> Will collect. </a:t>
            </a:r>
          </a:p>
        </p:txBody>
      </p:sp>
      <p:sp>
        <p:nvSpPr>
          <p:cNvPr id="28791" name="Text Box 119"/>
          <p:cNvSpPr txBox="1">
            <a:spLocks noChangeArrowheads="1"/>
          </p:cNvSpPr>
          <p:nvPr/>
        </p:nvSpPr>
        <p:spPr bwMode="auto">
          <a:xfrm>
            <a:off x="4759325" y="2501900"/>
            <a:ext cx="3032125" cy="304800"/>
          </a:xfrm>
          <a:prstGeom prst="rect">
            <a:avLst/>
          </a:prstGeom>
          <a:noFill/>
          <a:ln w="9525">
            <a:noFill/>
            <a:miter lim="800000"/>
            <a:headEnd/>
            <a:tailEnd/>
          </a:ln>
          <a:effectLst/>
        </p:spPr>
        <p:txBody>
          <a:bodyPr wrap="none">
            <a:spAutoFit/>
          </a:bodyPr>
          <a:lstStyle/>
          <a:p>
            <a:r>
              <a:rPr lang="en-US" sz="1400"/>
              <a:t>how many have class on semicond?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89" grpId="0"/>
      <p:bldP spid="2879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3"/>
          <p:cNvSpPr>
            <a:spLocks noGrp="1"/>
          </p:cNvSpPr>
          <p:nvPr>
            <p:ph type="sldNum" sz="quarter" idx="12"/>
          </p:nvPr>
        </p:nvSpPr>
        <p:spPr/>
        <p:txBody>
          <a:bodyPr/>
          <a:lstStyle/>
          <a:p>
            <a:fld id="{D6C61E40-B1D7-4BA0-B987-353288DE6B28}" type="slidenum">
              <a:rPr lang="en-US"/>
              <a:pPr/>
              <a:t>22</a:t>
            </a:fld>
            <a:endParaRPr lang="en-US"/>
          </a:p>
        </p:txBody>
      </p:sp>
      <p:sp>
        <p:nvSpPr>
          <p:cNvPr id="146434" name="Text Box 2"/>
          <p:cNvSpPr txBox="1">
            <a:spLocks noChangeArrowheads="1"/>
          </p:cNvSpPr>
          <p:nvPr/>
        </p:nvSpPr>
        <p:spPr bwMode="auto">
          <a:xfrm>
            <a:off x="722313" y="260350"/>
            <a:ext cx="184150" cy="457200"/>
          </a:xfrm>
          <a:prstGeom prst="rect">
            <a:avLst/>
          </a:prstGeom>
          <a:noFill/>
          <a:ln w="9525">
            <a:noFill/>
            <a:miter lim="800000"/>
            <a:headEnd/>
            <a:tailEnd/>
          </a:ln>
          <a:effectLst/>
        </p:spPr>
        <p:txBody>
          <a:bodyPr wrap="none">
            <a:spAutoFit/>
          </a:bodyPr>
          <a:lstStyle/>
          <a:p>
            <a:endParaRPr lang="en-US"/>
          </a:p>
        </p:txBody>
      </p:sp>
      <p:sp>
        <p:nvSpPr>
          <p:cNvPr id="146435" name="Line 3"/>
          <p:cNvSpPr>
            <a:spLocks noChangeShapeType="1"/>
          </p:cNvSpPr>
          <p:nvPr/>
        </p:nvSpPr>
        <p:spPr bwMode="auto">
          <a:xfrm>
            <a:off x="5305425" y="2228850"/>
            <a:ext cx="801688" cy="4763"/>
          </a:xfrm>
          <a:prstGeom prst="line">
            <a:avLst/>
          </a:prstGeom>
          <a:noFill/>
          <a:ln w="9525">
            <a:solidFill>
              <a:schemeClr val="tx1"/>
            </a:solidFill>
            <a:round/>
            <a:headEnd/>
            <a:tailEnd/>
          </a:ln>
          <a:effectLst/>
        </p:spPr>
        <p:txBody>
          <a:bodyPr/>
          <a:lstStyle/>
          <a:p>
            <a:endParaRPr lang="en-CA"/>
          </a:p>
        </p:txBody>
      </p:sp>
      <p:sp>
        <p:nvSpPr>
          <p:cNvPr id="146436" name="Oval 4"/>
          <p:cNvSpPr>
            <a:spLocks noChangeArrowheads="1"/>
          </p:cNvSpPr>
          <p:nvPr/>
        </p:nvSpPr>
        <p:spPr bwMode="auto">
          <a:xfrm>
            <a:off x="5816600" y="1960563"/>
            <a:ext cx="255588" cy="255587"/>
          </a:xfrm>
          <a:prstGeom prst="ellipse">
            <a:avLst/>
          </a:prstGeom>
          <a:solidFill>
            <a:schemeClr val="accent1"/>
          </a:solidFill>
          <a:ln w="9525">
            <a:solidFill>
              <a:schemeClr val="tx1"/>
            </a:solidFill>
            <a:round/>
            <a:headEnd/>
            <a:tailEnd/>
          </a:ln>
          <a:effectLst/>
        </p:spPr>
        <p:txBody>
          <a:bodyPr wrap="none" anchor="ctr"/>
          <a:lstStyle/>
          <a:p>
            <a:endParaRPr lang="en-CA"/>
          </a:p>
        </p:txBody>
      </p:sp>
      <p:sp>
        <p:nvSpPr>
          <p:cNvPr id="146437" name="AutoShape 5"/>
          <p:cNvSpPr>
            <a:spLocks noChangeArrowheads="1"/>
          </p:cNvSpPr>
          <p:nvPr/>
        </p:nvSpPr>
        <p:spPr bwMode="auto">
          <a:xfrm>
            <a:off x="5446713" y="1920875"/>
            <a:ext cx="300037" cy="280988"/>
          </a:xfrm>
          <a:prstGeom prst="rightArrow">
            <a:avLst>
              <a:gd name="adj1" fmla="val 50000"/>
              <a:gd name="adj2" fmla="val 26695"/>
            </a:avLst>
          </a:prstGeom>
          <a:solidFill>
            <a:schemeClr val="tx1"/>
          </a:solidFill>
          <a:ln w="9525">
            <a:solidFill>
              <a:schemeClr val="tx1"/>
            </a:solidFill>
            <a:miter lim="800000"/>
            <a:headEnd/>
            <a:tailEnd/>
          </a:ln>
          <a:effectLst/>
        </p:spPr>
        <p:txBody>
          <a:bodyPr wrap="none" anchor="ctr"/>
          <a:lstStyle/>
          <a:p>
            <a:endParaRPr lang="en-CA"/>
          </a:p>
        </p:txBody>
      </p:sp>
      <p:sp>
        <p:nvSpPr>
          <p:cNvPr id="146438" name="Line 6"/>
          <p:cNvSpPr>
            <a:spLocks noChangeShapeType="1"/>
          </p:cNvSpPr>
          <p:nvPr/>
        </p:nvSpPr>
        <p:spPr bwMode="auto">
          <a:xfrm>
            <a:off x="5294313" y="1700213"/>
            <a:ext cx="22225" cy="514350"/>
          </a:xfrm>
          <a:prstGeom prst="line">
            <a:avLst/>
          </a:prstGeom>
          <a:noFill/>
          <a:ln w="9525">
            <a:solidFill>
              <a:schemeClr val="tx1"/>
            </a:solidFill>
            <a:round/>
            <a:headEnd/>
            <a:tailEnd/>
          </a:ln>
          <a:effectLst/>
        </p:spPr>
        <p:txBody>
          <a:bodyPr/>
          <a:lstStyle/>
          <a:p>
            <a:endParaRPr lang="en-CA"/>
          </a:p>
        </p:txBody>
      </p:sp>
      <p:sp>
        <p:nvSpPr>
          <p:cNvPr id="146439" name="Line 7"/>
          <p:cNvSpPr>
            <a:spLocks noChangeShapeType="1"/>
          </p:cNvSpPr>
          <p:nvPr/>
        </p:nvSpPr>
        <p:spPr bwMode="auto">
          <a:xfrm>
            <a:off x="6080125" y="1676400"/>
            <a:ext cx="22225" cy="563563"/>
          </a:xfrm>
          <a:prstGeom prst="line">
            <a:avLst/>
          </a:prstGeom>
          <a:noFill/>
          <a:ln w="9525">
            <a:solidFill>
              <a:schemeClr val="tx1"/>
            </a:solidFill>
            <a:round/>
            <a:headEnd/>
            <a:tailEnd/>
          </a:ln>
          <a:effectLst/>
        </p:spPr>
        <p:txBody>
          <a:bodyPr/>
          <a:lstStyle/>
          <a:p>
            <a:endParaRPr lang="en-CA"/>
          </a:p>
        </p:txBody>
      </p:sp>
      <p:sp>
        <p:nvSpPr>
          <p:cNvPr id="146440" name="Line 8"/>
          <p:cNvSpPr>
            <a:spLocks noChangeShapeType="1"/>
          </p:cNvSpPr>
          <p:nvPr/>
        </p:nvSpPr>
        <p:spPr bwMode="auto">
          <a:xfrm>
            <a:off x="6083300" y="1677988"/>
            <a:ext cx="1922463" cy="0"/>
          </a:xfrm>
          <a:prstGeom prst="line">
            <a:avLst/>
          </a:prstGeom>
          <a:noFill/>
          <a:ln w="9525">
            <a:solidFill>
              <a:schemeClr val="tx1"/>
            </a:solidFill>
            <a:round/>
            <a:headEnd/>
            <a:tailEnd/>
          </a:ln>
          <a:effectLst/>
        </p:spPr>
        <p:txBody>
          <a:bodyPr/>
          <a:lstStyle/>
          <a:p>
            <a:endParaRPr lang="en-CA"/>
          </a:p>
        </p:txBody>
      </p:sp>
      <p:sp>
        <p:nvSpPr>
          <p:cNvPr id="146441" name="Text Box 9"/>
          <p:cNvSpPr txBox="1">
            <a:spLocks noChangeArrowheads="1"/>
          </p:cNvSpPr>
          <p:nvPr/>
        </p:nvSpPr>
        <p:spPr bwMode="auto">
          <a:xfrm>
            <a:off x="622300" y="677863"/>
            <a:ext cx="8294688" cy="701675"/>
          </a:xfrm>
          <a:prstGeom prst="rect">
            <a:avLst/>
          </a:prstGeom>
          <a:noFill/>
          <a:ln w="9525">
            <a:noFill/>
            <a:miter lim="800000"/>
            <a:headEnd/>
            <a:tailEnd/>
          </a:ln>
          <a:effectLst/>
        </p:spPr>
        <p:txBody>
          <a:bodyPr wrap="none">
            <a:spAutoFit/>
          </a:bodyPr>
          <a:lstStyle/>
          <a:p>
            <a:r>
              <a:rPr lang="en-US" sz="2000"/>
              <a:t>semiconductor-- half way in between.  Little gap to empty levels, shallow</a:t>
            </a:r>
          </a:p>
          <a:p>
            <a:r>
              <a:rPr lang="en-US" sz="2000"/>
              <a:t>pit. </a:t>
            </a:r>
          </a:p>
        </p:txBody>
      </p:sp>
      <p:sp>
        <p:nvSpPr>
          <p:cNvPr id="146442" name="Rectangle 10"/>
          <p:cNvSpPr>
            <a:spLocks noChangeArrowheads="1"/>
          </p:cNvSpPr>
          <p:nvPr/>
        </p:nvSpPr>
        <p:spPr bwMode="auto">
          <a:xfrm>
            <a:off x="1652588" y="1579563"/>
            <a:ext cx="2552700" cy="639762"/>
          </a:xfrm>
          <a:prstGeom prst="rect">
            <a:avLst/>
          </a:prstGeom>
          <a:solidFill>
            <a:srgbClr val="FF9933"/>
          </a:solidFill>
          <a:ln w="9525">
            <a:noFill/>
            <a:miter lim="800000"/>
            <a:headEnd/>
            <a:tailEnd/>
          </a:ln>
          <a:effectLst/>
        </p:spPr>
        <p:txBody>
          <a:bodyPr wrap="none" anchor="ctr"/>
          <a:lstStyle/>
          <a:p>
            <a:endParaRPr lang="en-CA"/>
          </a:p>
        </p:txBody>
      </p:sp>
      <p:sp>
        <p:nvSpPr>
          <p:cNvPr id="146443" name="Oval 11"/>
          <p:cNvSpPr>
            <a:spLocks noChangeArrowheads="1"/>
          </p:cNvSpPr>
          <p:nvPr/>
        </p:nvSpPr>
        <p:spPr bwMode="auto">
          <a:xfrm>
            <a:off x="4286250" y="212883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146444" name="Oval 12"/>
          <p:cNvSpPr>
            <a:spLocks noChangeArrowheads="1"/>
          </p:cNvSpPr>
          <p:nvPr/>
        </p:nvSpPr>
        <p:spPr bwMode="auto">
          <a:xfrm>
            <a:off x="4287838" y="201612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146445" name="Oval 13"/>
          <p:cNvSpPr>
            <a:spLocks noChangeArrowheads="1"/>
          </p:cNvSpPr>
          <p:nvPr/>
        </p:nvSpPr>
        <p:spPr bwMode="auto">
          <a:xfrm>
            <a:off x="4289425" y="1912938"/>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146446" name="Oval 14"/>
          <p:cNvSpPr>
            <a:spLocks noChangeArrowheads="1"/>
          </p:cNvSpPr>
          <p:nvPr/>
        </p:nvSpPr>
        <p:spPr bwMode="auto">
          <a:xfrm>
            <a:off x="4267200" y="1800225"/>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146447" name="Oval 15"/>
          <p:cNvSpPr>
            <a:spLocks noChangeArrowheads="1"/>
          </p:cNvSpPr>
          <p:nvPr/>
        </p:nvSpPr>
        <p:spPr bwMode="auto">
          <a:xfrm>
            <a:off x="4264025" y="16764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146448" name="Rectangle 16"/>
          <p:cNvSpPr>
            <a:spLocks noChangeArrowheads="1"/>
          </p:cNvSpPr>
          <p:nvPr/>
        </p:nvSpPr>
        <p:spPr bwMode="auto">
          <a:xfrm>
            <a:off x="1636713" y="1039813"/>
            <a:ext cx="2587625" cy="352425"/>
          </a:xfrm>
          <a:prstGeom prst="rect">
            <a:avLst/>
          </a:prstGeom>
          <a:solidFill>
            <a:schemeClr val="folHlink"/>
          </a:solidFill>
          <a:ln w="9525">
            <a:noFill/>
            <a:miter lim="800000"/>
            <a:headEnd/>
            <a:tailEnd/>
          </a:ln>
          <a:effectLst/>
        </p:spPr>
        <p:txBody>
          <a:bodyPr wrap="none" anchor="ctr"/>
          <a:lstStyle/>
          <a:p>
            <a:pPr algn="ctr"/>
            <a:r>
              <a:rPr lang="en-US" sz="2000"/>
              <a:t>empty</a:t>
            </a:r>
          </a:p>
        </p:txBody>
      </p:sp>
      <p:sp>
        <p:nvSpPr>
          <p:cNvPr id="146449" name="Oval 17"/>
          <p:cNvSpPr>
            <a:spLocks noChangeArrowheads="1"/>
          </p:cNvSpPr>
          <p:nvPr/>
        </p:nvSpPr>
        <p:spPr bwMode="auto">
          <a:xfrm>
            <a:off x="4254500" y="1562100"/>
            <a:ext cx="88900" cy="88900"/>
          </a:xfrm>
          <a:prstGeom prst="ellipse">
            <a:avLst/>
          </a:prstGeom>
          <a:solidFill>
            <a:schemeClr val="tx1"/>
          </a:solidFill>
          <a:ln w="9525">
            <a:solidFill>
              <a:schemeClr val="tx1"/>
            </a:solidFill>
            <a:round/>
            <a:headEnd/>
            <a:tailEnd/>
          </a:ln>
          <a:effectLst/>
        </p:spPr>
        <p:txBody>
          <a:bodyPr wrap="none" anchor="ctr"/>
          <a:lstStyle/>
          <a:p>
            <a:endParaRPr lang="en-CA"/>
          </a:p>
        </p:txBody>
      </p:sp>
      <p:sp>
        <p:nvSpPr>
          <p:cNvPr id="146450" name="Text Box 18"/>
          <p:cNvSpPr txBox="1">
            <a:spLocks noChangeArrowheads="1"/>
          </p:cNvSpPr>
          <p:nvPr/>
        </p:nvSpPr>
        <p:spPr bwMode="auto">
          <a:xfrm>
            <a:off x="2581275" y="1752600"/>
            <a:ext cx="509588" cy="396875"/>
          </a:xfrm>
          <a:prstGeom prst="rect">
            <a:avLst/>
          </a:prstGeom>
          <a:noFill/>
          <a:ln w="9525">
            <a:noFill/>
            <a:miter lim="800000"/>
            <a:headEnd/>
            <a:tailEnd/>
          </a:ln>
          <a:effectLst/>
        </p:spPr>
        <p:txBody>
          <a:bodyPr wrap="none">
            <a:spAutoFit/>
          </a:bodyPr>
          <a:lstStyle/>
          <a:p>
            <a:r>
              <a:rPr lang="en-US" sz="2000"/>
              <a:t>full</a:t>
            </a:r>
          </a:p>
        </p:txBody>
      </p:sp>
      <p:sp>
        <p:nvSpPr>
          <p:cNvPr id="146451" name="Text Box 19"/>
          <p:cNvSpPr txBox="1">
            <a:spLocks noChangeArrowheads="1"/>
          </p:cNvSpPr>
          <p:nvPr/>
        </p:nvSpPr>
        <p:spPr bwMode="auto">
          <a:xfrm>
            <a:off x="500063" y="2647950"/>
            <a:ext cx="8469766" cy="4154984"/>
          </a:xfrm>
          <a:prstGeom prst="rect">
            <a:avLst/>
          </a:prstGeom>
          <a:noFill/>
          <a:ln w="9525">
            <a:noFill/>
            <a:miter lim="800000"/>
            <a:headEnd/>
            <a:tailEnd/>
          </a:ln>
          <a:effectLst/>
        </p:spPr>
        <p:txBody>
          <a:bodyPr wrap="square">
            <a:spAutoFit/>
          </a:bodyPr>
          <a:lstStyle/>
          <a:p>
            <a:r>
              <a:rPr lang="en-US" u="sng" dirty="0"/>
              <a:t>Ways to get electron up to where can move.</a:t>
            </a:r>
          </a:p>
          <a:p>
            <a:r>
              <a:rPr lang="en-US" dirty="0">
                <a:solidFill>
                  <a:schemeClr val="accent2"/>
                </a:solidFill>
              </a:rPr>
              <a:t>1. </a:t>
            </a:r>
            <a:r>
              <a:rPr lang="en-US" dirty="0" smtClean="0"/>
              <a:t>heat </a:t>
            </a:r>
          </a:p>
          <a:p>
            <a:r>
              <a:rPr lang="en-US" dirty="0" smtClean="0"/>
              <a:t>(important, but usually just as a problem- HW with numbers)</a:t>
            </a:r>
          </a:p>
          <a:p>
            <a:r>
              <a:rPr lang="en-US" dirty="0" smtClean="0"/>
              <a:t>2.voltage -- can be problem and can be useful</a:t>
            </a:r>
          </a:p>
          <a:p>
            <a:r>
              <a:rPr lang="en-US" dirty="0" smtClean="0"/>
              <a:t>(semiconductors that don’t conduct until enough voltage applied, then conduct well.</a:t>
            </a:r>
          </a:p>
          <a:p>
            <a:r>
              <a:rPr lang="en-US" dirty="0" smtClean="0"/>
              <a:t>3. </a:t>
            </a:r>
            <a:r>
              <a:rPr lang="en-US" dirty="0" smtClean="0">
                <a:solidFill>
                  <a:schemeClr val="accent2"/>
                </a:solidFill>
              </a:rPr>
              <a:t>light-- photoconductors (copying machines, laser printers)</a:t>
            </a:r>
          </a:p>
          <a:p>
            <a:endParaRPr lang="en-US" dirty="0" smtClean="0"/>
          </a:p>
          <a:p>
            <a:r>
              <a:rPr lang="en-US" dirty="0" smtClean="0"/>
              <a:t> 4. designer </a:t>
            </a:r>
            <a:r>
              <a:rPr lang="en-US" dirty="0"/>
              <a:t>impurities- tinker slightly with energy levels</a:t>
            </a:r>
            <a:r>
              <a:rPr lang="en-US" dirty="0" smtClean="0"/>
              <a:t>. Used for all modern electronics.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3.7037E-7 C 0.00035 0.00162 0.00069 0.00648 0.00121 0.00486 C 0.00434 -0.00579 0.00295 -0.01806 0.00365 -0.0294 C 0.0066 -0.01759 0.00538 -0.02292 0.00729 -0.0132 C 0.00972 -0.02593 0.00955 -0.02616 0.00851 -0.04236 C 0.00764 -0.01412 0.00781 -0.01181 0.00486 0.0081 C 0.00781 -0.20996 -0.0026 -0.08472 0.29635 -0.0831 C 0.30868 -0.07894 0.29948 -0.08148 0.32431 -0.08148 " pathEditMode="relative" ptsTypes="fffffffA">
                                      <p:cBhvr>
                                        <p:cTn id="6" dur="2000" fill="hold"/>
                                        <p:tgtEl>
                                          <p:spTgt spid="146436"/>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grpId="0" nodeType="clickEffect">
                                  <p:stCondLst>
                                    <p:cond delay="0"/>
                                  </p:stCondLst>
                                  <p:childTnLst>
                                    <p:animMotion origin="layout" path="M 5.55556E-7 3.7037E-7 L -0.00243 -0.03588 " pathEditMode="relative" rAng="0" ptsTypes="AA">
                                      <p:cBhvr>
                                        <p:cTn id="10" dur="2000" fill="hold"/>
                                        <p:tgtEl>
                                          <p:spTgt spid="146449"/>
                                        </p:tgtEl>
                                        <p:attrNameLst>
                                          <p:attrName>ppt_x</p:attrName>
                                          <p:attrName>ppt_y</p:attrName>
                                        </p:attrNameLst>
                                      </p:cBhvr>
                                      <p:rCtr x="-1" y="-18"/>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4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6" grpId="0" animBg="1"/>
      <p:bldP spid="14644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DA5E1C05-66DC-460C-81D8-33E9DD1548E8}" type="slidenum">
              <a:rPr lang="en-US"/>
              <a:pPr/>
              <a:t>3</a:t>
            </a:fld>
            <a:endParaRPr lang="en-US" dirty="0"/>
          </a:p>
        </p:txBody>
      </p:sp>
      <p:sp>
        <p:nvSpPr>
          <p:cNvPr id="3074" name="Text Box 2"/>
          <p:cNvSpPr txBox="1">
            <a:spLocks noChangeArrowheads="1"/>
          </p:cNvSpPr>
          <p:nvPr/>
        </p:nvSpPr>
        <p:spPr bwMode="auto">
          <a:xfrm>
            <a:off x="0" y="898530"/>
            <a:ext cx="8940800" cy="3785652"/>
          </a:xfrm>
          <a:prstGeom prst="rect">
            <a:avLst/>
          </a:prstGeom>
          <a:noFill/>
          <a:ln w="9525">
            <a:noFill/>
            <a:miter lim="800000"/>
            <a:headEnd/>
            <a:tailEnd/>
          </a:ln>
          <a:effectLst/>
        </p:spPr>
        <p:txBody>
          <a:bodyPr wrap="square">
            <a:spAutoFit/>
          </a:bodyPr>
          <a:lstStyle/>
          <a:p>
            <a:r>
              <a:rPr lang="en-US" dirty="0"/>
              <a:t>1. </a:t>
            </a:r>
            <a:r>
              <a:rPr lang="en-US" dirty="0" smtClean="0"/>
              <a:t>Be able to explain how energy </a:t>
            </a:r>
            <a:r>
              <a:rPr lang="en-US" dirty="0"/>
              <a:t>levels and </a:t>
            </a:r>
            <a:r>
              <a:rPr lang="en-US" dirty="0" err="1"/>
              <a:t>spacings</a:t>
            </a:r>
            <a:r>
              <a:rPr lang="en-US" dirty="0"/>
              <a:t> in </a:t>
            </a:r>
            <a:r>
              <a:rPr lang="en-US" dirty="0" smtClean="0"/>
              <a:t>atoms</a:t>
            </a:r>
          </a:p>
          <a:p>
            <a:r>
              <a:rPr lang="en-US" dirty="0" smtClean="0"/>
              <a:t>carryover but change as go to  </a:t>
            </a:r>
            <a:r>
              <a:rPr lang="en-US" dirty="0">
                <a:sym typeface="Symbol" pitchFamily="18" charset="2"/>
              </a:rPr>
              <a:t> molecules </a:t>
            </a:r>
            <a:r>
              <a:rPr lang="en-US" dirty="0" smtClean="0">
                <a:sym typeface="Symbol" pitchFamily="18" charset="2"/>
              </a:rPr>
              <a:t> then </a:t>
            </a:r>
            <a:r>
              <a:rPr lang="en-US" dirty="0">
                <a:sym typeface="Symbol" pitchFamily="18" charset="2"/>
              </a:rPr>
              <a:t>solids</a:t>
            </a:r>
          </a:p>
          <a:p>
            <a:endParaRPr lang="en-US" dirty="0">
              <a:sym typeface="Symbol" pitchFamily="18" charset="2"/>
            </a:endParaRPr>
          </a:p>
          <a:p>
            <a:r>
              <a:rPr lang="en-US" dirty="0">
                <a:sym typeface="Symbol" pitchFamily="18" charset="2"/>
              </a:rPr>
              <a:t>2. </a:t>
            </a:r>
            <a:r>
              <a:rPr lang="en-US" dirty="0" smtClean="0">
                <a:sym typeface="Symbol" pitchFamily="18" charset="2"/>
              </a:rPr>
              <a:t>Explain how </a:t>
            </a:r>
            <a:r>
              <a:rPr lang="en-US" dirty="0">
                <a:sym typeface="Symbol" pitchFamily="18" charset="2"/>
              </a:rPr>
              <a:t>energy levels determine how electrons </a:t>
            </a:r>
            <a:r>
              <a:rPr lang="en-US" dirty="0" smtClean="0">
                <a:sym typeface="Symbol" pitchFamily="18" charset="2"/>
              </a:rPr>
              <a:t>move,</a:t>
            </a:r>
          </a:p>
          <a:p>
            <a:r>
              <a:rPr lang="en-US" dirty="0" smtClean="0">
                <a:sym typeface="Symbol" pitchFamily="18" charset="2"/>
              </a:rPr>
              <a:t>predict whether something is insulators</a:t>
            </a:r>
            <a:r>
              <a:rPr lang="en-US" dirty="0">
                <a:sym typeface="Symbol" pitchFamily="18" charset="2"/>
              </a:rPr>
              <a:t>, conductors, </a:t>
            </a:r>
            <a:r>
              <a:rPr lang="en-US" dirty="0" smtClean="0">
                <a:sym typeface="Symbol" pitchFamily="18" charset="2"/>
              </a:rPr>
              <a:t>or semiconductors based on quantum energy levels.</a:t>
            </a:r>
            <a:endParaRPr lang="en-US" dirty="0">
              <a:sym typeface="Symbol" pitchFamily="18" charset="2"/>
            </a:endParaRPr>
          </a:p>
          <a:p>
            <a:endParaRPr lang="en-US" dirty="0">
              <a:sym typeface="Symbol" pitchFamily="18" charset="2"/>
            </a:endParaRPr>
          </a:p>
          <a:p>
            <a:r>
              <a:rPr lang="en-US" dirty="0">
                <a:sym typeface="Symbol" pitchFamily="18" charset="2"/>
              </a:rPr>
              <a:t>3. </a:t>
            </a:r>
            <a:r>
              <a:rPr lang="en-US" dirty="0" smtClean="0">
                <a:sym typeface="Symbol" pitchFamily="18" charset="2"/>
              </a:rPr>
              <a:t>Be able to use this </a:t>
            </a:r>
            <a:r>
              <a:rPr lang="en-US" dirty="0">
                <a:sym typeface="Symbol" pitchFamily="18" charset="2"/>
              </a:rPr>
              <a:t>physics for nifty stuff like </a:t>
            </a:r>
            <a:r>
              <a:rPr lang="en-US" dirty="0" smtClean="0">
                <a:sym typeface="Symbol" pitchFamily="18" charset="2"/>
              </a:rPr>
              <a:t>designing copying </a:t>
            </a:r>
            <a:r>
              <a:rPr lang="en-US" dirty="0">
                <a:sym typeface="Symbol" pitchFamily="18" charset="2"/>
              </a:rPr>
              <a:t>machines</a:t>
            </a:r>
            <a:r>
              <a:rPr lang="en-US" dirty="0" smtClean="0">
                <a:sym typeface="Symbol" pitchFamily="18" charset="2"/>
              </a:rPr>
              <a:t>, diodes, </a:t>
            </a:r>
            <a:r>
              <a:rPr lang="en-US" dirty="0" err="1" smtClean="0">
                <a:sym typeface="Symbol" pitchFamily="18" charset="2"/>
              </a:rPr>
              <a:t>photodetecters</a:t>
            </a:r>
            <a:r>
              <a:rPr lang="en-US" dirty="0" smtClean="0">
                <a:sym typeface="Symbol" pitchFamily="18" charset="2"/>
              </a:rPr>
              <a:t>, </a:t>
            </a:r>
            <a:r>
              <a:rPr lang="en-US" dirty="0">
                <a:sym typeface="Symbol" pitchFamily="18" charset="2"/>
              </a:rPr>
              <a:t>light-emitting </a:t>
            </a:r>
            <a:r>
              <a:rPr lang="en-US" dirty="0" smtClean="0">
                <a:sym typeface="Symbol" pitchFamily="18" charset="2"/>
              </a:rPr>
              <a:t>diodes (</a:t>
            </a:r>
            <a:r>
              <a:rPr lang="en-US" dirty="0" err="1" smtClean="0">
                <a:sym typeface="Symbol" pitchFamily="18" charset="2"/>
              </a:rPr>
              <a:t>LEDs</a:t>
            </a:r>
            <a:r>
              <a:rPr lang="en-US" dirty="0" smtClean="0">
                <a:sym typeface="Symbol" pitchFamily="18" charset="2"/>
              </a:rPr>
              <a:t>).</a:t>
            </a:r>
            <a:endParaRPr lang="en-US" dirty="0">
              <a:sym typeface="Symbol" pitchFamily="18" charset="2"/>
            </a:endParaRPr>
          </a:p>
          <a:p>
            <a:endParaRPr lang="en-US" dirty="0"/>
          </a:p>
        </p:txBody>
      </p:sp>
      <p:sp>
        <p:nvSpPr>
          <p:cNvPr id="8" name="Rectangle 7"/>
          <p:cNvSpPr/>
          <p:nvPr/>
        </p:nvSpPr>
        <p:spPr>
          <a:xfrm>
            <a:off x="348343" y="4986743"/>
            <a:ext cx="8795657" cy="461665"/>
          </a:xfrm>
          <a:prstGeom prst="rect">
            <a:avLst/>
          </a:prstGeom>
        </p:spPr>
        <p:txBody>
          <a:bodyPr wrap="square">
            <a:spAutoFit/>
          </a:bodyPr>
          <a:lstStyle/>
          <a:p>
            <a:r>
              <a:rPr lang="en-US" dirty="0" smtClean="0">
                <a:latin typeface="Comic Sans MS" pitchFamily="66" charset="0"/>
              </a:rPr>
              <a:t>(how is electrical conductivity like London subway system?)</a:t>
            </a:r>
            <a:endParaRPr lang="en-US" dirty="0">
              <a:latin typeface="Comic Sans MS" pitchFamily="66" charset="0"/>
            </a:endParaRPr>
          </a:p>
        </p:txBody>
      </p:sp>
      <p:sp>
        <p:nvSpPr>
          <p:cNvPr id="9" name="TextBox 8"/>
          <p:cNvSpPr txBox="1"/>
          <p:nvPr/>
        </p:nvSpPr>
        <p:spPr>
          <a:xfrm>
            <a:off x="793285" y="5889970"/>
            <a:ext cx="3607078" cy="461665"/>
          </a:xfrm>
          <a:prstGeom prst="rect">
            <a:avLst/>
          </a:prstGeom>
          <a:noFill/>
        </p:spPr>
        <p:txBody>
          <a:bodyPr wrap="none" rtlCol="0">
            <a:spAutoFit/>
          </a:bodyPr>
          <a:lstStyle/>
          <a:p>
            <a:r>
              <a:rPr lang="en-US" dirty="0" err="1" smtClean="0"/>
              <a:t>phet</a:t>
            </a:r>
            <a:r>
              <a:rPr lang="en-US" dirty="0" smtClean="0"/>
              <a:t> sim-- band structure</a:t>
            </a:r>
            <a:endParaRPr lang="en-CA" dirty="0"/>
          </a:p>
        </p:txBody>
      </p:sp>
      <p:sp>
        <p:nvSpPr>
          <p:cNvPr id="10" name="TextBox 9"/>
          <p:cNvSpPr txBox="1"/>
          <p:nvPr/>
        </p:nvSpPr>
        <p:spPr>
          <a:xfrm>
            <a:off x="1224116" y="221226"/>
            <a:ext cx="6473247" cy="461665"/>
          </a:xfrm>
          <a:prstGeom prst="rect">
            <a:avLst/>
          </a:prstGeom>
          <a:noFill/>
        </p:spPr>
        <p:txBody>
          <a:bodyPr wrap="none" rtlCol="0">
            <a:spAutoFit/>
          </a:bodyPr>
          <a:lstStyle/>
          <a:p>
            <a:r>
              <a:rPr lang="en-US" b="1" u="sng" dirty="0" smtClean="0"/>
              <a:t>Physics learning goals for today and </a:t>
            </a:r>
            <a:r>
              <a:rPr lang="en-US" b="1" u="sng" dirty="0" err="1" smtClean="0"/>
              <a:t>friday</a:t>
            </a:r>
            <a:endParaRPr lang="en-CA"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3893CD-3A39-4F3D-9AE2-9A867AB386D6}" type="slidenum">
              <a:rPr lang="en-US" smtClean="0"/>
              <a:pPr/>
              <a:t>4</a:t>
            </a:fld>
            <a:endParaRPr lang="en-US"/>
          </a:p>
        </p:txBody>
      </p:sp>
      <p:sp>
        <p:nvSpPr>
          <p:cNvPr id="3" name="TextBox 2"/>
          <p:cNvSpPr txBox="1"/>
          <p:nvPr/>
        </p:nvSpPr>
        <p:spPr>
          <a:xfrm>
            <a:off x="183350" y="4014089"/>
            <a:ext cx="8960650" cy="2677656"/>
          </a:xfrm>
          <a:prstGeom prst="rect">
            <a:avLst/>
          </a:prstGeom>
          <a:noFill/>
        </p:spPr>
        <p:txBody>
          <a:bodyPr wrap="square" rtlCol="0">
            <a:spAutoFit/>
          </a:bodyPr>
          <a:lstStyle/>
          <a:p>
            <a:r>
              <a:rPr lang="en-US" dirty="0" smtClean="0"/>
              <a:t>“Pauli exclusion principle” -- purely experimental discovery,</a:t>
            </a:r>
          </a:p>
          <a:p>
            <a:r>
              <a:rPr lang="en-US" dirty="0" smtClean="0"/>
              <a:t>new property of quantum mechanics.  Only one electron</a:t>
            </a:r>
          </a:p>
          <a:p>
            <a:r>
              <a:rPr lang="en-US" dirty="0" smtClean="0"/>
              <a:t>per quantum state.  But electrons cheat and have another </a:t>
            </a:r>
          </a:p>
          <a:p>
            <a:r>
              <a:rPr lang="en-US" dirty="0" smtClean="0"/>
              <a:t>quantum label “spin”.  Can only be +1/2 (up) or -1/2 (down).</a:t>
            </a:r>
          </a:p>
          <a:p>
            <a:r>
              <a:rPr lang="en-US" dirty="0" smtClean="0"/>
              <a:t>  So only one electron per quantum state means one up electron and one down electron per energy level (like 1S).  When add electrons into atom, fill up higher and higher energy levels. </a:t>
            </a:r>
            <a:endParaRPr lang="en-CA" dirty="0"/>
          </a:p>
        </p:txBody>
      </p:sp>
      <p:sp>
        <p:nvSpPr>
          <p:cNvPr id="4" name="TextBox 3"/>
          <p:cNvSpPr txBox="1"/>
          <p:nvPr/>
        </p:nvSpPr>
        <p:spPr>
          <a:xfrm>
            <a:off x="1022597" y="189346"/>
            <a:ext cx="6090129" cy="461665"/>
          </a:xfrm>
          <a:prstGeom prst="rect">
            <a:avLst/>
          </a:prstGeom>
          <a:noFill/>
        </p:spPr>
        <p:txBody>
          <a:bodyPr wrap="none" rtlCol="0">
            <a:spAutoFit/>
          </a:bodyPr>
          <a:lstStyle/>
          <a:p>
            <a:r>
              <a:rPr lang="en-US" dirty="0" smtClean="0"/>
              <a:t>adding in more than one electron to atom --</a:t>
            </a:r>
          </a:p>
        </p:txBody>
      </p:sp>
      <p:cxnSp>
        <p:nvCxnSpPr>
          <p:cNvPr id="6" name="Straight Connector 5"/>
          <p:cNvCxnSpPr/>
          <p:nvPr/>
        </p:nvCxnSpPr>
        <p:spPr>
          <a:xfrm>
            <a:off x="1343891" y="3352800"/>
            <a:ext cx="152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302327" y="2951018"/>
            <a:ext cx="152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16182" y="2410691"/>
            <a:ext cx="152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620982" y="3241964"/>
            <a:ext cx="124691" cy="124691"/>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1939642" y="3228104"/>
            <a:ext cx="124691" cy="124691"/>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Oval 10"/>
          <p:cNvSpPr/>
          <p:nvPr/>
        </p:nvSpPr>
        <p:spPr>
          <a:xfrm>
            <a:off x="1717957" y="2812449"/>
            <a:ext cx="124691" cy="124691"/>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2" name="Straight Connector 11"/>
          <p:cNvCxnSpPr/>
          <p:nvPr/>
        </p:nvCxnSpPr>
        <p:spPr>
          <a:xfrm>
            <a:off x="1288473" y="1620982"/>
            <a:ext cx="152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391936" y="1036858"/>
            <a:ext cx="1178528" cy="461665"/>
          </a:xfrm>
          <a:prstGeom prst="rect">
            <a:avLst/>
          </a:prstGeom>
        </p:spPr>
        <p:txBody>
          <a:bodyPr wrap="none">
            <a:spAutoFit/>
          </a:bodyPr>
          <a:lstStyle/>
          <a:p>
            <a:r>
              <a:rPr lang="en-US" dirty="0" smtClean="0"/>
              <a:t>Lithium</a:t>
            </a:r>
            <a:endParaRPr lang="en-CA" dirty="0"/>
          </a:p>
        </p:txBody>
      </p:sp>
      <p:cxnSp>
        <p:nvCxnSpPr>
          <p:cNvPr id="15" name="Straight Arrow Connector 14"/>
          <p:cNvCxnSpPr/>
          <p:nvPr/>
        </p:nvCxnSpPr>
        <p:spPr>
          <a:xfrm rot="5400000" flipH="1" flipV="1">
            <a:off x="-353290" y="2029691"/>
            <a:ext cx="256309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43345" y="2036617"/>
            <a:ext cx="389850" cy="461665"/>
          </a:xfrm>
          <a:prstGeom prst="rect">
            <a:avLst/>
          </a:prstGeom>
          <a:noFill/>
        </p:spPr>
        <p:txBody>
          <a:bodyPr wrap="none" rtlCol="0">
            <a:spAutoFit/>
          </a:bodyPr>
          <a:lstStyle/>
          <a:p>
            <a:r>
              <a:rPr lang="en-US" dirty="0" smtClean="0"/>
              <a:t>E</a:t>
            </a:r>
            <a:endParaRPr lang="en-CA" dirty="0"/>
          </a:p>
        </p:txBody>
      </p:sp>
      <p:sp>
        <p:nvSpPr>
          <p:cNvPr id="17" name="TextBox 16"/>
          <p:cNvSpPr txBox="1"/>
          <p:nvPr/>
        </p:nvSpPr>
        <p:spPr>
          <a:xfrm>
            <a:off x="2867890" y="3117273"/>
            <a:ext cx="561372" cy="461665"/>
          </a:xfrm>
          <a:prstGeom prst="rect">
            <a:avLst/>
          </a:prstGeom>
          <a:noFill/>
        </p:spPr>
        <p:txBody>
          <a:bodyPr wrap="none" rtlCol="0">
            <a:spAutoFit/>
          </a:bodyPr>
          <a:lstStyle/>
          <a:p>
            <a:r>
              <a:rPr lang="en-US" dirty="0" smtClean="0"/>
              <a:t>1S</a:t>
            </a:r>
            <a:endParaRPr lang="en-CA" dirty="0"/>
          </a:p>
        </p:txBody>
      </p:sp>
      <p:sp>
        <p:nvSpPr>
          <p:cNvPr id="18" name="TextBox 17"/>
          <p:cNvSpPr txBox="1"/>
          <p:nvPr/>
        </p:nvSpPr>
        <p:spPr>
          <a:xfrm>
            <a:off x="2784764" y="2673928"/>
            <a:ext cx="561372" cy="461665"/>
          </a:xfrm>
          <a:prstGeom prst="rect">
            <a:avLst/>
          </a:prstGeom>
          <a:noFill/>
        </p:spPr>
        <p:txBody>
          <a:bodyPr wrap="none" rtlCol="0">
            <a:spAutoFit/>
          </a:bodyPr>
          <a:lstStyle/>
          <a:p>
            <a:r>
              <a:rPr lang="en-US" dirty="0" smtClean="0"/>
              <a:t>2S</a:t>
            </a:r>
            <a:endParaRPr lang="en-CA" dirty="0"/>
          </a:p>
        </p:txBody>
      </p:sp>
      <p:sp>
        <p:nvSpPr>
          <p:cNvPr id="19" name="TextBox 18"/>
          <p:cNvSpPr txBox="1"/>
          <p:nvPr/>
        </p:nvSpPr>
        <p:spPr>
          <a:xfrm>
            <a:off x="2770904" y="2161288"/>
            <a:ext cx="561372" cy="461665"/>
          </a:xfrm>
          <a:prstGeom prst="rect">
            <a:avLst/>
          </a:prstGeom>
          <a:noFill/>
        </p:spPr>
        <p:txBody>
          <a:bodyPr wrap="none" rtlCol="0">
            <a:spAutoFit/>
          </a:bodyPr>
          <a:lstStyle/>
          <a:p>
            <a:r>
              <a:rPr lang="en-US" dirty="0" smtClean="0"/>
              <a:t>2P</a:t>
            </a:r>
            <a:endParaRPr lang="en-CA" dirty="0"/>
          </a:p>
        </p:txBody>
      </p:sp>
      <p:sp>
        <p:nvSpPr>
          <p:cNvPr id="20" name="TextBox 19"/>
          <p:cNvSpPr txBox="1"/>
          <p:nvPr/>
        </p:nvSpPr>
        <p:spPr>
          <a:xfrm>
            <a:off x="3746006" y="659080"/>
            <a:ext cx="4583306" cy="830997"/>
          </a:xfrm>
          <a:prstGeom prst="rect">
            <a:avLst/>
          </a:prstGeom>
          <a:noFill/>
        </p:spPr>
        <p:txBody>
          <a:bodyPr wrap="none" rtlCol="0">
            <a:spAutoFit/>
          </a:bodyPr>
          <a:lstStyle/>
          <a:p>
            <a:r>
              <a:rPr lang="en-US" dirty="0" smtClean="0"/>
              <a:t>Why don’t all three electrons go </a:t>
            </a:r>
          </a:p>
          <a:p>
            <a:r>
              <a:rPr lang="en-US" dirty="0" smtClean="0"/>
              <a:t>into 1S level?</a:t>
            </a:r>
            <a:endParaRPr lang="en-CA" dirty="0"/>
          </a:p>
        </p:txBody>
      </p:sp>
      <p:sp>
        <p:nvSpPr>
          <p:cNvPr id="21" name="TextBox 20"/>
          <p:cNvSpPr txBox="1"/>
          <p:nvPr/>
        </p:nvSpPr>
        <p:spPr>
          <a:xfrm>
            <a:off x="3641766" y="1396010"/>
            <a:ext cx="4806124" cy="2677656"/>
          </a:xfrm>
          <a:prstGeom prst="rect">
            <a:avLst/>
          </a:prstGeom>
          <a:noFill/>
        </p:spPr>
        <p:txBody>
          <a:bodyPr wrap="none" rtlCol="0">
            <a:spAutoFit/>
          </a:bodyPr>
          <a:lstStyle/>
          <a:p>
            <a:r>
              <a:rPr lang="en-US" dirty="0" smtClean="0"/>
              <a:t>a. they repel each other</a:t>
            </a:r>
          </a:p>
          <a:p>
            <a:r>
              <a:rPr lang="en-US" dirty="0" smtClean="0"/>
              <a:t>b. too much angular momentum</a:t>
            </a:r>
          </a:p>
          <a:p>
            <a:r>
              <a:rPr lang="en-US" dirty="0" smtClean="0"/>
              <a:t>c. would trigger nuclear explosion</a:t>
            </a:r>
          </a:p>
          <a:p>
            <a:r>
              <a:rPr lang="en-US" dirty="0" smtClean="0"/>
              <a:t>d. only can have 1 electron per </a:t>
            </a:r>
          </a:p>
          <a:p>
            <a:r>
              <a:rPr lang="en-US" dirty="0" smtClean="0"/>
              <a:t>quantum level</a:t>
            </a:r>
          </a:p>
          <a:p>
            <a:r>
              <a:rPr lang="en-US" dirty="0" smtClean="0"/>
              <a:t>e. can only have 2 of any particle</a:t>
            </a:r>
          </a:p>
          <a:p>
            <a:r>
              <a:rPr lang="en-US" dirty="0" smtClean="0"/>
              <a:t>in a single quantum energy level</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3893CD-3A39-4F3D-9AE2-9A867AB386D6}" type="slidenum">
              <a:rPr lang="en-US" smtClean="0"/>
              <a:pPr/>
              <a:t>5</a:t>
            </a:fld>
            <a:endParaRPr lang="en-US"/>
          </a:p>
        </p:txBody>
      </p:sp>
      <p:sp>
        <p:nvSpPr>
          <p:cNvPr id="3" name="TextBox 2"/>
          <p:cNvSpPr txBox="1"/>
          <p:nvPr/>
        </p:nvSpPr>
        <p:spPr>
          <a:xfrm>
            <a:off x="899651" y="663677"/>
            <a:ext cx="8002512" cy="2308324"/>
          </a:xfrm>
          <a:prstGeom prst="rect">
            <a:avLst/>
          </a:prstGeom>
          <a:noFill/>
        </p:spPr>
        <p:txBody>
          <a:bodyPr wrap="none" rtlCol="0">
            <a:spAutoFit/>
          </a:bodyPr>
          <a:lstStyle/>
          <a:p>
            <a:r>
              <a:rPr lang="en-US" dirty="0" smtClean="0"/>
              <a:t>so what we labeled as 1S is not actually single level.</a:t>
            </a:r>
          </a:p>
          <a:p>
            <a:r>
              <a:rPr lang="en-US" dirty="0" smtClean="0"/>
              <a:t>It is two distinct quantum states, with energies very close </a:t>
            </a:r>
          </a:p>
          <a:p>
            <a:r>
              <a:rPr lang="en-US" dirty="0" smtClean="0"/>
              <a:t>together.   1S with spin up, and 1S with spin down.</a:t>
            </a:r>
          </a:p>
          <a:p>
            <a:endParaRPr lang="en-US" dirty="0" smtClean="0"/>
          </a:p>
          <a:p>
            <a:r>
              <a:rPr lang="en-US" dirty="0" smtClean="0"/>
              <a:t>(if look super hard, see slight difference. small energy</a:t>
            </a:r>
          </a:p>
          <a:p>
            <a:r>
              <a:rPr lang="en-US" dirty="0" smtClean="0"/>
              <a:t>associated with spin)</a:t>
            </a:r>
          </a:p>
        </p:txBody>
      </p:sp>
      <p:sp>
        <p:nvSpPr>
          <p:cNvPr id="4" name="TextBox 3"/>
          <p:cNvSpPr txBox="1"/>
          <p:nvPr/>
        </p:nvSpPr>
        <p:spPr>
          <a:xfrm>
            <a:off x="781665" y="3215148"/>
            <a:ext cx="8126361" cy="1938992"/>
          </a:xfrm>
          <a:prstGeom prst="rect">
            <a:avLst/>
          </a:prstGeom>
          <a:noFill/>
        </p:spPr>
        <p:txBody>
          <a:bodyPr wrap="square" rtlCol="0">
            <a:spAutoFit/>
          </a:bodyPr>
          <a:lstStyle/>
          <a:p>
            <a:r>
              <a:rPr lang="en-US" dirty="0" smtClean="0"/>
              <a:t>can have </a:t>
            </a:r>
            <a:r>
              <a:rPr lang="en-US" u="sng" dirty="0" smtClean="0"/>
              <a:t>multiple</a:t>
            </a:r>
            <a:r>
              <a:rPr lang="en-US" dirty="0" smtClean="0"/>
              <a:t> distinct quantum states (particular shaped wave functions, </a:t>
            </a:r>
            <a:r>
              <a:rPr lang="en-US" dirty="0" err="1" smtClean="0"/>
              <a:t>labelled</a:t>
            </a:r>
            <a:r>
              <a:rPr lang="en-US" dirty="0" smtClean="0"/>
              <a:t> with distinct set of quantum numbers) with </a:t>
            </a:r>
            <a:r>
              <a:rPr lang="en-US" u="sng" dirty="0" smtClean="0"/>
              <a:t>same</a:t>
            </a:r>
            <a:r>
              <a:rPr lang="en-US" dirty="0" smtClean="0"/>
              <a:t> energy </a:t>
            </a:r>
          </a:p>
          <a:p>
            <a:endParaRPr lang="en-US" dirty="0" smtClean="0"/>
          </a:p>
          <a:p>
            <a:r>
              <a:rPr lang="en-US" dirty="0" smtClean="0"/>
              <a:t>(although usually different, especially if look harder)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3893CD-3A39-4F3D-9AE2-9A867AB386D6}" type="slidenum">
              <a:rPr lang="en-US" smtClean="0"/>
              <a:pPr/>
              <a:t>6</a:t>
            </a:fld>
            <a:endParaRPr lang="en-US"/>
          </a:p>
        </p:txBody>
      </p:sp>
      <p:sp>
        <p:nvSpPr>
          <p:cNvPr id="3" name="TextBox 2"/>
          <p:cNvSpPr txBox="1"/>
          <p:nvPr/>
        </p:nvSpPr>
        <p:spPr>
          <a:xfrm>
            <a:off x="387927" y="318654"/>
            <a:ext cx="8756073" cy="4154984"/>
          </a:xfrm>
          <a:prstGeom prst="rect">
            <a:avLst/>
          </a:prstGeom>
          <a:noFill/>
        </p:spPr>
        <p:txBody>
          <a:bodyPr wrap="square" rtlCol="0">
            <a:spAutoFit/>
          </a:bodyPr>
          <a:lstStyle/>
          <a:p>
            <a:r>
              <a:rPr lang="en-US" dirty="0" smtClean="0"/>
              <a:t>also true for protons and neutrons (spin =</a:t>
            </a:r>
            <a:r>
              <a:rPr lang="en-US" dirty="0" smtClean="0">
                <a:sym typeface="Symbol"/>
              </a:rPr>
              <a:t></a:t>
            </a:r>
            <a:r>
              <a:rPr lang="en-US" dirty="0" smtClean="0"/>
              <a:t>1/2 like electron)</a:t>
            </a:r>
          </a:p>
          <a:p>
            <a:r>
              <a:rPr lang="en-US" dirty="0" smtClean="0"/>
              <a:t>“fermions” or “</a:t>
            </a:r>
            <a:r>
              <a:rPr lang="en-US" dirty="0" err="1" smtClean="0"/>
              <a:t>fermionic</a:t>
            </a:r>
            <a:r>
              <a:rPr lang="en-US" dirty="0" smtClean="0"/>
              <a:t> particles”  </a:t>
            </a:r>
          </a:p>
          <a:p>
            <a:r>
              <a:rPr lang="en-US" dirty="0" smtClean="0"/>
              <a:t>“One-per-quantum-state particles”</a:t>
            </a:r>
          </a:p>
          <a:p>
            <a:endParaRPr lang="en-US" dirty="0"/>
          </a:p>
          <a:p>
            <a:r>
              <a:rPr lang="en-US" dirty="0" smtClean="0"/>
              <a:t>Other half of particles in nature are different.</a:t>
            </a:r>
          </a:p>
          <a:p>
            <a:r>
              <a:rPr lang="en-US" dirty="0" smtClean="0"/>
              <a:t>Bosons” or “</a:t>
            </a:r>
            <a:r>
              <a:rPr lang="en-US" dirty="0" err="1" smtClean="0"/>
              <a:t>bosonic</a:t>
            </a:r>
            <a:r>
              <a:rPr lang="en-US" dirty="0" smtClean="0"/>
              <a:t> particles” </a:t>
            </a:r>
          </a:p>
          <a:p>
            <a:r>
              <a:rPr lang="en-US" dirty="0" smtClean="0"/>
              <a:t>“many-per-quantum-state particles”  </a:t>
            </a:r>
          </a:p>
          <a:p>
            <a:r>
              <a:rPr lang="en-US" dirty="0" smtClean="0"/>
              <a:t>photon, certain atoms where all the ½ spins of protons, neutrons, electrons add up to make integer.</a:t>
            </a:r>
          </a:p>
          <a:p>
            <a:r>
              <a:rPr lang="en-US" dirty="0" smtClean="0"/>
              <a:t>Then can have any number of particles per quantum state.</a:t>
            </a:r>
          </a:p>
          <a:p>
            <a:r>
              <a:rPr lang="en-US" dirty="0" smtClean="0"/>
              <a:t>(more on this week from Friday)</a:t>
            </a:r>
            <a:endParaRPr lang="en-CA" dirty="0"/>
          </a:p>
        </p:txBody>
      </p:sp>
      <p:sp>
        <p:nvSpPr>
          <p:cNvPr id="4" name="TextBox 3"/>
          <p:cNvSpPr txBox="1"/>
          <p:nvPr/>
        </p:nvSpPr>
        <p:spPr>
          <a:xfrm>
            <a:off x="468373" y="4803505"/>
            <a:ext cx="7834196" cy="830997"/>
          </a:xfrm>
          <a:prstGeom prst="rect">
            <a:avLst/>
          </a:prstGeom>
          <a:noFill/>
          <a:ln>
            <a:solidFill>
              <a:schemeClr val="tx1"/>
            </a:solidFill>
          </a:ln>
        </p:spPr>
        <p:txBody>
          <a:bodyPr wrap="none" rtlCol="0">
            <a:spAutoFit/>
          </a:bodyPr>
          <a:lstStyle/>
          <a:p>
            <a:r>
              <a:rPr lang="en-US" dirty="0" smtClean="0"/>
              <a:t>today-- only thing that is important, 2 electrons per level.</a:t>
            </a:r>
          </a:p>
          <a:p>
            <a:r>
              <a:rPr lang="en-US" dirty="0" smtClean="0"/>
              <a:t>add more electrons, fill up more levels.</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83893CD-3A39-4F3D-9AE2-9A867AB386D6}" type="slidenum">
              <a:rPr lang="en-US" smtClean="0"/>
              <a:pPr/>
              <a:t>7</a:t>
            </a:fld>
            <a:endParaRPr lang="en-US"/>
          </a:p>
        </p:txBody>
      </p:sp>
      <p:sp>
        <p:nvSpPr>
          <p:cNvPr id="3" name="TextBox 2"/>
          <p:cNvSpPr txBox="1"/>
          <p:nvPr/>
        </p:nvSpPr>
        <p:spPr>
          <a:xfrm>
            <a:off x="1085850" y="685800"/>
            <a:ext cx="7083991" cy="3108543"/>
          </a:xfrm>
          <a:prstGeom prst="rect">
            <a:avLst/>
          </a:prstGeom>
          <a:noFill/>
        </p:spPr>
        <p:txBody>
          <a:bodyPr wrap="none" rtlCol="0">
            <a:spAutoFit/>
          </a:bodyPr>
          <a:lstStyle/>
          <a:p>
            <a:r>
              <a:rPr lang="en-US" dirty="0" smtClean="0"/>
              <a:t>Bringing atoms together-- what happens to the</a:t>
            </a:r>
          </a:p>
          <a:p>
            <a:r>
              <a:rPr lang="en-US" dirty="0" smtClean="0"/>
              <a:t>energy levels and wave functions of the electrons?</a:t>
            </a:r>
          </a:p>
          <a:p>
            <a:endParaRPr lang="en-US" dirty="0" smtClean="0"/>
          </a:p>
          <a:p>
            <a:r>
              <a:rPr lang="en-US" dirty="0" smtClean="0"/>
              <a:t>two nuclei (molecules)</a:t>
            </a:r>
          </a:p>
          <a:p>
            <a:r>
              <a:rPr lang="en-US" dirty="0" smtClean="0"/>
              <a:t>then</a:t>
            </a:r>
          </a:p>
          <a:p>
            <a:r>
              <a:rPr lang="en-US" dirty="0" smtClean="0">
                <a:sym typeface="Symbol"/>
              </a:rPr>
              <a:t> many nuclei (solid)</a:t>
            </a:r>
          </a:p>
          <a:p>
            <a:endParaRPr lang="en-US" dirty="0" smtClean="0">
              <a:sym typeface="Symbol"/>
            </a:endParaRPr>
          </a:p>
          <a:p>
            <a:r>
              <a:rPr lang="en-US" sz="2800" dirty="0" smtClean="0">
                <a:latin typeface="Comic Sans MS" pitchFamily="66" charset="0"/>
                <a:sym typeface="Symbol"/>
              </a:rPr>
              <a:t>holler if lose track of where we are!</a:t>
            </a:r>
            <a:endParaRPr lang="en-CA" sz="2800" dirty="0">
              <a:latin typeface="Comic Sans MS" pitchFamily="66" charset="0"/>
            </a:endParaRPr>
          </a:p>
        </p:txBody>
      </p:sp>
      <p:sp>
        <p:nvSpPr>
          <p:cNvPr id="4" name="TextBox 3"/>
          <p:cNvSpPr txBox="1"/>
          <p:nvPr/>
        </p:nvSpPr>
        <p:spPr>
          <a:xfrm>
            <a:off x="785813" y="4357688"/>
            <a:ext cx="7681911" cy="1569660"/>
          </a:xfrm>
          <a:prstGeom prst="rect">
            <a:avLst/>
          </a:prstGeom>
          <a:noFill/>
        </p:spPr>
        <p:txBody>
          <a:bodyPr wrap="none" rtlCol="0">
            <a:spAutoFit/>
          </a:bodyPr>
          <a:lstStyle/>
          <a:p>
            <a:r>
              <a:rPr lang="en-US" dirty="0" smtClean="0"/>
              <a:t>a. I have heard about band structure in solid and how it</a:t>
            </a:r>
          </a:p>
          <a:p>
            <a:r>
              <a:rPr lang="en-US" dirty="0" smtClean="0"/>
              <a:t>relates to conductivity of material.</a:t>
            </a:r>
          </a:p>
          <a:p>
            <a:endParaRPr lang="en-US" dirty="0" smtClean="0"/>
          </a:p>
          <a:p>
            <a:r>
              <a:rPr lang="en-US" dirty="0" smtClean="0"/>
              <a:t>b. have not learned about this</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lide Number Placeholder 5"/>
          <p:cNvSpPr>
            <a:spLocks noGrp="1"/>
          </p:cNvSpPr>
          <p:nvPr>
            <p:ph type="sldNum" sz="quarter" idx="12"/>
          </p:nvPr>
        </p:nvSpPr>
        <p:spPr/>
        <p:txBody>
          <a:bodyPr/>
          <a:lstStyle/>
          <a:p>
            <a:fld id="{CDF56A60-51E1-4547-8741-5B6D7A159820}" type="slidenum">
              <a:rPr lang="en-US"/>
              <a:pPr/>
              <a:t>8</a:t>
            </a:fld>
            <a:endParaRPr lang="en-US"/>
          </a:p>
        </p:txBody>
      </p:sp>
      <p:sp>
        <p:nvSpPr>
          <p:cNvPr id="6146" name="Line 2"/>
          <p:cNvSpPr>
            <a:spLocks noChangeShapeType="1"/>
          </p:cNvSpPr>
          <p:nvPr/>
        </p:nvSpPr>
        <p:spPr bwMode="auto">
          <a:xfrm>
            <a:off x="3995738" y="1214438"/>
            <a:ext cx="2419350" cy="0"/>
          </a:xfrm>
          <a:prstGeom prst="line">
            <a:avLst/>
          </a:prstGeom>
          <a:noFill/>
          <a:ln w="9525">
            <a:solidFill>
              <a:schemeClr val="tx1"/>
            </a:solidFill>
            <a:round/>
            <a:headEnd/>
            <a:tailEnd type="triangle" w="med" len="med"/>
          </a:ln>
          <a:effectLst/>
        </p:spPr>
        <p:txBody>
          <a:bodyPr/>
          <a:lstStyle/>
          <a:p>
            <a:endParaRPr lang="en-CA"/>
          </a:p>
        </p:txBody>
      </p:sp>
      <p:sp>
        <p:nvSpPr>
          <p:cNvPr id="6147" name="Line 3"/>
          <p:cNvSpPr>
            <a:spLocks noChangeShapeType="1"/>
          </p:cNvSpPr>
          <p:nvPr/>
        </p:nvSpPr>
        <p:spPr bwMode="auto">
          <a:xfrm>
            <a:off x="615950" y="4905375"/>
            <a:ext cx="3962400" cy="0"/>
          </a:xfrm>
          <a:prstGeom prst="line">
            <a:avLst/>
          </a:prstGeom>
          <a:noFill/>
          <a:ln w="9525">
            <a:solidFill>
              <a:schemeClr val="tx1"/>
            </a:solidFill>
            <a:round/>
            <a:headEnd/>
            <a:tailEnd type="triangle" w="med" len="med"/>
          </a:ln>
          <a:effectLst/>
        </p:spPr>
        <p:txBody>
          <a:bodyPr/>
          <a:lstStyle/>
          <a:p>
            <a:endParaRPr lang="en-CA"/>
          </a:p>
        </p:txBody>
      </p:sp>
      <p:sp>
        <p:nvSpPr>
          <p:cNvPr id="6148" name="Oval 4"/>
          <p:cNvSpPr>
            <a:spLocks noChangeArrowheads="1"/>
          </p:cNvSpPr>
          <p:nvPr/>
        </p:nvSpPr>
        <p:spPr bwMode="auto">
          <a:xfrm>
            <a:off x="1181100" y="4872038"/>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6149" name="Oval 5"/>
          <p:cNvSpPr>
            <a:spLocks noChangeArrowheads="1"/>
          </p:cNvSpPr>
          <p:nvPr/>
        </p:nvSpPr>
        <p:spPr bwMode="auto">
          <a:xfrm>
            <a:off x="3435350" y="488315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6150" name="Group 6"/>
          <p:cNvGrpSpPr>
            <a:grpSpLocks/>
          </p:cNvGrpSpPr>
          <p:nvPr/>
        </p:nvGrpSpPr>
        <p:grpSpPr bwMode="auto">
          <a:xfrm>
            <a:off x="234950" y="4143375"/>
            <a:ext cx="1982788" cy="795338"/>
            <a:chOff x="240" y="1248"/>
            <a:chExt cx="1249" cy="501"/>
          </a:xfrm>
        </p:grpSpPr>
        <p:sp>
          <p:nvSpPr>
            <p:cNvPr id="6151" name="Freeform 7"/>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52" name="Freeform 8"/>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6153" name="Freeform 9"/>
          <p:cNvSpPr>
            <a:spLocks/>
          </p:cNvSpPr>
          <p:nvPr/>
        </p:nvSpPr>
        <p:spPr bwMode="auto">
          <a:xfrm>
            <a:off x="333375" y="2198688"/>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54" name="Freeform 10"/>
          <p:cNvSpPr>
            <a:spLocks/>
          </p:cNvSpPr>
          <p:nvPr/>
        </p:nvSpPr>
        <p:spPr bwMode="auto">
          <a:xfrm flipH="1">
            <a:off x="1323975" y="2209800"/>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55" name="Freeform 11"/>
          <p:cNvSpPr>
            <a:spLocks/>
          </p:cNvSpPr>
          <p:nvPr/>
        </p:nvSpPr>
        <p:spPr bwMode="auto">
          <a:xfrm>
            <a:off x="2695575" y="2249488"/>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56" name="Freeform 12"/>
          <p:cNvSpPr>
            <a:spLocks/>
          </p:cNvSpPr>
          <p:nvPr/>
        </p:nvSpPr>
        <p:spPr bwMode="auto">
          <a:xfrm flipH="1">
            <a:off x="3686175" y="2246313"/>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57" name="Text Box 13"/>
          <p:cNvSpPr txBox="1">
            <a:spLocks noChangeArrowheads="1"/>
          </p:cNvSpPr>
          <p:nvPr/>
        </p:nvSpPr>
        <p:spPr bwMode="auto">
          <a:xfrm>
            <a:off x="88900" y="1654175"/>
            <a:ext cx="6623050" cy="457200"/>
          </a:xfrm>
          <a:prstGeom prst="rect">
            <a:avLst/>
          </a:prstGeom>
          <a:noFill/>
          <a:ln w="9525">
            <a:noFill/>
            <a:miter lim="800000"/>
            <a:headEnd/>
            <a:tailEnd/>
          </a:ln>
          <a:effectLst/>
        </p:spPr>
        <p:txBody>
          <a:bodyPr wrap="none">
            <a:spAutoFit/>
          </a:bodyPr>
          <a:lstStyle/>
          <a:p>
            <a:r>
              <a:rPr lang="en-US">
                <a:solidFill>
                  <a:srgbClr val="F61B16"/>
                </a:solidFill>
              </a:rPr>
              <a:t>Potential energy of electron due to </a:t>
            </a:r>
            <a:r>
              <a:rPr lang="en-US" b="1">
                <a:solidFill>
                  <a:srgbClr val="F61B16"/>
                </a:solidFill>
              </a:rPr>
              <a:t>two</a:t>
            </a:r>
            <a:r>
              <a:rPr lang="en-US">
                <a:solidFill>
                  <a:srgbClr val="F61B16"/>
                </a:solidFill>
              </a:rPr>
              <a:t> protons:</a:t>
            </a:r>
          </a:p>
        </p:txBody>
      </p:sp>
      <p:grpSp>
        <p:nvGrpSpPr>
          <p:cNvPr id="6158" name="Group 14"/>
          <p:cNvGrpSpPr>
            <a:grpSpLocks/>
          </p:cNvGrpSpPr>
          <p:nvPr/>
        </p:nvGrpSpPr>
        <p:grpSpPr bwMode="auto">
          <a:xfrm>
            <a:off x="2487613" y="4148138"/>
            <a:ext cx="1982787" cy="795337"/>
            <a:chOff x="240" y="1248"/>
            <a:chExt cx="1249" cy="501"/>
          </a:xfrm>
        </p:grpSpPr>
        <p:sp>
          <p:nvSpPr>
            <p:cNvPr id="6159" name="Freeform 15"/>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60" name="Freeform 16"/>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6161" name="Text Box 17"/>
          <p:cNvSpPr txBox="1">
            <a:spLocks noChangeArrowheads="1"/>
          </p:cNvSpPr>
          <p:nvPr/>
        </p:nvSpPr>
        <p:spPr bwMode="auto">
          <a:xfrm>
            <a:off x="0" y="0"/>
            <a:ext cx="7502525" cy="457200"/>
          </a:xfrm>
          <a:prstGeom prst="rect">
            <a:avLst/>
          </a:prstGeom>
          <a:noFill/>
          <a:ln w="9525">
            <a:noFill/>
            <a:miter lim="800000"/>
            <a:headEnd/>
            <a:tailEnd/>
          </a:ln>
          <a:effectLst/>
        </p:spPr>
        <p:txBody>
          <a:bodyPr>
            <a:spAutoFit/>
          </a:bodyPr>
          <a:lstStyle/>
          <a:p>
            <a:r>
              <a:rPr lang="en-US"/>
              <a:t>Potential energy of electron due to single proton: </a:t>
            </a:r>
          </a:p>
        </p:txBody>
      </p:sp>
      <p:sp>
        <p:nvSpPr>
          <p:cNvPr id="6162" name="Freeform 18"/>
          <p:cNvSpPr>
            <a:spLocks/>
          </p:cNvSpPr>
          <p:nvPr/>
        </p:nvSpPr>
        <p:spPr bwMode="auto">
          <a:xfrm>
            <a:off x="6815138" y="265113"/>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63" name="Freeform 19"/>
          <p:cNvSpPr>
            <a:spLocks/>
          </p:cNvSpPr>
          <p:nvPr/>
        </p:nvSpPr>
        <p:spPr bwMode="auto">
          <a:xfrm flipH="1">
            <a:off x="7805738" y="261938"/>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64" name="Text Box 20"/>
          <p:cNvSpPr txBox="1">
            <a:spLocks noChangeArrowheads="1"/>
          </p:cNvSpPr>
          <p:nvPr/>
        </p:nvSpPr>
        <p:spPr bwMode="auto">
          <a:xfrm>
            <a:off x="6973888" y="6350"/>
            <a:ext cx="1544637" cy="457200"/>
          </a:xfrm>
          <a:prstGeom prst="rect">
            <a:avLst/>
          </a:prstGeom>
          <a:noFill/>
          <a:ln w="9525">
            <a:noFill/>
            <a:miter lim="800000"/>
            <a:headEnd/>
            <a:tailEnd/>
          </a:ln>
          <a:effectLst/>
        </p:spPr>
        <p:txBody>
          <a:bodyPr>
            <a:spAutoFit/>
          </a:bodyPr>
          <a:lstStyle/>
          <a:p>
            <a:r>
              <a:rPr lang="en-US">
                <a:solidFill>
                  <a:srgbClr val="FF0000"/>
                </a:solidFill>
              </a:rPr>
              <a:t>V = -ke</a:t>
            </a:r>
            <a:r>
              <a:rPr lang="en-US" baseline="30000">
                <a:solidFill>
                  <a:srgbClr val="FF0000"/>
                </a:solidFill>
              </a:rPr>
              <a:t>2</a:t>
            </a:r>
            <a:r>
              <a:rPr lang="en-US">
                <a:solidFill>
                  <a:srgbClr val="FF0000"/>
                </a:solidFill>
              </a:rPr>
              <a:t>/r</a:t>
            </a:r>
          </a:p>
        </p:txBody>
      </p:sp>
      <p:sp>
        <p:nvSpPr>
          <p:cNvPr id="6165" name="Text Box 21"/>
          <p:cNvSpPr txBox="1">
            <a:spLocks noChangeArrowheads="1"/>
          </p:cNvSpPr>
          <p:nvPr/>
        </p:nvSpPr>
        <p:spPr bwMode="auto">
          <a:xfrm>
            <a:off x="0" y="595313"/>
            <a:ext cx="3987800" cy="822325"/>
          </a:xfrm>
          <a:prstGeom prst="rect">
            <a:avLst/>
          </a:prstGeom>
          <a:noFill/>
          <a:ln w="9525">
            <a:noFill/>
            <a:miter lim="800000"/>
            <a:headEnd/>
            <a:tailEnd/>
          </a:ln>
          <a:effectLst/>
        </p:spPr>
        <p:txBody>
          <a:bodyPr>
            <a:spAutoFit/>
          </a:bodyPr>
          <a:lstStyle/>
          <a:p>
            <a:r>
              <a:rPr lang="en-US"/>
              <a:t>Ground state wave function of electron in this potential: </a:t>
            </a:r>
          </a:p>
        </p:txBody>
      </p:sp>
      <p:sp>
        <p:nvSpPr>
          <p:cNvPr id="6166" name="Oval 22"/>
          <p:cNvSpPr>
            <a:spLocks noChangeArrowheads="1"/>
          </p:cNvSpPr>
          <p:nvPr/>
        </p:nvSpPr>
        <p:spPr bwMode="auto">
          <a:xfrm>
            <a:off x="5089525" y="118586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6167" name="Group 23"/>
          <p:cNvGrpSpPr>
            <a:grpSpLocks/>
          </p:cNvGrpSpPr>
          <p:nvPr/>
        </p:nvGrpSpPr>
        <p:grpSpPr bwMode="auto">
          <a:xfrm>
            <a:off x="4143375" y="457200"/>
            <a:ext cx="1982788" cy="795338"/>
            <a:chOff x="240" y="1248"/>
            <a:chExt cx="1249" cy="501"/>
          </a:xfrm>
        </p:grpSpPr>
        <p:sp>
          <p:nvSpPr>
            <p:cNvPr id="6168" name="Freeform 24"/>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69" name="Freeform 25"/>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6170" name="Text Box 26"/>
          <p:cNvSpPr txBox="1">
            <a:spLocks noChangeArrowheads="1"/>
          </p:cNvSpPr>
          <p:nvPr/>
        </p:nvSpPr>
        <p:spPr bwMode="auto">
          <a:xfrm>
            <a:off x="5367338" y="485775"/>
            <a:ext cx="1350962" cy="457200"/>
          </a:xfrm>
          <a:prstGeom prst="rect">
            <a:avLst/>
          </a:prstGeom>
          <a:noFill/>
          <a:ln w="9525">
            <a:noFill/>
            <a:miter lim="800000"/>
            <a:headEnd/>
            <a:tailEnd/>
          </a:ln>
          <a:effectLst/>
        </p:spPr>
        <p:txBody>
          <a:bodyPr wrap="none">
            <a:spAutoFit/>
          </a:bodyPr>
          <a:lstStyle/>
          <a:p>
            <a:r>
              <a:rPr lang="en-US">
                <a:latin typeface="Symbol" pitchFamily="18" charset="2"/>
                <a:sym typeface="Symbol" pitchFamily="18" charset="2"/>
              </a:rPr>
              <a:t></a:t>
            </a:r>
            <a:r>
              <a:rPr lang="en-US">
                <a:sym typeface="Symbol" pitchFamily="18" charset="2"/>
              </a:rPr>
              <a:t>(r) ~ e</a:t>
            </a:r>
            <a:r>
              <a:rPr lang="en-US" baseline="30000">
                <a:sym typeface="Symbol" pitchFamily="18" charset="2"/>
              </a:rPr>
              <a:t>-r</a:t>
            </a:r>
            <a:endParaRPr lang="en-US" baseline="30000">
              <a:latin typeface="Symbol" pitchFamily="18" charset="2"/>
              <a:sym typeface="Symbol" pitchFamily="18" charset="2"/>
            </a:endParaRPr>
          </a:p>
        </p:txBody>
      </p:sp>
      <p:sp>
        <p:nvSpPr>
          <p:cNvPr id="6171" name="Line 27"/>
          <p:cNvSpPr>
            <a:spLocks noChangeShapeType="1"/>
          </p:cNvSpPr>
          <p:nvPr/>
        </p:nvSpPr>
        <p:spPr bwMode="auto">
          <a:xfrm>
            <a:off x="7115175" y="1485900"/>
            <a:ext cx="1228725" cy="0"/>
          </a:xfrm>
          <a:prstGeom prst="line">
            <a:avLst/>
          </a:prstGeom>
          <a:noFill/>
          <a:ln w="28575">
            <a:solidFill>
              <a:srgbClr val="00FF00"/>
            </a:solidFill>
            <a:round/>
            <a:headEnd/>
            <a:tailEnd/>
          </a:ln>
          <a:effectLst/>
        </p:spPr>
        <p:txBody>
          <a:bodyPr/>
          <a:lstStyle/>
          <a:p>
            <a:endParaRPr lang="en-CA"/>
          </a:p>
        </p:txBody>
      </p:sp>
      <p:sp>
        <p:nvSpPr>
          <p:cNvPr id="6172" name="Text Box 28"/>
          <p:cNvSpPr txBox="1">
            <a:spLocks noChangeArrowheads="1"/>
          </p:cNvSpPr>
          <p:nvPr/>
        </p:nvSpPr>
        <p:spPr bwMode="auto">
          <a:xfrm>
            <a:off x="6388100" y="1225550"/>
            <a:ext cx="944563" cy="457200"/>
          </a:xfrm>
          <a:prstGeom prst="rect">
            <a:avLst/>
          </a:prstGeom>
          <a:noFill/>
          <a:ln w="9525">
            <a:noFill/>
            <a:miter lim="800000"/>
            <a:headEnd/>
            <a:tailEnd/>
          </a:ln>
          <a:effectLst/>
        </p:spPr>
        <p:txBody>
          <a:bodyPr>
            <a:spAutoFit/>
          </a:bodyPr>
          <a:lstStyle/>
          <a:p>
            <a:r>
              <a:rPr lang="en-US"/>
              <a:t>E</a:t>
            </a:r>
            <a:r>
              <a:rPr lang="en-US" baseline="-25000"/>
              <a:t>atom</a:t>
            </a:r>
          </a:p>
        </p:txBody>
      </p:sp>
      <p:sp>
        <p:nvSpPr>
          <p:cNvPr id="6173" name="Text Box 29"/>
          <p:cNvSpPr txBox="1">
            <a:spLocks noChangeArrowheads="1"/>
          </p:cNvSpPr>
          <p:nvPr/>
        </p:nvSpPr>
        <p:spPr bwMode="auto">
          <a:xfrm>
            <a:off x="2225675" y="2687638"/>
            <a:ext cx="544513" cy="579437"/>
          </a:xfrm>
          <a:prstGeom prst="rect">
            <a:avLst/>
          </a:prstGeom>
          <a:noFill/>
          <a:ln w="9525">
            <a:noFill/>
            <a:miter lim="800000"/>
            <a:headEnd/>
            <a:tailEnd/>
          </a:ln>
          <a:effectLst/>
        </p:spPr>
        <p:txBody>
          <a:bodyPr>
            <a:spAutoFit/>
          </a:bodyPr>
          <a:lstStyle/>
          <a:p>
            <a:r>
              <a:rPr lang="en-US" sz="3200">
                <a:solidFill>
                  <a:srgbClr val="FF0000"/>
                </a:solidFill>
              </a:rPr>
              <a:t>+</a:t>
            </a:r>
          </a:p>
        </p:txBody>
      </p:sp>
      <p:sp>
        <p:nvSpPr>
          <p:cNvPr id="6174" name="Freeform 30"/>
          <p:cNvSpPr>
            <a:spLocks/>
          </p:cNvSpPr>
          <p:nvPr/>
        </p:nvSpPr>
        <p:spPr bwMode="auto">
          <a:xfrm>
            <a:off x="5324475" y="2222500"/>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75" name="Freeform 31"/>
          <p:cNvSpPr>
            <a:spLocks/>
          </p:cNvSpPr>
          <p:nvPr/>
        </p:nvSpPr>
        <p:spPr bwMode="auto">
          <a:xfrm flipH="1">
            <a:off x="6315075" y="2605088"/>
            <a:ext cx="838200" cy="1177925"/>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76" name="Freeform 32"/>
          <p:cNvSpPr>
            <a:spLocks/>
          </p:cNvSpPr>
          <p:nvPr/>
        </p:nvSpPr>
        <p:spPr bwMode="auto">
          <a:xfrm>
            <a:off x="7072313" y="2616200"/>
            <a:ext cx="838200" cy="1192213"/>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77" name="Freeform 33"/>
          <p:cNvSpPr>
            <a:spLocks/>
          </p:cNvSpPr>
          <p:nvPr/>
        </p:nvSpPr>
        <p:spPr bwMode="auto">
          <a:xfrm flipH="1">
            <a:off x="8062913" y="2255838"/>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6178" name="Text Box 34"/>
          <p:cNvSpPr txBox="1">
            <a:spLocks noChangeArrowheads="1"/>
          </p:cNvSpPr>
          <p:nvPr/>
        </p:nvSpPr>
        <p:spPr bwMode="auto">
          <a:xfrm>
            <a:off x="4759325" y="2711450"/>
            <a:ext cx="544513" cy="579438"/>
          </a:xfrm>
          <a:prstGeom prst="rect">
            <a:avLst/>
          </a:prstGeom>
          <a:noFill/>
          <a:ln w="9525">
            <a:noFill/>
            <a:miter lim="800000"/>
            <a:headEnd/>
            <a:tailEnd/>
          </a:ln>
          <a:effectLst/>
        </p:spPr>
        <p:txBody>
          <a:bodyPr>
            <a:spAutoFit/>
          </a:bodyPr>
          <a:lstStyle/>
          <a:p>
            <a:r>
              <a:rPr lang="en-US" sz="3200">
                <a:solidFill>
                  <a:srgbClr val="FF0000"/>
                </a:solidFill>
              </a:rPr>
              <a:t>=</a:t>
            </a:r>
          </a:p>
        </p:txBody>
      </p:sp>
      <p:sp>
        <p:nvSpPr>
          <p:cNvPr id="6179" name="Text Box 35"/>
          <p:cNvSpPr txBox="1">
            <a:spLocks noChangeArrowheads="1"/>
          </p:cNvSpPr>
          <p:nvPr/>
        </p:nvSpPr>
        <p:spPr bwMode="auto">
          <a:xfrm>
            <a:off x="0" y="3705225"/>
            <a:ext cx="8916988" cy="457200"/>
          </a:xfrm>
          <a:prstGeom prst="rect">
            <a:avLst/>
          </a:prstGeom>
          <a:noFill/>
          <a:ln w="9525">
            <a:noFill/>
            <a:miter lim="800000"/>
            <a:headEnd/>
            <a:tailEnd/>
          </a:ln>
          <a:effectLst/>
        </p:spPr>
        <p:txBody>
          <a:bodyPr>
            <a:spAutoFit/>
          </a:bodyPr>
          <a:lstStyle/>
          <a:p>
            <a:r>
              <a:rPr lang="en-US" dirty="0" smtClean="0"/>
              <a:t> one wave </a:t>
            </a:r>
            <a:r>
              <a:rPr lang="en-US" dirty="0"/>
              <a:t>function of electron (symmetric/bonding): </a:t>
            </a:r>
          </a:p>
        </p:txBody>
      </p:sp>
      <p:sp>
        <p:nvSpPr>
          <p:cNvPr id="6180" name="Line 36"/>
          <p:cNvSpPr>
            <a:spLocks noChangeShapeType="1"/>
          </p:cNvSpPr>
          <p:nvPr/>
        </p:nvSpPr>
        <p:spPr bwMode="auto">
          <a:xfrm>
            <a:off x="654050" y="6129338"/>
            <a:ext cx="3962400" cy="0"/>
          </a:xfrm>
          <a:prstGeom prst="line">
            <a:avLst/>
          </a:prstGeom>
          <a:noFill/>
          <a:ln w="9525">
            <a:solidFill>
              <a:schemeClr val="tx1"/>
            </a:solidFill>
            <a:round/>
            <a:headEnd/>
            <a:tailEnd type="triangle" w="med" len="med"/>
          </a:ln>
          <a:effectLst/>
        </p:spPr>
        <p:txBody>
          <a:bodyPr/>
          <a:lstStyle/>
          <a:p>
            <a:endParaRPr lang="en-CA"/>
          </a:p>
        </p:txBody>
      </p:sp>
      <p:sp>
        <p:nvSpPr>
          <p:cNvPr id="6181" name="Oval 37"/>
          <p:cNvSpPr>
            <a:spLocks noChangeArrowheads="1"/>
          </p:cNvSpPr>
          <p:nvPr/>
        </p:nvSpPr>
        <p:spPr bwMode="auto">
          <a:xfrm>
            <a:off x="1219200" y="609600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6182" name="Oval 38"/>
          <p:cNvSpPr>
            <a:spLocks noChangeArrowheads="1"/>
          </p:cNvSpPr>
          <p:nvPr/>
        </p:nvSpPr>
        <p:spPr bwMode="auto">
          <a:xfrm>
            <a:off x="3473450" y="610711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6183" name="Group 39"/>
          <p:cNvGrpSpPr>
            <a:grpSpLocks/>
          </p:cNvGrpSpPr>
          <p:nvPr/>
        </p:nvGrpSpPr>
        <p:grpSpPr bwMode="auto">
          <a:xfrm>
            <a:off x="273050" y="5367338"/>
            <a:ext cx="1982788" cy="795337"/>
            <a:chOff x="240" y="1248"/>
            <a:chExt cx="1249" cy="501"/>
          </a:xfrm>
        </p:grpSpPr>
        <p:sp>
          <p:nvSpPr>
            <p:cNvPr id="6184" name="Freeform 40"/>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85" name="Freeform 41"/>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6186" name="Group 42"/>
          <p:cNvGrpSpPr>
            <a:grpSpLocks/>
          </p:cNvGrpSpPr>
          <p:nvPr/>
        </p:nvGrpSpPr>
        <p:grpSpPr bwMode="auto">
          <a:xfrm>
            <a:off x="2525713" y="5372100"/>
            <a:ext cx="1982787" cy="795338"/>
            <a:chOff x="240" y="1248"/>
            <a:chExt cx="1249" cy="501"/>
          </a:xfrm>
        </p:grpSpPr>
        <p:sp>
          <p:nvSpPr>
            <p:cNvPr id="6187" name="Freeform 43"/>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88" name="Freeform 44"/>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6189" name="Text Box 45"/>
          <p:cNvSpPr txBox="1">
            <a:spLocks noChangeArrowheads="1"/>
          </p:cNvSpPr>
          <p:nvPr/>
        </p:nvSpPr>
        <p:spPr bwMode="auto">
          <a:xfrm>
            <a:off x="0" y="4943475"/>
            <a:ext cx="8488363" cy="461665"/>
          </a:xfrm>
          <a:prstGeom prst="rect">
            <a:avLst/>
          </a:prstGeom>
          <a:noFill/>
          <a:ln w="9525">
            <a:noFill/>
            <a:miter lim="800000"/>
            <a:headEnd/>
            <a:tailEnd/>
          </a:ln>
          <a:effectLst/>
        </p:spPr>
        <p:txBody>
          <a:bodyPr>
            <a:spAutoFit/>
          </a:bodyPr>
          <a:lstStyle/>
          <a:p>
            <a:r>
              <a:rPr lang="en-US" dirty="0" smtClean="0"/>
              <a:t> second wave </a:t>
            </a:r>
            <a:r>
              <a:rPr lang="en-US" dirty="0"/>
              <a:t>function (</a:t>
            </a:r>
            <a:r>
              <a:rPr lang="en-US" dirty="0" err="1"/>
              <a:t>antisymmetric</a:t>
            </a:r>
            <a:r>
              <a:rPr lang="en-US" dirty="0"/>
              <a:t>/</a:t>
            </a:r>
            <a:r>
              <a:rPr lang="en-US" dirty="0" err="1"/>
              <a:t>antibonding</a:t>
            </a:r>
            <a:r>
              <a:rPr lang="en-US" dirty="0"/>
              <a:t>): </a:t>
            </a:r>
          </a:p>
        </p:txBody>
      </p:sp>
      <p:sp>
        <p:nvSpPr>
          <p:cNvPr id="6190" name="Line 46"/>
          <p:cNvSpPr>
            <a:spLocks noChangeShapeType="1"/>
          </p:cNvSpPr>
          <p:nvPr/>
        </p:nvSpPr>
        <p:spPr bwMode="auto">
          <a:xfrm>
            <a:off x="5103813" y="4886325"/>
            <a:ext cx="3962400" cy="0"/>
          </a:xfrm>
          <a:prstGeom prst="line">
            <a:avLst/>
          </a:prstGeom>
          <a:noFill/>
          <a:ln w="9525">
            <a:solidFill>
              <a:schemeClr val="tx1"/>
            </a:solidFill>
            <a:round/>
            <a:headEnd/>
            <a:tailEnd type="triangle" w="med" len="med"/>
          </a:ln>
          <a:effectLst/>
        </p:spPr>
        <p:txBody>
          <a:bodyPr/>
          <a:lstStyle/>
          <a:p>
            <a:endParaRPr lang="en-CA"/>
          </a:p>
        </p:txBody>
      </p:sp>
      <p:sp>
        <p:nvSpPr>
          <p:cNvPr id="6191" name="Oval 47"/>
          <p:cNvSpPr>
            <a:spLocks noChangeArrowheads="1"/>
          </p:cNvSpPr>
          <p:nvPr/>
        </p:nvSpPr>
        <p:spPr bwMode="auto">
          <a:xfrm>
            <a:off x="6183313" y="4852988"/>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6192" name="Oval 48"/>
          <p:cNvSpPr>
            <a:spLocks noChangeArrowheads="1"/>
          </p:cNvSpPr>
          <p:nvPr/>
        </p:nvSpPr>
        <p:spPr bwMode="auto">
          <a:xfrm>
            <a:off x="7923213" y="486410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6193" name="Group 49"/>
          <p:cNvGrpSpPr>
            <a:grpSpLocks/>
          </p:cNvGrpSpPr>
          <p:nvPr/>
        </p:nvGrpSpPr>
        <p:grpSpPr bwMode="auto">
          <a:xfrm>
            <a:off x="5237163" y="4124325"/>
            <a:ext cx="1982787" cy="795338"/>
            <a:chOff x="240" y="1248"/>
            <a:chExt cx="1249" cy="501"/>
          </a:xfrm>
        </p:grpSpPr>
        <p:sp>
          <p:nvSpPr>
            <p:cNvPr id="6194" name="Freeform 50"/>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95" name="Freeform 51"/>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6196" name="Group 52"/>
          <p:cNvGrpSpPr>
            <a:grpSpLocks/>
          </p:cNvGrpSpPr>
          <p:nvPr/>
        </p:nvGrpSpPr>
        <p:grpSpPr bwMode="auto">
          <a:xfrm>
            <a:off x="6975475" y="4129088"/>
            <a:ext cx="1982788" cy="795337"/>
            <a:chOff x="240" y="1248"/>
            <a:chExt cx="1249" cy="501"/>
          </a:xfrm>
        </p:grpSpPr>
        <p:sp>
          <p:nvSpPr>
            <p:cNvPr id="6197" name="Freeform 53"/>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198" name="Freeform 54"/>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6199" name="Line 55"/>
          <p:cNvSpPr>
            <a:spLocks noChangeShapeType="1"/>
          </p:cNvSpPr>
          <p:nvPr/>
        </p:nvSpPr>
        <p:spPr bwMode="auto">
          <a:xfrm>
            <a:off x="5099050" y="6124575"/>
            <a:ext cx="3962400" cy="0"/>
          </a:xfrm>
          <a:prstGeom prst="line">
            <a:avLst/>
          </a:prstGeom>
          <a:noFill/>
          <a:ln w="9525">
            <a:solidFill>
              <a:schemeClr val="tx1"/>
            </a:solidFill>
            <a:round/>
            <a:headEnd/>
            <a:tailEnd type="triangle" w="med" len="med"/>
          </a:ln>
          <a:effectLst/>
        </p:spPr>
        <p:txBody>
          <a:bodyPr/>
          <a:lstStyle/>
          <a:p>
            <a:endParaRPr lang="en-CA"/>
          </a:p>
        </p:txBody>
      </p:sp>
      <p:sp>
        <p:nvSpPr>
          <p:cNvPr id="6200" name="Oval 56"/>
          <p:cNvSpPr>
            <a:spLocks noChangeArrowheads="1"/>
          </p:cNvSpPr>
          <p:nvPr/>
        </p:nvSpPr>
        <p:spPr bwMode="auto">
          <a:xfrm>
            <a:off x="6178550" y="6091238"/>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6201" name="Oval 57"/>
          <p:cNvSpPr>
            <a:spLocks noChangeArrowheads="1"/>
          </p:cNvSpPr>
          <p:nvPr/>
        </p:nvSpPr>
        <p:spPr bwMode="auto">
          <a:xfrm>
            <a:off x="7918450" y="610235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6202" name="Group 58"/>
          <p:cNvGrpSpPr>
            <a:grpSpLocks/>
          </p:cNvGrpSpPr>
          <p:nvPr/>
        </p:nvGrpSpPr>
        <p:grpSpPr bwMode="auto">
          <a:xfrm>
            <a:off x="5232400" y="5362575"/>
            <a:ext cx="1982788" cy="795338"/>
            <a:chOff x="240" y="1248"/>
            <a:chExt cx="1249" cy="501"/>
          </a:xfrm>
        </p:grpSpPr>
        <p:sp>
          <p:nvSpPr>
            <p:cNvPr id="6203" name="Freeform 59"/>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204" name="Freeform 60"/>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6205" name="Group 61"/>
          <p:cNvGrpSpPr>
            <a:grpSpLocks/>
          </p:cNvGrpSpPr>
          <p:nvPr/>
        </p:nvGrpSpPr>
        <p:grpSpPr bwMode="auto">
          <a:xfrm flipV="1">
            <a:off x="6970713" y="6096000"/>
            <a:ext cx="1982787" cy="795338"/>
            <a:chOff x="240" y="1248"/>
            <a:chExt cx="1249" cy="501"/>
          </a:xfrm>
        </p:grpSpPr>
        <p:sp>
          <p:nvSpPr>
            <p:cNvPr id="6206" name="Freeform 62"/>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6207" name="Freeform 63"/>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sp>
        <p:nvSpPr>
          <p:cNvPr id="6208" name="Text Box 64"/>
          <p:cNvSpPr txBox="1">
            <a:spLocks noChangeArrowheads="1"/>
          </p:cNvSpPr>
          <p:nvPr/>
        </p:nvSpPr>
        <p:spPr bwMode="auto">
          <a:xfrm>
            <a:off x="2163763" y="4183063"/>
            <a:ext cx="544512" cy="579437"/>
          </a:xfrm>
          <a:prstGeom prst="rect">
            <a:avLst/>
          </a:prstGeom>
          <a:noFill/>
          <a:ln w="9525">
            <a:noFill/>
            <a:miter lim="800000"/>
            <a:headEnd/>
            <a:tailEnd/>
          </a:ln>
          <a:effectLst/>
        </p:spPr>
        <p:txBody>
          <a:bodyPr>
            <a:spAutoFit/>
          </a:bodyPr>
          <a:lstStyle/>
          <a:p>
            <a:r>
              <a:rPr lang="en-US" sz="3200">
                <a:solidFill>
                  <a:schemeClr val="accent2"/>
                </a:solidFill>
              </a:rPr>
              <a:t>+</a:t>
            </a:r>
          </a:p>
        </p:txBody>
      </p:sp>
      <p:sp>
        <p:nvSpPr>
          <p:cNvPr id="6209" name="Text Box 65"/>
          <p:cNvSpPr txBox="1">
            <a:spLocks noChangeArrowheads="1"/>
          </p:cNvSpPr>
          <p:nvPr/>
        </p:nvSpPr>
        <p:spPr bwMode="auto">
          <a:xfrm>
            <a:off x="2201863" y="5378450"/>
            <a:ext cx="544512" cy="579438"/>
          </a:xfrm>
          <a:prstGeom prst="rect">
            <a:avLst/>
          </a:prstGeom>
          <a:noFill/>
          <a:ln w="9525">
            <a:noFill/>
            <a:miter lim="800000"/>
            <a:headEnd/>
            <a:tailEnd/>
          </a:ln>
          <a:effectLst/>
        </p:spPr>
        <p:txBody>
          <a:bodyPr>
            <a:spAutoFit/>
          </a:bodyPr>
          <a:lstStyle/>
          <a:p>
            <a:r>
              <a:rPr lang="en-US" sz="3200">
                <a:solidFill>
                  <a:schemeClr val="accent2"/>
                </a:solidFill>
              </a:rPr>
              <a:t>+</a:t>
            </a:r>
          </a:p>
        </p:txBody>
      </p:sp>
      <p:sp>
        <p:nvSpPr>
          <p:cNvPr id="6210" name="Text Box 66"/>
          <p:cNvSpPr txBox="1">
            <a:spLocks noChangeArrowheads="1"/>
          </p:cNvSpPr>
          <p:nvPr/>
        </p:nvSpPr>
        <p:spPr bwMode="auto">
          <a:xfrm>
            <a:off x="4640263" y="5473700"/>
            <a:ext cx="544512" cy="579438"/>
          </a:xfrm>
          <a:prstGeom prst="rect">
            <a:avLst/>
          </a:prstGeom>
          <a:noFill/>
          <a:ln w="9525">
            <a:noFill/>
            <a:miter lim="800000"/>
            <a:headEnd/>
            <a:tailEnd/>
          </a:ln>
          <a:effectLst/>
        </p:spPr>
        <p:txBody>
          <a:bodyPr>
            <a:spAutoFit/>
          </a:bodyPr>
          <a:lstStyle/>
          <a:p>
            <a:r>
              <a:rPr lang="en-US" sz="3200">
                <a:solidFill>
                  <a:schemeClr val="accent2"/>
                </a:solidFill>
              </a:rPr>
              <a:t>=</a:t>
            </a:r>
          </a:p>
        </p:txBody>
      </p:sp>
      <p:sp>
        <p:nvSpPr>
          <p:cNvPr id="6211" name="Text Box 67"/>
          <p:cNvSpPr txBox="1">
            <a:spLocks noChangeArrowheads="1"/>
          </p:cNvSpPr>
          <p:nvPr/>
        </p:nvSpPr>
        <p:spPr bwMode="auto">
          <a:xfrm>
            <a:off x="4649788" y="4140200"/>
            <a:ext cx="544512" cy="579438"/>
          </a:xfrm>
          <a:prstGeom prst="rect">
            <a:avLst/>
          </a:prstGeom>
          <a:noFill/>
          <a:ln w="9525">
            <a:noFill/>
            <a:miter lim="800000"/>
            <a:headEnd/>
            <a:tailEnd/>
          </a:ln>
          <a:effectLst/>
        </p:spPr>
        <p:txBody>
          <a:bodyPr>
            <a:spAutoFit/>
          </a:bodyPr>
          <a:lstStyle/>
          <a:p>
            <a:r>
              <a:rPr lang="en-US" sz="3200">
                <a:solidFill>
                  <a:schemeClr val="accent2"/>
                </a:solidFill>
              </a:rPr>
              <a:t>=</a:t>
            </a:r>
          </a:p>
        </p:txBody>
      </p:sp>
      <p:sp>
        <p:nvSpPr>
          <p:cNvPr id="6212" name="Text Box 68"/>
          <p:cNvSpPr txBox="1">
            <a:spLocks noChangeArrowheads="1"/>
          </p:cNvSpPr>
          <p:nvPr/>
        </p:nvSpPr>
        <p:spPr bwMode="auto">
          <a:xfrm>
            <a:off x="0" y="6400800"/>
            <a:ext cx="9144000" cy="457200"/>
          </a:xfrm>
          <a:prstGeom prst="rect">
            <a:avLst/>
          </a:prstGeom>
          <a:solidFill>
            <a:schemeClr val="bg1"/>
          </a:solidFill>
          <a:ln w="9525">
            <a:noFill/>
            <a:miter lim="800000"/>
            <a:headEnd/>
            <a:tailEnd/>
          </a:ln>
          <a:effectLst/>
        </p:spPr>
        <p:txBody>
          <a:bodyPr>
            <a:spAutoFit/>
          </a:bodyPr>
          <a:lstStyle/>
          <a:p>
            <a:r>
              <a:rPr lang="en-US"/>
              <a:t>For every energy level for 1 proton, 2 energy levels for 2 protons.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6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6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7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146"/>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1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67"/>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170"/>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1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17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1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15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15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15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7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15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17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17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17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17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17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14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14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14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15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15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17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19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19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19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19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19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20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21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1" nodeType="clickEffect">
                                  <p:stCondLst>
                                    <p:cond delay="0"/>
                                  </p:stCondLst>
                                  <p:childTnLst>
                                    <p:set>
                                      <p:cBhvr>
                                        <p:cTn id="88" dur="1" fill="hold">
                                          <p:stCondLst>
                                            <p:cond delay="0"/>
                                          </p:stCondLst>
                                        </p:cTn>
                                        <p:tgtEl>
                                          <p:spTgt spid="614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18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18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618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183"/>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18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18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19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20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20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6202"/>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620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6209"/>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21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6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6146" grpId="1" animBg="1"/>
      <p:bldP spid="6147" grpId="0" animBg="1"/>
      <p:bldP spid="6148" grpId="0" animBg="1"/>
      <p:bldP spid="6149" grpId="0" animBg="1"/>
      <p:bldP spid="6149" grpId="1" animBg="1"/>
      <p:bldP spid="6153" grpId="0" animBg="1"/>
      <p:bldP spid="6154" grpId="0" animBg="1"/>
      <p:bldP spid="6155" grpId="0" animBg="1"/>
      <p:bldP spid="6156" grpId="0" animBg="1"/>
      <p:bldP spid="6157" grpId="0"/>
      <p:bldP spid="6165" grpId="0"/>
      <p:bldP spid="6165" grpId="1"/>
      <p:bldP spid="6166" grpId="0" animBg="1"/>
      <p:bldP spid="6166" grpId="1" animBg="1"/>
      <p:bldP spid="6170" grpId="0"/>
      <p:bldP spid="6170" grpId="1"/>
      <p:bldP spid="6171" grpId="0" animBg="1"/>
      <p:bldP spid="6172" grpId="0"/>
      <p:bldP spid="6173" grpId="0"/>
      <p:bldP spid="6174" grpId="0" animBg="1"/>
      <p:bldP spid="6175" grpId="0" animBg="1"/>
      <p:bldP spid="6176" grpId="0" animBg="1"/>
      <p:bldP spid="6177" grpId="0" animBg="1"/>
      <p:bldP spid="6178" grpId="0"/>
      <p:bldP spid="6179" grpId="0"/>
      <p:bldP spid="6180" grpId="0" animBg="1"/>
      <p:bldP spid="6181" grpId="0" animBg="1"/>
      <p:bldP spid="6182" grpId="0" animBg="1"/>
      <p:bldP spid="6189" grpId="0"/>
      <p:bldP spid="6190" grpId="0" animBg="1"/>
      <p:bldP spid="6191" grpId="0" animBg="1"/>
      <p:bldP spid="6192" grpId="0" animBg="1"/>
      <p:bldP spid="6199" grpId="0" animBg="1"/>
      <p:bldP spid="6200" grpId="0" animBg="1"/>
      <p:bldP spid="6201" grpId="0" animBg="1"/>
      <p:bldP spid="6208" grpId="0"/>
      <p:bldP spid="6209" grpId="0"/>
      <p:bldP spid="6210" grpId="0"/>
      <p:bldP spid="6211" grpId="0"/>
      <p:bldP spid="62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5"/>
          <p:cNvSpPr>
            <a:spLocks noGrp="1"/>
          </p:cNvSpPr>
          <p:nvPr>
            <p:ph type="sldNum" sz="quarter" idx="12"/>
          </p:nvPr>
        </p:nvSpPr>
        <p:spPr>
          <a:xfrm>
            <a:off x="7010400" y="6381750"/>
            <a:ext cx="2133600" cy="476250"/>
          </a:xfrm>
        </p:spPr>
        <p:txBody>
          <a:bodyPr/>
          <a:lstStyle/>
          <a:p>
            <a:fld id="{7B5A4A89-2695-4593-B149-123776CDA946}" type="slidenum">
              <a:rPr lang="en-US"/>
              <a:pPr/>
              <a:t>9</a:t>
            </a:fld>
            <a:endParaRPr lang="en-US"/>
          </a:p>
        </p:txBody>
      </p:sp>
      <p:sp>
        <p:nvSpPr>
          <p:cNvPr id="7170" name="Text Box 2"/>
          <p:cNvSpPr txBox="1">
            <a:spLocks noChangeArrowheads="1"/>
          </p:cNvSpPr>
          <p:nvPr/>
        </p:nvSpPr>
        <p:spPr bwMode="auto">
          <a:xfrm>
            <a:off x="0" y="0"/>
            <a:ext cx="9144000" cy="822325"/>
          </a:xfrm>
          <a:prstGeom prst="rect">
            <a:avLst/>
          </a:prstGeom>
          <a:noFill/>
          <a:ln w="9525">
            <a:noFill/>
            <a:miter lim="800000"/>
            <a:headEnd/>
            <a:tailEnd/>
          </a:ln>
          <a:effectLst/>
        </p:spPr>
        <p:txBody>
          <a:bodyPr>
            <a:spAutoFit/>
          </a:bodyPr>
          <a:lstStyle/>
          <a:p>
            <a:r>
              <a:rPr lang="en-US"/>
              <a:t>If protons far away, symmetric and antisymmetric state both have </a:t>
            </a:r>
            <a:r>
              <a:rPr lang="en-US" b="1"/>
              <a:t>same energy</a:t>
            </a:r>
            <a:r>
              <a:rPr lang="en-US"/>
              <a:t> as ground state of electron bound to single proton: </a:t>
            </a:r>
          </a:p>
        </p:txBody>
      </p:sp>
      <p:sp>
        <p:nvSpPr>
          <p:cNvPr id="7171" name="Line 3"/>
          <p:cNvSpPr>
            <a:spLocks noChangeShapeType="1"/>
          </p:cNvSpPr>
          <p:nvPr/>
        </p:nvSpPr>
        <p:spPr bwMode="auto">
          <a:xfrm>
            <a:off x="677075" y="2260600"/>
            <a:ext cx="2525712" cy="0"/>
          </a:xfrm>
          <a:prstGeom prst="line">
            <a:avLst/>
          </a:prstGeom>
          <a:noFill/>
          <a:ln w="28575">
            <a:solidFill>
              <a:srgbClr val="00FF00"/>
            </a:solidFill>
            <a:round/>
            <a:headEnd/>
            <a:tailEnd/>
          </a:ln>
          <a:effectLst/>
        </p:spPr>
        <p:txBody>
          <a:bodyPr/>
          <a:lstStyle/>
          <a:p>
            <a:endParaRPr lang="en-CA"/>
          </a:p>
        </p:txBody>
      </p:sp>
      <p:sp>
        <p:nvSpPr>
          <p:cNvPr id="7172" name="Text Box 4"/>
          <p:cNvSpPr txBox="1">
            <a:spLocks noChangeArrowheads="1"/>
          </p:cNvSpPr>
          <p:nvPr/>
        </p:nvSpPr>
        <p:spPr bwMode="auto">
          <a:xfrm>
            <a:off x="54775" y="2039938"/>
            <a:ext cx="866775" cy="457200"/>
          </a:xfrm>
          <a:prstGeom prst="rect">
            <a:avLst/>
          </a:prstGeom>
          <a:noFill/>
          <a:ln w="9525">
            <a:noFill/>
            <a:miter lim="800000"/>
            <a:headEnd/>
            <a:tailEnd/>
          </a:ln>
          <a:effectLst/>
        </p:spPr>
        <p:txBody>
          <a:bodyPr>
            <a:spAutoFit/>
          </a:bodyPr>
          <a:lstStyle/>
          <a:p>
            <a:r>
              <a:rPr lang="en-US"/>
              <a:t>E</a:t>
            </a:r>
            <a:r>
              <a:rPr lang="en-US" baseline="-25000"/>
              <a:t>atom</a:t>
            </a:r>
          </a:p>
        </p:txBody>
      </p:sp>
      <p:sp>
        <p:nvSpPr>
          <p:cNvPr id="7173" name="Freeform 5"/>
          <p:cNvSpPr>
            <a:spLocks/>
          </p:cNvSpPr>
          <p:nvPr/>
        </p:nvSpPr>
        <p:spPr bwMode="auto">
          <a:xfrm>
            <a:off x="107162" y="1020763"/>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4" name="Freeform 6"/>
          <p:cNvSpPr>
            <a:spLocks/>
          </p:cNvSpPr>
          <p:nvPr/>
        </p:nvSpPr>
        <p:spPr bwMode="auto">
          <a:xfrm flipH="1">
            <a:off x="1097762" y="1403350"/>
            <a:ext cx="838200" cy="1177925"/>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5" name="Freeform 7"/>
          <p:cNvSpPr>
            <a:spLocks/>
          </p:cNvSpPr>
          <p:nvPr/>
        </p:nvSpPr>
        <p:spPr bwMode="auto">
          <a:xfrm>
            <a:off x="1855000" y="1414463"/>
            <a:ext cx="838200" cy="1192212"/>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6" name="Freeform 8"/>
          <p:cNvSpPr>
            <a:spLocks/>
          </p:cNvSpPr>
          <p:nvPr/>
        </p:nvSpPr>
        <p:spPr bwMode="auto">
          <a:xfrm flipH="1">
            <a:off x="2845600" y="1054100"/>
            <a:ext cx="838200" cy="1549400"/>
          </a:xfrm>
          <a:custGeom>
            <a:avLst/>
            <a:gdLst/>
            <a:ahLst/>
            <a:cxnLst>
              <a:cxn ang="0">
                <a:pos x="0" y="16"/>
              </a:cxn>
              <a:cxn ang="0">
                <a:pos x="192" y="64"/>
              </a:cxn>
              <a:cxn ang="0">
                <a:pos x="432" y="400"/>
              </a:cxn>
              <a:cxn ang="0">
                <a:pos x="528" y="976"/>
              </a:cxn>
            </a:cxnLst>
            <a:rect l="0" t="0" r="r" b="b"/>
            <a:pathLst>
              <a:path w="528" h="976">
                <a:moveTo>
                  <a:pt x="0" y="16"/>
                </a:moveTo>
                <a:cubicBezTo>
                  <a:pt x="60" y="8"/>
                  <a:pt x="120" y="0"/>
                  <a:pt x="192" y="64"/>
                </a:cubicBezTo>
                <a:cubicBezTo>
                  <a:pt x="264" y="128"/>
                  <a:pt x="376" y="248"/>
                  <a:pt x="432" y="400"/>
                </a:cubicBezTo>
                <a:cubicBezTo>
                  <a:pt x="488" y="552"/>
                  <a:pt x="508" y="764"/>
                  <a:pt x="528" y="976"/>
                </a:cubicBezTo>
              </a:path>
            </a:pathLst>
          </a:custGeom>
          <a:noFill/>
          <a:ln w="28575" cmpd="sng">
            <a:solidFill>
              <a:srgbClr val="F61B16"/>
            </a:solidFill>
            <a:round/>
            <a:headEnd/>
            <a:tailEnd/>
          </a:ln>
          <a:effectLst/>
        </p:spPr>
        <p:txBody>
          <a:bodyPr/>
          <a:lstStyle/>
          <a:p>
            <a:endParaRPr lang="en-CA"/>
          </a:p>
        </p:txBody>
      </p:sp>
      <p:sp>
        <p:nvSpPr>
          <p:cNvPr id="7177" name="Text Box 9"/>
          <p:cNvSpPr txBox="1">
            <a:spLocks noChangeArrowheads="1"/>
          </p:cNvSpPr>
          <p:nvPr/>
        </p:nvSpPr>
        <p:spPr bwMode="auto">
          <a:xfrm>
            <a:off x="353961" y="3247103"/>
            <a:ext cx="8488363" cy="830997"/>
          </a:xfrm>
          <a:prstGeom prst="rect">
            <a:avLst/>
          </a:prstGeom>
          <a:noFill/>
          <a:ln w="9525">
            <a:noFill/>
            <a:miter lim="800000"/>
            <a:headEnd/>
            <a:tailEnd/>
          </a:ln>
          <a:effectLst/>
        </p:spPr>
        <p:txBody>
          <a:bodyPr>
            <a:spAutoFit/>
          </a:bodyPr>
          <a:lstStyle/>
          <a:p>
            <a:r>
              <a:rPr lang="en-US" dirty="0"/>
              <a:t>As protons get closer together, symmetric and </a:t>
            </a:r>
            <a:r>
              <a:rPr lang="en-US" dirty="0" err="1"/>
              <a:t>antisymmetric</a:t>
            </a:r>
            <a:r>
              <a:rPr lang="en-US" dirty="0"/>
              <a:t> state become more distinct and energy levels </a:t>
            </a:r>
            <a:r>
              <a:rPr lang="en-US" dirty="0" smtClean="0"/>
              <a:t>shift. </a:t>
            </a:r>
            <a:endParaRPr lang="en-US" dirty="0"/>
          </a:p>
        </p:txBody>
      </p:sp>
      <p:grpSp>
        <p:nvGrpSpPr>
          <p:cNvPr id="53" name="Group 52"/>
          <p:cNvGrpSpPr/>
          <p:nvPr/>
        </p:nvGrpSpPr>
        <p:grpSpPr>
          <a:xfrm>
            <a:off x="6195040" y="1447750"/>
            <a:ext cx="2948960" cy="735012"/>
            <a:chOff x="4956175" y="2465388"/>
            <a:chExt cx="3962400" cy="815975"/>
          </a:xfrm>
        </p:grpSpPr>
        <p:sp>
          <p:nvSpPr>
            <p:cNvPr id="7178" name="Line 10"/>
            <p:cNvSpPr>
              <a:spLocks noChangeShapeType="1"/>
            </p:cNvSpPr>
            <p:nvPr/>
          </p:nvSpPr>
          <p:spPr bwMode="auto">
            <a:xfrm>
              <a:off x="4956175" y="3227388"/>
              <a:ext cx="3962400" cy="0"/>
            </a:xfrm>
            <a:prstGeom prst="line">
              <a:avLst/>
            </a:prstGeom>
            <a:noFill/>
            <a:ln w="9525">
              <a:solidFill>
                <a:schemeClr val="tx1"/>
              </a:solidFill>
              <a:round/>
              <a:headEnd/>
              <a:tailEnd type="triangle" w="med" len="med"/>
            </a:ln>
            <a:effectLst/>
          </p:spPr>
          <p:txBody>
            <a:bodyPr/>
            <a:lstStyle/>
            <a:p>
              <a:endParaRPr lang="en-CA"/>
            </a:p>
          </p:txBody>
        </p:sp>
        <p:sp>
          <p:nvSpPr>
            <p:cNvPr id="7179" name="Oval 11"/>
            <p:cNvSpPr>
              <a:spLocks noChangeArrowheads="1"/>
            </p:cNvSpPr>
            <p:nvPr/>
          </p:nvSpPr>
          <p:spPr bwMode="auto">
            <a:xfrm>
              <a:off x="6035675" y="3194050"/>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180" name="Oval 12"/>
            <p:cNvSpPr>
              <a:spLocks noChangeArrowheads="1"/>
            </p:cNvSpPr>
            <p:nvPr/>
          </p:nvSpPr>
          <p:spPr bwMode="auto">
            <a:xfrm>
              <a:off x="7775575" y="320516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7181" name="Group 13"/>
            <p:cNvGrpSpPr>
              <a:grpSpLocks/>
            </p:cNvGrpSpPr>
            <p:nvPr/>
          </p:nvGrpSpPr>
          <p:grpSpPr bwMode="auto">
            <a:xfrm>
              <a:off x="5089525" y="2465388"/>
              <a:ext cx="1982788" cy="795337"/>
              <a:chOff x="240" y="1248"/>
              <a:chExt cx="1249" cy="501"/>
            </a:xfrm>
          </p:grpSpPr>
          <p:sp>
            <p:nvSpPr>
              <p:cNvPr id="7182" name="Freeform 14"/>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83" name="Freeform 15"/>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7184" name="Group 16"/>
            <p:cNvGrpSpPr>
              <a:grpSpLocks/>
            </p:cNvGrpSpPr>
            <p:nvPr/>
          </p:nvGrpSpPr>
          <p:grpSpPr bwMode="auto">
            <a:xfrm>
              <a:off x="6827838" y="2470150"/>
              <a:ext cx="1982787" cy="795338"/>
              <a:chOff x="240" y="1248"/>
              <a:chExt cx="1249" cy="501"/>
            </a:xfrm>
          </p:grpSpPr>
          <p:sp>
            <p:nvSpPr>
              <p:cNvPr id="7185" name="Freeform 17"/>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86" name="Freeform 18"/>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grpSp>
        <p:nvGrpSpPr>
          <p:cNvPr id="52" name="Group 51"/>
          <p:cNvGrpSpPr/>
          <p:nvPr/>
        </p:nvGrpSpPr>
        <p:grpSpPr>
          <a:xfrm>
            <a:off x="3165886" y="1678654"/>
            <a:ext cx="3028438" cy="1271024"/>
            <a:chOff x="5083175" y="793750"/>
            <a:chExt cx="4060825" cy="1528763"/>
          </a:xfrm>
        </p:grpSpPr>
        <p:sp>
          <p:nvSpPr>
            <p:cNvPr id="7187" name="Line 19"/>
            <p:cNvSpPr>
              <a:spLocks noChangeShapeType="1"/>
            </p:cNvSpPr>
            <p:nvPr/>
          </p:nvSpPr>
          <p:spPr bwMode="auto">
            <a:xfrm>
              <a:off x="5181600" y="1570499"/>
              <a:ext cx="3962400" cy="0"/>
            </a:xfrm>
            <a:prstGeom prst="line">
              <a:avLst/>
            </a:prstGeom>
            <a:noFill/>
            <a:ln w="9525">
              <a:solidFill>
                <a:schemeClr val="tx1"/>
              </a:solidFill>
              <a:round/>
              <a:headEnd/>
              <a:tailEnd type="triangle" w="med" len="med"/>
            </a:ln>
            <a:effectLst/>
          </p:spPr>
          <p:txBody>
            <a:bodyPr/>
            <a:lstStyle/>
            <a:p>
              <a:endParaRPr lang="en-CA"/>
            </a:p>
          </p:txBody>
        </p:sp>
        <p:sp>
          <p:nvSpPr>
            <p:cNvPr id="7188" name="Oval 20"/>
            <p:cNvSpPr>
              <a:spLocks noChangeArrowheads="1"/>
            </p:cNvSpPr>
            <p:nvPr/>
          </p:nvSpPr>
          <p:spPr bwMode="auto">
            <a:xfrm>
              <a:off x="6029325" y="1522413"/>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sp>
          <p:nvSpPr>
            <p:cNvPr id="7189" name="Oval 21"/>
            <p:cNvSpPr>
              <a:spLocks noChangeArrowheads="1"/>
            </p:cNvSpPr>
            <p:nvPr/>
          </p:nvSpPr>
          <p:spPr bwMode="auto">
            <a:xfrm>
              <a:off x="7769225" y="1533525"/>
              <a:ext cx="76200" cy="76200"/>
            </a:xfrm>
            <a:prstGeom prst="ellipse">
              <a:avLst/>
            </a:prstGeom>
            <a:solidFill>
              <a:srgbClr val="F61B16"/>
            </a:solidFill>
            <a:ln w="9525">
              <a:solidFill>
                <a:schemeClr val="tx1"/>
              </a:solidFill>
              <a:round/>
              <a:headEnd/>
              <a:tailEnd/>
            </a:ln>
            <a:effectLst/>
          </p:spPr>
          <p:txBody>
            <a:bodyPr wrap="none" anchor="ctr"/>
            <a:lstStyle/>
            <a:p>
              <a:endParaRPr lang="en-CA"/>
            </a:p>
          </p:txBody>
        </p:sp>
        <p:grpSp>
          <p:nvGrpSpPr>
            <p:cNvPr id="7190" name="Group 22"/>
            <p:cNvGrpSpPr>
              <a:grpSpLocks/>
            </p:cNvGrpSpPr>
            <p:nvPr/>
          </p:nvGrpSpPr>
          <p:grpSpPr bwMode="auto">
            <a:xfrm>
              <a:off x="5083175" y="793750"/>
              <a:ext cx="1982788" cy="795338"/>
              <a:chOff x="240" y="1248"/>
              <a:chExt cx="1249" cy="501"/>
            </a:xfrm>
          </p:grpSpPr>
          <p:sp>
            <p:nvSpPr>
              <p:cNvPr id="7191" name="Freeform 23"/>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92" name="Freeform 24"/>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nvGrpSpPr>
            <p:cNvPr id="7193" name="Group 25"/>
            <p:cNvGrpSpPr>
              <a:grpSpLocks/>
            </p:cNvGrpSpPr>
            <p:nvPr/>
          </p:nvGrpSpPr>
          <p:grpSpPr bwMode="auto">
            <a:xfrm flipV="1">
              <a:off x="6821488" y="1527175"/>
              <a:ext cx="1982787" cy="795338"/>
              <a:chOff x="240" y="1248"/>
              <a:chExt cx="1249" cy="501"/>
            </a:xfrm>
          </p:grpSpPr>
          <p:sp>
            <p:nvSpPr>
              <p:cNvPr id="7194" name="Freeform 26"/>
              <p:cNvSpPr>
                <a:spLocks/>
              </p:cNvSpPr>
              <p:nvPr/>
            </p:nvSpPr>
            <p:spPr bwMode="auto">
              <a:xfrm>
                <a:off x="240"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sp>
            <p:nvSpPr>
              <p:cNvPr id="7195" name="Freeform 27"/>
              <p:cNvSpPr>
                <a:spLocks/>
              </p:cNvSpPr>
              <p:nvPr/>
            </p:nvSpPr>
            <p:spPr bwMode="auto">
              <a:xfrm flipH="1">
                <a:off x="864" y="1248"/>
                <a:ext cx="625" cy="501"/>
              </a:xfrm>
              <a:custGeom>
                <a:avLst/>
                <a:gdLst/>
                <a:ahLst/>
                <a:cxnLst>
                  <a:cxn ang="0">
                    <a:pos x="0" y="480"/>
                  </a:cxn>
                  <a:cxn ang="0">
                    <a:pos x="329" y="445"/>
                  </a:cxn>
                  <a:cxn ang="0">
                    <a:pos x="576" y="144"/>
                  </a:cxn>
                  <a:cxn ang="0">
                    <a:pos x="624" y="0"/>
                  </a:cxn>
                </a:cxnLst>
                <a:rect l="0" t="0" r="r" b="b"/>
                <a:pathLst>
                  <a:path w="625" h="501">
                    <a:moveTo>
                      <a:pt x="0" y="480"/>
                    </a:moveTo>
                    <a:cubicBezTo>
                      <a:pt x="55" y="474"/>
                      <a:pt x="233" y="501"/>
                      <a:pt x="329" y="445"/>
                    </a:cubicBezTo>
                    <a:cubicBezTo>
                      <a:pt x="425" y="389"/>
                      <a:pt x="527" y="218"/>
                      <a:pt x="576" y="144"/>
                    </a:cubicBezTo>
                    <a:cubicBezTo>
                      <a:pt x="625" y="70"/>
                      <a:pt x="620" y="32"/>
                      <a:pt x="624" y="0"/>
                    </a:cubicBezTo>
                  </a:path>
                </a:pathLst>
              </a:custGeom>
              <a:noFill/>
              <a:ln w="38100" cmpd="sng">
                <a:solidFill>
                  <a:schemeClr val="accent2"/>
                </a:solidFill>
                <a:round/>
                <a:headEnd/>
                <a:tailEnd/>
              </a:ln>
              <a:effectLst/>
            </p:spPr>
            <p:txBody>
              <a:bodyPr/>
              <a:lstStyle/>
              <a:p>
                <a:endParaRPr lang="en-CA"/>
              </a:p>
            </p:txBody>
          </p:sp>
        </p:grpSp>
      </p:grpSp>
      <p:sp>
        <p:nvSpPr>
          <p:cNvPr id="51" name="TextBox 50"/>
          <p:cNvSpPr txBox="1"/>
          <p:nvPr/>
        </p:nvSpPr>
        <p:spPr>
          <a:xfrm>
            <a:off x="855406" y="4572000"/>
            <a:ext cx="7903126" cy="1569660"/>
          </a:xfrm>
          <a:prstGeom prst="rect">
            <a:avLst/>
          </a:prstGeom>
          <a:noFill/>
        </p:spPr>
        <p:txBody>
          <a:bodyPr wrap="none" rtlCol="0">
            <a:spAutoFit/>
          </a:bodyPr>
          <a:lstStyle/>
          <a:p>
            <a:r>
              <a:rPr lang="en-US" dirty="0" smtClean="0"/>
              <a:t>How will the energies of the two levels compare?</a:t>
            </a:r>
          </a:p>
          <a:p>
            <a:r>
              <a:rPr lang="en-US" dirty="0" smtClean="0"/>
              <a:t>a. symmetric state has higher energy (less tightly bound)</a:t>
            </a:r>
          </a:p>
          <a:p>
            <a:r>
              <a:rPr lang="en-US" dirty="0" smtClean="0"/>
              <a:t>b. they will remain equal energy</a:t>
            </a:r>
          </a:p>
          <a:p>
            <a:r>
              <a:rPr lang="en-US" dirty="0" smtClean="0"/>
              <a:t>c. </a:t>
            </a:r>
            <a:r>
              <a:rPr lang="en-US" dirty="0" err="1" smtClean="0"/>
              <a:t>antisymmetric</a:t>
            </a:r>
            <a:r>
              <a:rPr lang="en-US" dirty="0" smtClean="0"/>
              <a:t>  state has higher energy</a:t>
            </a:r>
            <a:endParaRPr lang="en-CA" dirty="0"/>
          </a:p>
        </p:txBody>
      </p:sp>
      <p:sp>
        <p:nvSpPr>
          <p:cNvPr id="54" name="TextBox 53"/>
          <p:cNvSpPr txBox="1"/>
          <p:nvPr/>
        </p:nvSpPr>
        <p:spPr>
          <a:xfrm>
            <a:off x="2050025" y="6120580"/>
            <a:ext cx="2064989" cy="461665"/>
          </a:xfrm>
          <a:prstGeom prst="rect">
            <a:avLst/>
          </a:prstGeom>
          <a:noFill/>
        </p:spPr>
        <p:txBody>
          <a:bodyPr wrap="none" rtlCol="0">
            <a:spAutoFit/>
          </a:bodyPr>
          <a:lstStyle/>
          <a:p>
            <a:r>
              <a:rPr lang="en-US" dirty="0" smtClean="0"/>
              <a:t>go to sim-- try</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p:bldP spid="5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1935</Words>
  <Application>Microsoft Office PowerPoint</Application>
  <PresentationFormat>On-screen Show (4:3)</PresentationFormat>
  <Paragraphs>346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JILA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 Wieman</dc:creator>
  <cp:lastModifiedBy>Sarah Gilbert</cp:lastModifiedBy>
  <cp:revision>60</cp:revision>
  <dcterms:created xsi:type="dcterms:W3CDTF">2006-04-15T21:40:19Z</dcterms:created>
  <dcterms:modified xsi:type="dcterms:W3CDTF">2009-08-01T00:58:20Z</dcterms:modified>
</cp:coreProperties>
</file>