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71" r:id="rId2"/>
    <p:sldId id="373" r:id="rId3"/>
    <p:sldId id="372" r:id="rId4"/>
    <p:sldId id="375" r:id="rId5"/>
    <p:sldId id="357" r:id="rId6"/>
    <p:sldId id="377" r:id="rId7"/>
    <p:sldId id="378" r:id="rId8"/>
    <p:sldId id="376" r:id="rId9"/>
    <p:sldId id="360" r:id="rId10"/>
    <p:sldId id="358" r:id="rId11"/>
    <p:sldId id="369" r:id="rId12"/>
    <p:sldId id="380" r:id="rId13"/>
    <p:sldId id="359" r:id="rId14"/>
    <p:sldId id="365" r:id="rId15"/>
    <p:sldId id="366" r:id="rId16"/>
    <p:sldId id="381" r:id="rId17"/>
    <p:sldId id="382" r:id="rId18"/>
    <p:sldId id="331" r:id="rId19"/>
    <p:sldId id="292" r:id="rId20"/>
    <p:sldId id="383" r:id="rId21"/>
    <p:sldId id="379" r:id="rId22"/>
    <p:sldId id="362" r:id="rId23"/>
  </p:sldIdLst>
  <p:sldSz cx="9144000" cy="6858000" type="screen4x3"/>
  <p:notesSz cx="7008813" cy="929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BBE0E3"/>
    <a:srgbClr val="A50021"/>
    <a:srgbClr val="006600"/>
    <a:srgbClr val="333399"/>
    <a:srgbClr val="339933"/>
    <a:srgbClr val="FF0000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2976" autoAdjust="0"/>
  </p:normalViewPr>
  <p:slideViewPr>
    <p:cSldViewPr>
      <p:cViewPr varScale="1">
        <p:scale>
          <a:sx n="97" d="100"/>
          <a:sy n="97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4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9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9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039" y="0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459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039" y="8828459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5D0C2B7-C4D9-43B0-9279-6D008CD113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039" y="0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9787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882" y="4415036"/>
            <a:ext cx="5607050" cy="418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8459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039" y="8828459"/>
            <a:ext cx="3037152" cy="46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59D5C86F-2BCD-4D2E-988E-27A86266C6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262403-E287-4ADC-ABFE-72AA8CC3EB77}" type="slidenum">
              <a:rPr lang="en-US"/>
              <a:pPr/>
              <a:t>11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DE0A50-E3FA-4E18-8EDD-7CF22075DC28}" type="slidenum">
              <a:rPr lang="en-US"/>
              <a:pPr/>
              <a:t>14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21A978-703F-4F7F-AF24-43AF7F789D6B}" type="slidenum">
              <a:rPr lang="en-US"/>
              <a:pPr/>
              <a:t>15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E2F7A7-5816-4727-BA6D-F180AE7D0C3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F825B6-35FE-48C5-8115-088996698340}" type="slidenum">
              <a:rPr lang="en-US"/>
              <a:pPr/>
              <a:t>4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5C86F-2BCD-4D2E-988E-27A86266C6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39C23-8AA9-4360-9E57-2D1C3233D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6DB87-B3EA-4346-B1E3-D6116E6421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B0C63F-C482-4D74-9434-7456640292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FC75E-C6A3-43D0-8745-9ADDBE3A0E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2D51B-C0BB-4BD1-82EF-4B8F482FFB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B5C5E-FEB8-41E7-87F2-5F2EEA671D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C7E08-6726-4903-B67C-4F254E1C4E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3E0BE-0704-4219-A454-A909B010A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22AF7-1162-45AF-9F03-1F65B7E043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C6CBD-AE44-46A4-A41D-19E7FDC5C9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4013C-3324-45B6-AE72-3FCBEEFF2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BB0D36C7-30FD-4B18-8E19-1CEF7295C9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906-AB75-4ADE-A9DC-8A6EF6D027E7}" type="slidenum">
              <a:rPr lang="en-US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3200400"/>
            <a:ext cx="680788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Today-- return to models of hydrogen atom</a:t>
            </a:r>
          </a:p>
          <a:p>
            <a:r>
              <a:rPr lang="en-US" dirty="0" smtClean="0"/>
              <a:t>Schrodinger model.  </a:t>
            </a:r>
          </a:p>
          <a:p>
            <a:endParaRPr lang="en-US" dirty="0"/>
          </a:p>
          <a:p>
            <a:r>
              <a:rPr lang="en-US" dirty="0" smtClean="0"/>
              <a:t>2. extension to other atoms &amp; molecules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5105400"/>
            <a:ext cx="4527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Concept mapping exercise.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81000"/>
            <a:ext cx="7837402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dirty="0" smtClean="0"/>
              <a:t>midterm on Friday, can bring usual 1 pg note sheet and</a:t>
            </a:r>
          </a:p>
          <a:p>
            <a:r>
              <a:rPr lang="en-US" b="0" dirty="0" smtClean="0"/>
              <a:t>calculator.  Learning goals through first 5 sections</a:t>
            </a:r>
          </a:p>
          <a:p>
            <a:r>
              <a:rPr lang="en-US" b="0" dirty="0" smtClean="0"/>
              <a:t>(to </a:t>
            </a:r>
            <a:r>
              <a:rPr lang="en-US" b="0" dirty="0" err="1" smtClean="0"/>
              <a:t>Schrod</a:t>
            </a:r>
            <a:r>
              <a:rPr lang="en-US" b="0" dirty="0" smtClean="0"/>
              <a:t> </a:t>
            </a:r>
            <a:r>
              <a:rPr lang="en-US" b="0" dirty="0" err="1" smtClean="0"/>
              <a:t>eq</a:t>
            </a:r>
            <a:r>
              <a:rPr lang="en-US" b="0" dirty="0" smtClean="0"/>
              <a:t> and potential energy wells) of</a:t>
            </a:r>
          </a:p>
          <a:p>
            <a:r>
              <a:rPr lang="en-US" b="0" dirty="0" smtClean="0"/>
              <a:t>learning goals sheet.  Not include stuff from today on</a:t>
            </a:r>
          </a:p>
          <a:p>
            <a:r>
              <a:rPr lang="en-US" b="0" dirty="0" smtClean="0"/>
              <a:t>hydrogen atom-- section #6 of learning goals.</a:t>
            </a:r>
          </a:p>
          <a:p>
            <a:r>
              <a:rPr lang="en-US" b="0" dirty="0" smtClean="0"/>
              <a:t>Individual plus group again.-- </a:t>
            </a:r>
            <a:r>
              <a:rPr lang="en-US" b="0" i="1" dirty="0" smtClean="0"/>
              <a:t>easier to mark if all perfect</a:t>
            </a:r>
            <a:endParaRPr lang="en-CA" b="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1F09-EDAB-405A-9EED-0176EC5F246C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44386" name="Object 2"/>
          <p:cNvGraphicFramePr>
            <a:graphicFrameLocks noChangeAspect="1"/>
          </p:cNvGraphicFramePr>
          <p:nvPr/>
        </p:nvGraphicFramePr>
        <p:xfrm>
          <a:off x="152400" y="0"/>
          <a:ext cx="8375650" cy="949325"/>
        </p:xfrm>
        <a:graphic>
          <a:graphicData uri="http://schemas.openxmlformats.org/presentationml/2006/ole">
            <p:oleObj spid="_x0000_s144386" name="Equation" r:id="rId4" imgW="2019240" imgH="228600" progId="Equation.3">
              <p:embed/>
            </p:oleObj>
          </a:graphicData>
        </a:graphic>
      </p:graphicFrame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381000" y="3429000"/>
            <a:ext cx="708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0">
                <a:latin typeface="Comic Sans MS" pitchFamily="66" charset="0"/>
              </a:rPr>
              <a:t>2p</a:t>
            </a:r>
          </a:p>
        </p:txBody>
      </p:sp>
      <p:sp>
        <p:nvSpPr>
          <p:cNvPr id="144388" name="Line 4"/>
          <p:cNvSpPr>
            <a:spLocks noChangeShapeType="1"/>
          </p:cNvSpPr>
          <p:nvPr/>
        </p:nvSpPr>
        <p:spPr bwMode="auto">
          <a:xfrm>
            <a:off x="228600" y="29718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0" y="2514600"/>
            <a:ext cx="828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0"/>
              <a:t>n=2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 flipH="1" flipV="1">
            <a:off x="838200" y="4038600"/>
            <a:ext cx="76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0" y="5105400"/>
            <a:ext cx="1697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en-US" sz="3000" b="0"/>
          </a:p>
          <a:p>
            <a:pPr algn="ctr"/>
            <a:r>
              <a:rPr lang="en-US" sz="3000" b="0"/>
              <a:t>m=-1,0,1</a:t>
            </a: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1524000" y="2438400"/>
            <a:ext cx="658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Comic Sans MS" pitchFamily="66" charset="0"/>
              </a:rPr>
              <a:t>n=1, 2, 3 … = Principle Quantum Number	</a:t>
            </a:r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1524000" y="3657600"/>
            <a:ext cx="85344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>
                <a:solidFill>
                  <a:schemeClr val="accent2"/>
                </a:solidFill>
                <a:latin typeface="Times New Roman" pitchFamily="18" charset="0"/>
              </a:rPr>
              <a:t>l=</a:t>
            </a:r>
            <a:r>
              <a:rPr lang="en-US" b="0">
                <a:solidFill>
                  <a:schemeClr val="accent2"/>
                </a:solidFill>
                <a:latin typeface="Comic Sans MS" pitchFamily="66" charset="0"/>
              </a:rPr>
              <a:t>0, 1, 2, 3 …= Angular Momentum Quantum Number</a:t>
            </a:r>
          </a:p>
          <a:p>
            <a:r>
              <a:rPr lang="en-US" b="0">
                <a:solidFill>
                  <a:schemeClr val="accent2"/>
                </a:solidFill>
                <a:latin typeface="Comic Sans MS" pitchFamily="66" charset="0"/>
              </a:rPr>
              <a:t>  =s, p, d, f	</a:t>
            </a:r>
            <a:r>
              <a:rPr lang="en-US" b="0" u="sng">
                <a:solidFill>
                  <a:srgbClr val="FF0000"/>
                </a:solidFill>
                <a:latin typeface="Comic Sans MS" pitchFamily="66" charset="0"/>
              </a:rPr>
              <a:t>(restricted to 0, 1, 2 … n-1)</a:t>
            </a:r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1600200" y="5410200"/>
            <a:ext cx="7848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chemeClr val="accent2"/>
                </a:solidFill>
                <a:latin typeface="Comic Sans MS" pitchFamily="66" charset="0"/>
              </a:rPr>
              <a:t>m = ... -1, 0, 1.. =  z-component of Angular Momentum </a:t>
            </a:r>
          </a:p>
          <a:p>
            <a:r>
              <a:rPr lang="en-US" b="0">
                <a:solidFill>
                  <a:schemeClr val="accent2"/>
                </a:solidFill>
                <a:latin typeface="Comic Sans MS" pitchFamily="66" charset="0"/>
              </a:rPr>
              <a:t>   </a:t>
            </a:r>
            <a:r>
              <a:rPr lang="en-US" b="0" u="sng">
                <a:solidFill>
                  <a:srgbClr val="FF0000"/>
                </a:solidFill>
                <a:latin typeface="Comic Sans MS" pitchFamily="66" charset="0"/>
              </a:rPr>
              <a:t>(restricted to –</a:t>
            </a:r>
            <a:r>
              <a:rPr lang="en-US" sz="3200" b="0" i="1" u="sng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sz="3200" b="0" u="sng">
                <a:solidFill>
                  <a:srgbClr val="FF0000"/>
                </a:solidFill>
                <a:latin typeface="Mistral" pitchFamily="66" charset="0"/>
              </a:rPr>
              <a:t> </a:t>
            </a:r>
            <a:r>
              <a:rPr lang="en-US" b="0" u="sng">
                <a:solidFill>
                  <a:srgbClr val="FF0000"/>
                </a:solidFill>
                <a:latin typeface="Comic Sans MS" pitchFamily="66" charset="0"/>
              </a:rPr>
              <a:t>to </a:t>
            </a:r>
            <a:r>
              <a:rPr lang="en-US" sz="3200" b="0" i="1" u="sng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sz="3200" b="0" u="sng">
                <a:solidFill>
                  <a:srgbClr val="FF0000"/>
                </a:solidFill>
                <a:latin typeface="Mistral" pitchFamily="66" charset="0"/>
              </a:rPr>
              <a:t>)</a:t>
            </a:r>
          </a:p>
        </p:txBody>
      </p:sp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/>
              <a:t>Boundary conditions: </a:t>
            </a:r>
          </a:p>
          <a:p>
            <a:r>
              <a:rPr lang="en-US" sz="2800" b="0">
                <a:sym typeface="Wingdings" pitchFamily="2" charset="2"/>
              </a:rPr>
              <a:t>Lead to r</a:t>
            </a:r>
            <a:r>
              <a:rPr lang="en-US" sz="2800" b="0"/>
              <a:t>estrictions on wave functions </a:t>
            </a:r>
          </a:p>
          <a:p>
            <a:r>
              <a:rPr lang="en-US" sz="2800" b="0">
                <a:sym typeface="Wingdings" pitchFamily="2" charset="2"/>
              </a:rPr>
              <a:t>Lead to </a:t>
            </a:r>
            <a:r>
              <a:rPr lang="en-US" sz="2800" b="0"/>
              <a:t>quantization in angular momentum and energy</a:t>
            </a:r>
          </a:p>
        </p:txBody>
      </p:sp>
      <p:graphicFrame>
        <p:nvGraphicFramePr>
          <p:cNvPr id="144396" name="Object 12"/>
          <p:cNvGraphicFramePr>
            <a:graphicFrameLocks noChangeAspect="1"/>
          </p:cNvGraphicFramePr>
          <p:nvPr/>
        </p:nvGraphicFramePr>
        <p:xfrm>
          <a:off x="2362200" y="2890838"/>
          <a:ext cx="2073275" cy="614362"/>
        </p:xfrm>
        <a:graphic>
          <a:graphicData uri="http://schemas.openxmlformats.org/presentationml/2006/ole">
            <p:oleObj spid="_x0000_s144396" name="Equation" r:id="rId5" imgW="812520" imgH="241200" progId="Equation.3">
              <p:embed/>
            </p:oleObj>
          </a:graphicData>
        </a:graphic>
      </p:graphicFrame>
      <p:sp>
        <p:nvSpPr>
          <p:cNvPr id="144397" name="Text Box 13"/>
          <p:cNvSpPr txBox="1">
            <a:spLocks noChangeArrowheads="1"/>
          </p:cNvSpPr>
          <p:nvPr/>
        </p:nvSpPr>
        <p:spPr bwMode="auto">
          <a:xfrm>
            <a:off x="4572000" y="2967038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/>
              <a:t>(for Hydrogen, same as Bohr)</a:t>
            </a:r>
          </a:p>
        </p:txBody>
      </p:sp>
      <p:graphicFrame>
        <p:nvGraphicFramePr>
          <p:cNvPr id="144398" name="Object 14"/>
          <p:cNvGraphicFramePr>
            <a:graphicFrameLocks noChangeAspect="1"/>
          </p:cNvGraphicFramePr>
          <p:nvPr/>
        </p:nvGraphicFramePr>
        <p:xfrm>
          <a:off x="2514600" y="4572000"/>
          <a:ext cx="2462213" cy="679450"/>
        </p:xfrm>
        <a:graphic>
          <a:graphicData uri="http://schemas.openxmlformats.org/presentationml/2006/ole">
            <p:oleObj spid="_x0000_s144398" name="Equation" r:id="rId6" imgW="965160" imgH="266400" progId="Equation.3">
              <p:embed/>
            </p:oleObj>
          </a:graphicData>
        </a:graphic>
      </p:graphicFrame>
      <p:graphicFrame>
        <p:nvGraphicFramePr>
          <p:cNvPr id="144399" name="Object 15"/>
          <p:cNvGraphicFramePr>
            <a:graphicFrameLocks noChangeAspect="1"/>
          </p:cNvGraphicFramePr>
          <p:nvPr/>
        </p:nvGraphicFramePr>
        <p:xfrm>
          <a:off x="2590800" y="6307138"/>
          <a:ext cx="1360488" cy="550862"/>
        </p:xfrm>
        <a:graphic>
          <a:graphicData uri="http://schemas.openxmlformats.org/presentationml/2006/ole">
            <p:oleObj spid="_x0000_s144399" name="Equation" r:id="rId7" imgW="533160" imgH="215640" progId="Equation.3">
              <p:embed/>
            </p:oleObj>
          </a:graphicData>
        </a:graphic>
      </p:graphicFrame>
      <p:sp>
        <p:nvSpPr>
          <p:cNvPr id="144400" name="Rectangle 16"/>
          <p:cNvSpPr>
            <a:spLocks noChangeArrowheads="1"/>
          </p:cNvSpPr>
          <p:nvPr/>
        </p:nvSpPr>
        <p:spPr bwMode="auto">
          <a:xfrm>
            <a:off x="609600" y="4343400"/>
            <a:ext cx="723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000" b="0" i="1">
                <a:latin typeface="Times New Roman" pitchFamily="18" charset="0"/>
              </a:rPr>
              <a:t>l</a:t>
            </a:r>
            <a:r>
              <a:rPr lang="en-US" sz="3000" b="0"/>
              <a:t>=1</a:t>
            </a:r>
          </a:p>
        </p:txBody>
      </p:sp>
      <p:sp>
        <p:nvSpPr>
          <p:cNvPr id="144401" name="Line 17"/>
          <p:cNvSpPr>
            <a:spLocks noChangeShapeType="1"/>
          </p:cNvSpPr>
          <p:nvPr/>
        </p:nvSpPr>
        <p:spPr bwMode="auto">
          <a:xfrm flipV="1">
            <a:off x="228600" y="51054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44402" name="Group 18"/>
          <p:cNvGrpSpPr>
            <a:grpSpLocks/>
          </p:cNvGrpSpPr>
          <p:nvPr/>
        </p:nvGrpSpPr>
        <p:grpSpPr bwMode="auto">
          <a:xfrm>
            <a:off x="533400" y="4876800"/>
            <a:ext cx="838200" cy="238125"/>
            <a:chOff x="3558" y="2970"/>
            <a:chExt cx="666" cy="342"/>
          </a:xfrm>
        </p:grpSpPr>
        <p:sp>
          <p:nvSpPr>
            <p:cNvPr id="144403" name="Oval 19"/>
            <p:cNvSpPr>
              <a:spLocks noChangeArrowheads="1"/>
            </p:cNvSpPr>
            <p:nvPr/>
          </p:nvSpPr>
          <p:spPr bwMode="auto">
            <a:xfrm>
              <a:off x="3558" y="2970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4404" name="Oval 20"/>
            <p:cNvSpPr>
              <a:spLocks noChangeArrowheads="1"/>
            </p:cNvSpPr>
            <p:nvPr/>
          </p:nvSpPr>
          <p:spPr bwMode="auto">
            <a:xfrm>
              <a:off x="3888" y="2976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4405" name="Oval 21"/>
            <p:cNvSpPr>
              <a:spLocks noChangeArrowheads="1"/>
            </p:cNvSpPr>
            <p:nvPr/>
          </p:nvSpPr>
          <p:spPr bwMode="auto">
            <a:xfrm>
              <a:off x="3880" y="3120"/>
              <a:ext cx="26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BBA47-F315-4724-8657-81F8A7FA90F7}" type="slidenum">
              <a:rPr lang="en-US"/>
              <a:pPr/>
              <a:t>11</a:t>
            </a:fld>
            <a:endParaRPr lang="en-US"/>
          </a:p>
        </p:txBody>
      </p:sp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533400" y="0"/>
            <a:ext cx="423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Energy Diagram for Hydrogen</a:t>
            </a:r>
          </a:p>
        </p:txBody>
      </p:sp>
      <p:sp>
        <p:nvSpPr>
          <p:cNvPr id="169987" name="Line 3"/>
          <p:cNvSpPr>
            <a:spLocks noChangeShapeType="1"/>
          </p:cNvSpPr>
          <p:nvPr/>
        </p:nvSpPr>
        <p:spPr bwMode="auto">
          <a:xfrm>
            <a:off x="1600200" y="6248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762000" y="594360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n=1</a:t>
            </a:r>
          </a:p>
        </p:txBody>
      </p:sp>
      <p:sp>
        <p:nvSpPr>
          <p:cNvPr id="169989" name="Line 5"/>
          <p:cNvSpPr>
            <a:spLocks noChangeShapeType="1"/>
          </p:cNvSpPr>
          <p:nvPr/>
        </p:nvSpPr>
        <p:spPr bwMode="auto">
          <a:xfrm>
            <a:off x="1600200" y="27432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762000" y="243840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n=2</a:t>
            </a:r>
          </a:p>
        </p:txBody>
      </p:sp>
      <p:sp>
        <p:nvSpPr>
          <p:cNvPr id="169991" name="Line 7"/>
          <p:cNvSpPr>
            <a:spLocks noChangeShapeType="1"/>
          </p:cNvSpPr>
          <p:nvPr/>
        </p:nvSpPr>
        <p:spPr bwMode="auto">
          <a:xfrm>
            <a:off x="1600200" y="1828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762000" y="1524000"/>
            <a:ext cx="701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n=3</a:t>
            </a:r>
          </a:p>
        </p:txBody>
      </p:sp>
      <p:sp>
        <p:nvSpPr>
          <p:cNvPr id="169993" name="Text Box 9"/>
          <p:cNvSpPr txBox="1">
            <a:spLocks noChangeArrowheads="1"/>
          </p:cNvSpPr>
          <p:nvPr/>
        </p:nvSpPr>
        <p:spPr bwMode="auto">
          <a:xfrm>
            <a:off x="1524000" y="533400"/>
            <a:ext cx="615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1">
                <a:latin typeface="Times New Roman" pitchFamily="18" charset="0"/>
              </a:rPr>
              <a:t>l</a:t>
            </a:r>
            <a:r>
              <a:rPr lang="en-US" b="0"/>
              <a:t>=0</a:t>
            </a:r>
          </a:p>
          <a:p>
            <a:r>
              <a:rPr lang="en-US" b="0"/>
              <a:t>(s)</a:t>
            </a:r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2660650" y="533400"/>
            <a:ext cx="615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1">
                <a:latin typeface="Times New Roman" pitchFamily="18" charset="0"/>
              </a:rPr>
              <a:t>l</a:t>
            </a:r>
            <a:r>
              <a:rPr lang="en-US" b="0"/>
              <a:t>=1</a:t>
            </a:r>
          </a:p>
          <a:p>
            <a:r>
              <a:rPr lang="en-US" b="0"/>
              <a:t>(p)</a:t>
            </a:r>
          </a:p>
        </p:txBody>
      </p:sp>
      <p:sp>
        <p:nvSpPr>
          <p:cNvPr id="169995" name="Text Box 11"/>
          <p:cNvSpPr txBox="1">
            <a:spLocks noChangeArrowheads="1"/>
          </p:cNvSpPr>
          <p:nvPr/>
        </p:nvSpPr>
        <p:spPr bwMode="auto">
          <a:xfrm>
            <a:off x="3657600" y="533400"/>
            <a:ext cx="615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1">
                <a:latin typeface="Times New Roman" pitchFamily="18" charset="0"/>
              </a:rPr>
              <a:t>l</a:t>
            </a:r>
            <a:r>
              <a:rPr lang="en-US" b="0"/>
              <a:t>=2</a:t>
            </a:r>
          </a:p>
          <a:p>
            <a:r>
              <a:rPr lang="en-US" b="0"/>
              <a:t>(d)</a:t>
            </a:r>
          </a:p>
        </p:txBody>
      </p:sp>
      <p:sp>
        <p:nvSpPr>
          <p:cNvPr id="170000" name="Line 16"/>
          <p:cNvSpPr>
            <a:spLocks noChangeShapeType="1"/>
          </p:cNvSpPr>
          <p:nvPr/>
        </p:nvSpPr>
        <p:spPr bwMode="auto">
          <a:xfrm>
            <a:off x="25908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1" name="Line 17"/>
          <p:cNvSpPr>
            <a:spLocks noChangeShapeType="1"/>
          </p:cNvSpPr>
          <p:nvPr/>
        </p:nvSpPr>
        <p:spPr bwMode="auto">
          <a:xfrm>
            <a:off x="2852738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2" name="Line 18"/>
          <p:cNvSpPr>
            <a:spLocks noChangeShapeType="1"/>
          </p:cNvSpPr>
          <p:nvPr/>
        </p:nvSpPr>
        <p:spPr bwMode="auto">
          <a:xfrm>
            <a:off x="3124200" y="27432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3" name="Line 19"/>
          <p:cNvSpPr>
            <a:spLocks noChangeShapeType="1"/>
          </p:cNvSpPr>
          <p:nvPr/>
        </p:nvSpPr>
        <p:spPr bwMode="auto">
          <a:xfrm>
            <a:off x="2590800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4" name="Line 20"/>
          <p:cNvSpPr>
            <a:spLocks noChangeShapeType="1"/>
          </p:cNvSpPr>
          <p:nvPr/>
        </p:nvSpPr>
        <p:spPr bwMode="auto">
          <a:xfrm>
            <a:off x="2852738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5" name="Line 21"/>
          <p:cNvSpPr>
            <a:spLocks noChangeShapeType="1"/>
          </p:cNvSpPr>
          <p:nvPr/>
        </p:nvSpPr>
        <p:spPr bwMode="auto">
          <a:xfrm>
            <a:off x="3124200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6" name="Line 22"/>
          <p:cNvSpPr>
            <a:spLocks noChangeShapeType="1"/>
          </p:cNvSpPr>
          <p:nvPr/>
        </p:nvSpPr>
        <p:spPr bwMode="auto">
          <a:xfrm>
            <a:off x="3657600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7" name="Line 23"/>
          <p:cNvSpPr>
            <a:spLocks noChangeShapeType="1"/>
          </p:cNvSpPr>
          <p:nvPr/>
        </p:nvSpPr>
        <p:spPr bwMode="auto">
          <a:xfrm>
            <a:off x="3919538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8" name="Line 24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09" name="Line 25"/>
          <p:cNvSpPr>
            <a:spLocks noChangeShapeType="1"/>
          </p:cNvSpPr>
          <p:nvPr/>
        </p:nvSpPr>
        <p:spPr bwMode="auto">
          <a:xfrm>
            <a:off x="4452938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10" name="Line 26"/>
          <p:cNvSpPr>
            <a:spLocks noChangeShapeType="1"/>
          </p:cNvSpPr>
          <p:nvPr/>
        </p:nvSpPr>
        <p:spPr bwMode="auto">
          <a:xfrm>
            <a:off x="4724400" y="18288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0016" name="Text Box 32"/>
          <p:cNvSpPr txBox="1">
            <a:spLocks noChangeArrowheads="1"/>
          </p:cNvSpPr>
          <p:nvPr/>
        </p:nvSpPr>
        <p:spPr bwMode="auto">
          <a:xfrm>
            <a:off x="2286000" y="6019800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i="1">
                <a:latin typeface="Times New Roman" pitchFamily="18" charset="0"/>
              </a:rPr>
              <a:t>l</a:t>
            </a:r>
            <a:r>
              <a:rPr lang="en-US" b="0"/>
              <a:t>=0,m=0</a:t>
            </a:r>
          </a:p>
        </p:txBody>
      </p:sp>
      <p:sp>
        <p:nvSpPr>
          <p:cNvPr id="170017" name="Text Box 33"/>
          <p:cNvSpPr txBox="1">
            <a:spLocks noChangeArrowheads="1"/>
          </p:cNvSpPr>
          <p:nvPr/>
        </p:nvSpPr>
        <p:spPr bwMode="auto">
          <a:xfrm>
            <a:off x="1676400" y="6172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1s</a:t>
            </a:r>
          </a:p>
        </p:txBody>
      </p:sp>
      <p:sp>
        <p:nvSpPr>
          <p:cNvPr id="170018" name="Text Box 34"/>
          <p:cNvSpPr txBox="1">
            <a:spLocks noChangeArrowheads="1"/>
          </p:cNvSpPr>
          <p:nvPr/>
        </p:nvSpPr>
        <p:spPr bwMode="auto">
          <a:xfrm>
            <a:off x="1752600" y="26670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2s</a:t>
            </a:r>
          </a:p>
        </p:txBody>
      </p:sp>
      <p:sp>
        <p:nvSpPr>
          <p:cNvPr id="170019" name="Text Box 35"/>
          <p:cNvSpPr txBox="1">
            <a:spLocks noChangeArrowheads="1"/>
          </p:cNvSpPr>
          <p:nvPr/>
        </p:nvSpPr>
        <p:spPr bwMode="auto">
          <a:xfrm>
            <a:off x="2743200" y="26670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2p</a:t>
            </a:r>
          </a:p>
        </p:txBody>
      </p:sp>
      <p:sp>
        <p:nvSpPr>
          <p:cNvPr id="170020" name="Text Box 36"/>
          <p:cNvSpPr txBox="1">
            <a:spLocks noChangeArrowheads="1"/>
          </p:cNvSpPr>
          <p:nvPr/>
        </p:nvSpPr>
        <p:spPr bwMode="auto">
          <a:xfrm>
            <a:off x="1828800" y="1752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3s</a:t>
            </a:r>
          </a:p>
        </p:txBody>
      </p:sp>
      <p:sp>
        <p:nvSpPr>
          <p:cNvPr id="170021" name="Text Box 37"/>
          <p:cNvSpPr txBox="1">
            <a:spLocks noChangeArrowheads="1"/>
          </p:cNvSpPr>
          <p:nvPr/>
        </p:nvSpPr>
        <p:spPr bwMode="auto">
          <a:xfrm>
            <a:off x="2895600" y="17526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3p</a:t>
            </a:r>
          </a:p>
        </p:txBody>
      </p:sp>
      <p:sp>
        <p:nvSpPr>
          <p:cNvPr id="170022" name="Text Box 38"/>
          <p:cNvSpPr txBox="1">
            <a:spLocks noChangeArrowheads="1"/>
          </p:cNvSpPr>
          <p:nvPr/>
        </p:nvSpPr>
        <p:spPr bwMode="auto">
          <a:xfrm>
            <a:off x="4343400" y="17526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3d</a:t>
            </a:r>
          </a:p>
        </p:txBody>
      </p:sp>
      <p:sp>
        <p:nvSpPr>
          <p:cNvPr id="170023" name="Rectangle 39"/>
          <p:cNvSpPr>
            <a:spLocks noChangeArrowheads="1"/>
          </p:cNvSpPr>
          <p:nvPr/>
        </p:nvSpPr>
        <p:spPr bwMode="auto">
          <a:xfrm>
            <a:off x="3581400" y="2606675"/>
            <a:ext cx="5105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dirty="0">
                <a:solidFill>
                  <a:srgbClr val="FF0000"/>
                </a:solidFill>
              </a:rPr>
              <a:t>Energy only depends on n </a:t>
            </a:r>
            <a:endParaRPr lang="en-US" b="0" dirty="0" smtClean="0">
              <a:solidFill>
                <a:srgbClr val="FF0000"/>
              </a:solidFill>
            </a:endParaRPr>
          </a:p>
          <a:p>
            <a:r>
              <a:rPr lang="en-US" b="0" dirty="0" smtClean="0">
                <a:solidFill>
                  <a:srgbClr val="FF0000"/>
                </a:solidFill>
              </a:rPr>
              <a:t>(NOT </a:t>
            </a:r>
            <a:r>
              <a:rPr lang="en-US" b="0" dirty="0">
                <a:solidFill>
                  <a:srgbClr val="FF0000"/>
                </a:solidFill>
              </a:rPr>
              <a:t>true for </a:t>
            </a:r>
            <a:r>
              <a:rPr lang="en-US" b="0" dirty="0" smtClean="0">
                <a:solidFill>
                  <a:srgbClr val="FF0000"/>
                </a:solidFill>
              </a:rPr>
              <a:t>hydrogen if look more carefully-- improved solution, including magnetic effects-- important triumph of Sch. Eq.).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Completely wrong</a:t>
            </a:r>
            <a:r>
              <a:rPr lang="en-US" b="0" dirty="0" smtClean="0">
                <a:solidFill>
                  <a:srgbClr val="FF0000"/>
                </a:solidFill>
              </a:rPr>
              <a:t> for multi-electron atoms.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FC75E-C6A3-43D0-8745-9ADDBE3A0E99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201730" name="Object 2"/>
          <p:cNvGraphicFramePr>
            <a:graphicFrameLocks noChangeAspect="1"/>
          </p:cNvGraphicFramePr>
          <p:nvPr/>
        </p:nvGraphicFramePr>
        <p:xfrm>
          <a:off x="693738" y="973138"/>
          <a:ext cx="6919912" cy="714375"/>
        </p:xfrm>
        <a:graphic>
          <a:graphicData uri="http://schemas.openxmlformats.org/presentationml/2006/ole">
            <p:oleObj spid="_x0000_s201730" name="Equation" r:id="rId4" imgW="2336760" imgH="241200" progId="Equation.3">
              <p:embed/>
            </p:oleObj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 dirty="0" smtClean="0"/>
              <a:t>An electron in the Hydrogen atom is excited to the following electronic state: </a:t>
            </a:r>
            <a:endParaRPr lang="en-US" sz="2800" b="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789093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 dirty="0" smtClean="0"/>
              <a:t>with energy                                .</a:t>
            </a:r>
            <a:br>
              <a:rPr lang="en-US" sz="2800" b="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dirty="0" smtClean="0"/>
              <a:t>How many electronic energy levels have the same energy as this one?</a:t>
            </a:r>
            <a:br>
              <a:rPr lang="en-US" sz="2800" b="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dirty="0" smtClean="0"/>
              <a:t>(a) 1</a:t>
            </a:r>
            <a:br>
              <a:rPr lang="en-US" sz="2800" b="0" dirty="0" smtClean="0"/>
            </a:br>
            <a:r>
              <a:rPr lang="en-US" sz="2800" b="0" dirty="0" smtClean="0"/>
              <a:t>(b) 2</a:t>
            </a:r>
            <a:br>
              <a:rPr lang="en-US" sz="2800" b="0" dirty="0" smtClean="0"/>
            </a:br>
            <a:r>
              <a:rPr lang="en-US" sz="2800" b="0" dirty="0" smtClean="0"/>
              <a:t>(c) 3</a:t>
            </a:r>
            <a:br>
              <a:rPr lang="en-US" sz="2800" b="0" dirty="0" smtClean="0"/>
            </a:br>
            <a:r>
              <a:rPr lang="en-US" sz="2800" b="0" dirty="0" smtClean="0"/>
              <a:t>(d) 5</a:t>
            </a:r>
          </a:p>
          <a:p>
            <a:r>
              <a:rPr lang="en-US" sz="2800" b="0" dirty="0" smtClean="0"/>
              <a:t>(e) 9</a:t>
            </a:r>
            <a:br>
              <a:rPr lang="en-US" sz="2800" b="0" dirty="0" smtClean="0"/>
            </a:br>
            <a:endParaRPr lang="en-US" sz="2800" b="0" dirty="0"/>
          </a:p>
        </p:txBody>
      </p:sp>
      <p:graphicFrame>
        <p:nvGraphicFramePr>
          <p:cNvPr id="201731" name="Object 3"/>
          <p:cNvGraphicFramePr>
            <a:graphicFrameLocks noChangeAspect="1"/>
          </p:cNvGraphicFramePr>
          <p:nvPr/>
        </p:nvGraphicFramePr>
        <p:xfrm>
          <a:off x="1981200" y="1752600"/>
          <a:ext cx="3078163" cy="646113"/>
        </p:xfrm>
        <a:graphic>
          <a:graphicData uri="http://schemas.openxmlformats.org/presentationml/2006/ole">
            <p:oleObj spid="_x0000_s201731" name="Equation" r:id="rId5" imgW="12063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2A1D-E9B8-4219-82B4-731FB4B8F1CD}" type="slidenum">
              <a:rPr lang="en-US"/>
              <a:pPr/>
              <a:t>13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63563"/>
          </a:xfrm>
        </p:spPr>
        <p:txBody>
          <a:bodyPr/>
          <a:lstStyle/>
          <a:p>
            <a:r>
              <a:rPr lang="en-US" sz="3600"/>
              <a:t>Comparing H atom &amp; Infinite Square Well: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4187825" cy="50165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>
                <a:solidFill>
                  <a:srgbClr val="006600"/>
                </a:solidFill>
              </a:rPr>
              <a:t>Infinite Square Well: (1D)</a:t>
            </a:r>
          </a:p>
          <a:p>
            <a:pPr>
              <a:lnSpc>
                <a:spcPct val="90000"/>
              </a:lnSpc>
            </a:pPr>
            <a:r>
              <a:rPr lang="en-US"/>
              <a:t>V(x) = </a:t>
            </a:r>
            <a:r>
              <a:rPr lang="en-US" sz="2400"/>
              <a:t>0 if 0&lt;x&lt;L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sz="2400">
                <a:cs typeface="Arial" charset="0"/>
              </a:rPr>
              <a:t>∞ otherwise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Energy eigenstates: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Wave functions: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endParaRPr lang="en-US" sz="4000">
              <a:cs typeface="Arial" charset="0"/>
            </a:endParaRP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85800"/>
            <a:ext cx="4038600" cy="50165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  </a:t>
            </a:r>
            <a:r>
              <a:rPr lang="en-US">
                <a:solidFill>
                  <a:srgbClr val="006600"/>
                </a:solidFill>
              </a:rPr>
              <a:t>H Atom: (3D)</a:t>
            </a:r>
          </a:p>
          <a:p>
            <a:pPr>
              <a:lnSpc>
                <a:spcPct val="90000"/>
              </a:lnSpc>
            </a:pPr>
            <a:r>
              <a:rPr lang="en-US"/>
              <a:t>V(r) = -Zke</a:t>
            </a:r>
            <a:r>
              <a:rPr lang="en-US" baseline="30000"/>
              <a:t>2</a:t>
            </a:r>
            <a:r>
              <a:rPr lang="en-US"/>
              <a:t>/r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/>
              <a:t>Energy eigenstates: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Wave functions:</a:t>
            </a:r>
          </a:p>
        </p:txBody>
      </p:sp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1360488" y="3943350"/>
          <a:ext cx="1738312" cy="881063"/>
        </p:xfrm>
        <a:graphic>
          <a:graphicData uri="http://schemas.openxmlformats.org/presentationml/2006/ole">
            <p:oleObj spid="_x0000_s145413" name="Equation" r:id="rId4" imgW="825480" imgH="419040" progId="Equation.3">
              <p:embed/>
            </p:oleObj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/>
        </p:nvGraphicFramePr>
        <p:xfrm>
          <a:off x="762000" y="6107113"/>
          <a:ext cx="3316288" cy="588962"/>
        </p:xfrm>
        <a:graphic>
          <a:graphicData uri="http://schemas.openxmlformats.org/presentationml/2006/ole">
            <p:oleObj spid="_x0000_s145414" name="Equation" r:id="rId5" imgW="1358640" imgH="241200" progId="Equation.3">
              <p:embed/>
            </p:oleObj>
          </a:graphicData>
        </a:graphic>
      </p:graphicFrame>
      <p:graphicFrame>
        <p:nvGraphicFramePr>
          <p:cNvPr id="145415" name="Object 7"/>
          <p:cNvGraphicFramePr>
            <a:graphicFrameLocks noChangeAspect="1"/>
          </p:cNvGraphicFramePr>
          <p:nvPr/>
        </p:nvGraphicFramePr>
        <p:xfrm>
          <a:off x="914400" y="5345113"/>
          <a:ext cx="2820988" cy="682625"/>
        </p:xfrm>
        <a:graphic>
          <a:graphicData uri="http://schemas.openxmlformats.org/presentationml/2006/ole">
            <p:oleObj spid="_x0000_s145415" name="Equation" r:id="rId6" imgW="1155600" imgH="279360" progId="Equation.3">
              <p:embed/>
            </p:oleObj>
          </a:graphicData>
        </a:graphic>
      </p:graphicFrame>
      <p:graphicFrame>
        <p:nvGraphicFramePr>
          <p:cNvPr id="145416" name="Object 8"/>
          <p:cNvGraphicFramePr>
            <a:graphicFrameLocks noChangeAspect="1"/>
          </p:cNvGraphicFramePr>
          <p:nvPr/>
        </p:nvGraphicFramePr>
        <p:xfrm>
          <a:off x="4114800" y="5345113"/>
          <a:ext cx="5029200" cy="569912"/>
        </p:xfrm>
        <a:graphic>
          <a:graphicData uri="http://schemas.openxmlformats.org/presentationml/2006/ole">
            <p:oleObj spid="_x0000_s145416" name="Equation" r:id="rId7" imgW="2019240" imgH="228600" progId="Equation.3">
              <p:embed/>
            </p:oleObj>
          </a:graphicData>
        </a:graphic>
      </p:graphicFrame>
      <p:graphicFrame>
        <p:nvGraphicFramePr>
          <p:cNvPr id="145417" name="Object 9"/>
          <p:cNvGraphicFramePr>
            <a:graphicFrameLocks noChangeAspect="1"/>
          </p:cNvGraphicFramePr>
          <p:nvPr/>
        </p:nvGraphicFramePr>
        <p:xfrm>
          <a:off x="4135438" y="6030913"/>
          <a:ext cx="5008562" cy="569912"/>
        </p:xfrm>
        <a:graphic>
          <a:graphicData uri="http://schemas.openxmlformats.org/presentationml/2006/ole">
            <p:oleObj spid="_x0000_s145417" name="Equation" r:id="rId8" imgW="2120760" imgH="241200" progId="Equation.3">
              <p:embed/>
            </p:oleObj>
          </a:graphicData>
        </a:graphic>
      </p:graphicFrame>
      <p:grpSp>
        <p:nvGrpSpPr>
          <p:cNvPr id="145418" name="Group 10"/>
          <p:cNvGrpSpPr>
            <a:grpSpLocks/>
          </p:cNvGrpSpPr>
          <p:nvPr/>
        </p:nvGrpSpPr>
        <p:grpSpPr bwMode="auto">
          <a:xfrm>
            <a:off x="5480050" y="1501775"/>
            <a:ext cx="2571750" cy="1955800"/>
            <a:chOff x="3744" y="192"/>
            <a:chExt cx="1620" cy="1232"/>
          </a:xfrm>
        </p:grpSpPr>
        <p:sp>
          <p:nvSpPr>
            <p:cNvPr id="145419" name="Line 11"/>
            <p:cNvSpPr>
              <a:spLocks noChangeShapeType="1"/>
            </p:cNvSpPr>
            <p:nvPr/>
          </p:nvSpPr>
          <p:spPr bwMode="auto">
            <a:xfrm>
              <a:off x="3744" y="384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45420" name="Line 12"/>
            <p:cNvSpPr>
              <a:spLocks noChangeShapeType="1"/>
            </p:cNvSpPr>
            <p:nvPr/>
          </p:nvSpPr>
          <p:spPr bwMode="auto">
            <a:xfrm flipV="1">
              <a:off x="3744" y="240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45421" name="Text Box 13"/>
            <p:cNvSpPr txBox="1">
              <a:spLocks noChangeArrowheads="1"/>
            </p:cNvSpPr>
            <p:nvPr/>
          </p:nvSpPr>
          <p:spPr bwMode="auto">
            <a:xfrm>
              <a:off x="5184" y="192"/>
              <a:ext cx="1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r</a:t>
              </a:r>
            </a:p>
          </p:txBody>
        </p:sp>
        <p:sp>
          <p:nvSpPr>
            <p:cNvPr id="145422" name="Freeform 14"/>
            <p:cNvSpPr>
              <a:spLocks/>
            </p:cNvSpPr>
            <p:nvPr/>
          </p:nvSpPr>
          <p:spPr bwMode="auto">
            <a:xfrm>
              <a:off x="3807" y="403"/>
              <a:ext cx="1346" cy="1021"/>
            </a:xfrm>
            <a:custGeom>
              <a:avLst/>
              <a:gdLst/>
              <a:ahLst/>
              <a:cxnLst>
                <a:cxn ang="0">
                  <a:pos x="1346" y="0"/>
                </a:cxn>
                <a:cxn ang="0">
                  <a:pos x="705" y="29"/>
                </a:cxn>
                <a:cxn ang="0">
                  <a:pos x="417" y="125"/>
                </a:cxn>
                <a:cxn ang="0">
                  <a:pos x="173" y="409"/>
                </a:cxn>
                <a:cxn ang="0">
                  <a:pos x="31" y="812"/>
                </a:cxn>
                <a:cxn ang="0">
                  <a:pos x="0" y="1021"/>
                </a:cxn>
              </a:cxnLst>
              <a:rect l="0" t="0" r="r" b="b"/>
              <a:pathLst>
                <a:path w="1346" h="1021">
                  <a:moveTo>
                    <a:pt x="1346" y="0"/>
                  </a:moveTo>
                  <a:cubicBezTo>
                    <a:pt x="1240" y="5"/>
                    <a:pt x="860" y="8"/>
                    <a:pt x="705" y="29"/>
                  </a:cubicBezTo>
                  <a:cubicBezTo>
                    <a:pt x="550" y="50"/>
                    <a:pt x="506" y="62"/>
                    <a:pt x="417" y="125"/>
                  </a:cubicBezTo>
                  <a:cubicBezTo>
                    <a:pt x="328" y="188"/>
                    <a:pt x="237" y="294"/>
                    <a:pt x="173" y="409"/>
                  </a:cubicBezTo>
                  <a:cubicBezTo>
                    <a:pt x="109" y="524"/>
                    <a:pt x="60" y="710"/>
                    <a:pt x="31" y="812"/>
                  </a:cubicBezTo>
                  <a:cubicBezTo>
                    <a:pt x="2" y="914"/>
                    <a:pt x="6" y="978"/>
                    <a:pt x="0" y="102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45423" name="Group 15"/>
          <p:cNvGrpSpPr>
            <a:grpSpLocks/>
          </p:cNvGrpSpPr>
          <p:nvPr/>
        </p:nvGrpSpPr>
        <p:grpSpPr bwMode="auto">
          <a:xfrm>
            <a:off x="850900" y="1993900"/>
            <a:ext cx="2622550" cy="1508125"/>
            <a:chOff x="536" y="1356"/>
            <a:chExt cx="1652" cy="950"/>
          </a:xfrm>
        </p:grpSpPr>
        <p:sp>
          <p:nvSpPr>
            <p:cNvPr id="145424" name="Line 16"/>
            <p:cNvSpPr>
              <a:spLocks noChangeShapeType="1"/>
            </p:cNvSpPr>
            <p:nvPr/>
          </p:nvSpPr>
          <p:spPr bwMode="auto">
            <a:xfrm>
              <a:off x="1004" y="1499"/>
              <a:ext cx="2" cy="57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45425" name="Line 17"/>
            <p:cNvSpPr>
              <a:spLocks noChangeShapeType="1"/>
            </p:cNvSpPr>
            <p:nvPr/>
          </p:nvSpPr>
          <p:spPr bwMode="auto">
            <a:xfrm flipH="1">
              <a:off x="1772" y="1486"/>
              <a:ext cx="13" cy="5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45426" name="Text Box 18"/>
            <p:cNvSpPr txBox="1">
              <a:spLocks noChangeArrowheads="1"/>
            </p:cNvSpPr>
            <p:nvPr/>
          </p:nvSpPr>
          <p:spPr bwMode="auto">
            <a:xfrm>
              <a:off x="875" y="2018"/>
              <a:ext cx="10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>
                  <a:cs typeface="Arial" charset="0"/>
                </a:rPr>
                <a:t>0             L</a:t>
              </a:r>
            </a:p>
          </p:txBody>
        </p:sp>
        <p:sp>
          <p:nvSpPr>
            <p:cNvPr id="145427" name="Rectangle 19"/>
            <p:cNvSpPr>
              <a:spLocks noChangeArrowheads="1"/>
            </p:cNvSpPr>
            <p:nvPr/>
          </p:nvSpPr>
          <p:spPr bwMode="auto">
            <a:xfrm>
              <a:off x="776" y="1356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>
                  <a:cs typeface="Arial" charset="0"/>
                </a:rPr>
                <a:t>∞</a:t>
              </a:r>
            </a:p>
          </p:txBody>
        </p:sp>
        <p:sp>
          <p:nvSpPr>
            <p:cNvPr id="145428" name="Rectangle 20"/>
            <p:cNvSpPr>
              <a:spLocks noChangeArrowheads="1"/>
            </p:cNvSpPr>
            <p:nvPr/>
          </p:nvSpPr>
          <p:spPr bwMode="auto">
            <a:xfrm>
              <a:off x="1752" y="1356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>
                  <a:cs typeface="Arial" charset="0"/>
                </a:rPr>
                <a:t>∞</a:t>
              </a:r>
            </a:p>
          </p:txBody>
        </p:sp>
        <p:sp>
          <p:nvSpPr>
            <p:cNvPr id="145429" name="Line 21"/>
            <p:cNvSpPr>
              <a:spLocks noChangeShapeType="1"/>
            </p:cNvSpPr>
            <p:nvPr/>
          </p:nvSpPr>
          <p:spPr bwMode="auto">
            <a:xfrm>
              <a:off x="536" y="2066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45430" name="Rectangle 22"/>
            <p:cNvSpPr>
              <a:spLocks noChangeArrowheads="1"/>
            </p:cNvSpPr>
            <p:nvPr/>
          </p:nvSpPr>
          <p:spPr bwMode="auto">
            <a:xfrm>
              <a:off x="1976" y="190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x</a:t>
              </a:r>
            </a:p>
          </p:txBody>
        </p:sp>
        <p:sp>
          <p:nvSpPr>
            <p:cNvPr id="145431" name="Line 23"/>
            <p:cNvSpPr>
              <a:spLocks noChangeShapeType="1"/>
            </p:cNvSpPr>
            <p:nvPr/>
          </p:nvSpPr>
          <p:spPr bwMode="auto">
            <a:xfrm flipV="1">
              <a:off x="999" y="2062"/>
              <a:ext cx="793" cy="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aphicFrame>
        <p:nvGraphicFramePr>
          <p:cNvPr id="145432" name="Object 24"/>
          <p:cNvGraphicFramePr>
            <a:graphicFrameLocks noChangeAspect="1"/>
          </p:cNvGraphicFramePr>
          <p:nvPr/>
        </p:nvGraphicFramePr>
        <p:xfrm>
          <a:off x="5308600" y="3881438"/>
          <a:ext cx="2192338" cy="881062"/>
        </p:xfrm>
        <a:graphic>
          <a:graphicData uri="http://schemas.openxmlformats.org/presentationml/2006/ole">
            <p:oleObj spid="_x0000_s145432" name="Equation" r:id="rId9" imgW="10411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6668-9620-4321-AAFE-186F5D05D8D3}" type="slidenum">
              <a:rPr lang="en-US"/>
              <a:pPr/>
              <a:t>14</a:t>
            </a:fld>
            <a:endParaRPr lang="en-US"/>
          </a:p>
        </p:txBody>
      </p:sp>
      <p:sp>
        <p:nvSpPr>
          <p:cNvPr id="151554" name="Text Box 2"/>
          <p:cNvSpPr txBox="1">
            <a:spLocks noChangeArrowheads="1"/>
          </p:cNvSpPr>
          <p:nvPr/>
        </p:nvSpPr>
        <p:spPr bwMode="auto">
          <a:xfrm>
            <a:off x="501650" y="381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n=1, 2, 3 … 	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2971800" y="304800"/>
            <a:ext cx="594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=0, 1, 2, 3 </a:t>
            </a:r>
            <a:r>
              <a:rPr lang="en-US" b="0" u="sng">
                <a:solidFill>
                  <a:srgbClr val="FF0000"/>
                </a:solidFill>
                <a:latin typeface="Comic Sans MS" pitchFamily="66" charset="0"/>
              </a:rPr>
              <a:t>(restricted to 0, 1, 2 … n-1)</a:t>
            </a:r>
          </a:p>
        </p:txBody>
      </p:sp>
      <p:graphicFrame>
        <p:nvGraphicFramePr>
          <p:cNvPr id="151556" name="Object 4"/>
          <p:cNvGraphicFramePr>
            <a:graphicFrameLocks noChangeAspect="1"/>
          </p:cNvGraphicFramePr>
          <p:nvPr/>
        </p:nvGraphicFramePr>
        <p:xfrm>
          <a:off x="4191000" y="762000"/>
          <a:ext cx="2460625" cy="679450"/>
        </p:xfrm>
        <a:graphic>
          <a:graphicData uri="http://schemas.openxmlformats.org/presentationml/2006/ole">
            <p:oleObj spid="_x0000_s151556" name="Equation" r:id="rId4" imgW="965160" imgH="266400" progId="Equation.3">
              <p:embed/>
            </p:oleObj>
          </a:graphicData>
        </a:graphic>
      </p:graphicFrame>
      <p:graphicFrame>
        <p:nvGraphicFramePr>
          <p:cNvPr id="151557" name="Object 5"/>
          <p:cNvGraphicFramePr>
            <a:graphicFrameLocks noChangeAspect="1"/>
          </p:cNvGraphicFramePr>
          <p:nvPr/>
        </p:nvGraphicFramePr>
        <p:xfrm>
          <a:off x="273050" y="762000"/>
          <a:ext cx="2073275" cy="614363"/>
        </p:xfrm>
        <a:graphic>
          <a:graphicData uri="http://schemas.openxmlformats.org/presentationml/2006/ole">
            <p:oleObj spid="_x0000_s151557" name="Equation" r:id="rId5" imgW="812520" imgH="241200" progId="Equation.3">
              <p:embed/>
            </p:oleObj>
          </a:graphicData>
        </a:graphic>
      </p:graphicFrame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0" y="1676400"/>
            <a:ext cx="914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How does Schrodinger compare to what Bohr thought? </a:t>
            </a:r>
          </a:p>
          <a:p>
            <a:r>
              <a:rPr lang="en-US" b="0"/>
              <a:t>I. The energy of the ground state solution is ________</a:t>
            </a:r>
          </a:p>
          <a:p>
            <a:r>
              <a:rPr lang="en-US" b="0"/>
              <a:t>II. The angular momentum of the ground state solution is _______</a:t>
            </a:r>
          </a:p>
          <a:p>
            <a:r>
              <a:rPr lang="en-US" b="0"/>
              <a:t>III. The location of the electron is _______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0" y="0"/>
            <a:ext cx="903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Schrodinger finds quantization of energy and angular momentum: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60325" y="3392488"/>
            <a:ext cx="41640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a. same, same, same</a:t>
            </a:r>
          </a:p>
          <a:p>
            <a:r>
              <a:rPr lang="en-US" b="0"/>
              <a:t>b. same, same, different</a:t>
            </a:r>
          </a:p>
          <a:p>
            <a:r>
              <a:rPr lang="en-US" b="0"/>
              <a:t>c. same, different, different</a:t>
            </a:r>
          </a:p>
          <a:p>
            <a:r>
              <a:rPr lang="en-US" b="0"/>
              <a:t>d. different, same, different</a:t>
            </a:r>
          </a:p>
          <a:p>
            <a:r>
              <a:rPr lang="en-US" b="0"/>
              <a:t>e. different, different, different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496E-8BAD-4E52-AD7B-29616E5BED6E}" type="slidenum">
              <a:rPr lang="en-US"/>
              <a:pPr/>
              <a:t>15</a:t>
            </a:fld>
            <a:endParaRPr lang="en-US"/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228600" y="2209800"/>
            <a:ext cx="637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same</a:t>
            </a:r>
            <a:r>
              <a:rPr lang="en-US" b="0">
                <a:solidFill>
                  <a:srgbClr val="006600"/>
                </a:solidFill>
              </a:rPr>
              <a:t>:                             for both (E</a:t>
            </a:r>
            <a:r>
              <a:rPr lang="en-US" b="0" baseline="-25000">
                <a:solidFill>
                  <a:srgbClr val="006600"/>
                </a:solidFill>
              </a:rPr>
              <a:t>1</a:t>
            </a:r>
            <a:r>
              <a:rPr lang="en-US" b="0">
                <a:solidFill>
                  <a:srgbClr val="006600"/>
                </a:solidFill>
              </a:rPr>
              <a:t>=-13.6eV)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0" y="1371600"/>
            <a:ext cx="91440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How does Schrodinger compare to what Bohr thought?</a:t>
            </a:r>
            <a:r>
              <a:rPr lang="en-US" b="0"/>
              <a:t> </a:t>
            </a:r>
          </a:p>
          <a:p>
            <a:r>
              <a:rPr lang="en-US" b="0"/>
              <a:t>I. The energy of the ground state solution is ________</a:t>
            </a:r>
          </a:p>
          <a:p>
            <a:endParaRPr lang="en-US" b="0"/>
          </a:p>
          <a:p>
            <a:r>
              <a:rPr lang="en-US" b="0"/>
              <a:t>	</a:t>
            </a:r>
          </a:p>
          <a:p>
            <a:r>
              <a:rPr lang="en-US" b="0"/>
              <a:t>II. The angular momentum of the ground state solution is _______</a:t>
            </a:r>
          </a:p>
          <a:p>
            <a:endParaRPr lang="en-US" b="0"/>
          </a:p>
          <a:p>
            <a:endParaRPr lang="en-US" b="0"/>
          </a:p>
          <a:p>
            <a:endParaRPr lang="en-US" b="0"/>
          </a:p>
          <a:p>
            <a:r>
              <a:rPr lang="en-US" b="0"/>
              <a:t>III. The location of the electron is _______</a:t>
            </a:r>
          </a:p>
        </p:txBody>
      </p:sp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501650" y="381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n=1, 2, 3 … 	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2971800" y="304800"/>
            <a:ext cx="594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0" i="1">
                <a:solidFill>
                  <a:srgbClr val="FF0000"/>
                </a:solidFill>
                <a:latin typeface="Times New Roman" pitchFamily="18" charset="0"/>
              </a:rPr>
              <a:t>l</a:t>
            </a:r>
            <a:r>
              <a:rPr lang="en-US" b="0">
                <a:solidFill>
                  <a:srgbClr val="FF0000"/>
                </a:solidFill>
                <a:latin typeface="Comic Sans MS" pitchFamily="66" charset="0"/>
              </a:rPr>
              <a:t>=0, 1, 2, 3 </a:t>
            </a:r>
            <a:r>
              <a:rPr lang="en-US" b="0" u="sng">
                <a:solidFill>
                  <a:srgbClr val="FF0000"/>
                </a:solidFill>
                <a:latin typeface="Comic Sans MS" pitchFamily="66" charset="0"/>
              </a:rPr>
              <a:t>(restricted to 0, 1, 2 … n-1)</a:t>
            </a:r>
          </a:p>
        </p:txBody>
      </p:sp>
      <p:graphicFrame>
        <p:nvGraphicFramePr>
          <p:cNvPr id="153604" name="Object 4"/>
          <p:cNvGraphicFramePr>
            <a:graphicFrameLocks noChangeAspect="1"/>
          </p:cNvGraphicFramePr>
          <p:nvPr/>
        </p:nvGraphicFramePr>
        <p:xfrm>
          <a:off x="4191000" y="762000"/>
          <a:ext cx="2460625" cy="679450"/>
        </p:xfrm>
        <a:graphic>
          <a:graphicData uri="http://schemas.openxmlformats.org/presentationml/2006/ole">
            <p:oleObj spid="_x0000_s153604" name="Equation" r:id="rId4" imgW="965160" imgH="266400" progId="Equation.3">
              <p:embed/>
            </p:oleObj>
          </a:graphicData>
        </a:graphic>
      </p:graphicFrame>
      <p:graphicFrame>
        <p:nvGraphicFramePr>
          <p:cNvPr id="153605" name="Object 5"/>
          <p:cNvGraphicFramePr>
            <a:graphicFrameLocks noChangeAspect="1"/>
          </p:cNvGraphicFramePr>
          <p:nvPr/>
        </p:nvGraphicFramePr>
        <p:xfrm>
          <a:off x="273050" y="762000"/>
          <a:ext cx="2073275" cy="614363"/>
        </p:xfrm>
        <a:graphic>
          <a:graphicData uri="http://schemas.openxmlformats.org/presentationml/2006/ole">
            <p:oleObj spid="_x0000_s153605" name="Equation" r:id="rId5" imgW="812520" imgH="241200" progId="Equation.3">
              <p:embed/>
            </p:oleObj>
          </a:graphicData>
        </a:graphic>
      </p:graphicFrame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152400" y="3200400"/>
            <a:ext cx="3429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Schrodinger:</a:t>
            </a:r>
            <a:r>
              <a:rPr lang="en-US" b="0">
                <a:solidFill>
                  <a:srgbClr val="006600"/>
                </a:solidFill>
              </a:rPr>
              <a:t> </a:t>
            </a:r>
          </a:p>
          <a:p>
            <a:r>
              <a:rPr lang="en-US" b="0">
                <a:solidFill>
                  <a:srgbClr val="006600"/>
                </a:solidFill>
              </a:rPr>
              <a:t>Ground state </a:t>
            </a:r>
          </a:p>
          <a:p>
            <a:r>
              <a:rPr lang="en-US" b="0">
                <a:solidFill>
                  <a:srgbClr val="006600"/>
                </a:solidFill>
              </a:rPr>
              <a:t>(n,</a:t>
            </a:r>
            <a:r>
              <a:rPr lang="en-US" b="0" i="1">
                <a:solidFill>
                  <a:srgbClr val="006600"/>
                </a:solidFill>
                <a:latin typeface="Times New Roman" pitchFamily="18" charset="0"/>
              </a:rPr>
              <a:t>l,</a:t>
            </a:r>
            <a:r>
              <a:rPr lang="en-US" b="0">
                <a:solidFill>
                  <a:srgbClr val="006600"/>
                </a:solidFill>
              </a:rPr>
              <a:t>m = 1,0,0) so L=0</a:t>
            </a:r>
          </a:p>
        </p:txBody>
      </p:sp>
      <p:sp>
        <p:nvSpPr>
          <p:cNvPr id="153608" name="Line 8"/>
          <p:cNvSpPr>
            <a:spLocks noChangeShapeType="1"/>
          </p:cNvSpPr>
          <p:nvPr/>
        </p:nvSpPr>
        <p:spPr bwMode="auto">
          <a:xfrm>
            <a:off x="4529138" y="3713163"/>
            <a:ext cx="152400" cy="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0" y="0"/>
            <a:ext cx="903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Schrodinger finds quantization of energy and angular momentum:</a:t>
            </a:r>
          </a:p>
        </p:txBody>
      </p:sp>
      <p:graphicFrame>
        <p:nvGraphicFramePr>
          <p:cNvPr id="153610" name="Object 10"/>
          <p:cNvGraphicFramePr>
            <a:graphicFrameLocks noChangeAspect="1"/>
          </p:cNvGraphicFramePr>
          <p:nvPr/>
        </p:nvGraphicFramePr>
        <p:xfrm>
          <a:off x="1219200" y="2133600"/>
          <a:ext cx="2073275" cy="614363"/>
        </p:xfrm>
        <a:graphic>
          <a:graphicData uri="http://schemas.openxmlformats.org/presentationml/2006/ole">
            <p:oleObj spid="_x0000_s153610" name="Equation" r:id="rId6" imgW="812520" imgH="241200" progId="Equation.3">
              <p:embed/>
            </p:oleObj>
          </a:graphicData>
        </a:graphic>
      </p:graphicFrame>
      <p:sp>
        <p:nvSpPr>
          <p:cNvPr id="153612" name="Line 12"/>
          <p:cNvSpPr>
            <a:spLocks noChangeShapeType="1"/>
          </p:cNvSpPr>
          <p:nvPr/>
        </p:nvSpPr>
        <p:spPr bwMode="auto">
          <a:xfrm>
            <a:off x="5638800" y="3724275"/>
            <a:ext cx="152400" cy="0"/>
          </a:xfrm>
          <a:prstGeom prst="line">
            <a:avLst/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7832725" y="2782888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00"/>
                </a:solidFill>
              </a:rPr>
              <a:t>different</a:t>
            </a:r>
          </a:p>
        </p:txBody>
      </p:sp>
      <p:sp>
        <p:nvSpPr>
          <p:cNvPr id="153614" name="Text Box 14"/>
          <p:cNvSpPr txBox="1">
            <a:spLocks noChangeArrowheads="1"/>
          </p:cNvSpPr>
          <p:nvPr/>
        </p:nvSpPr>
        <p:spPr bwMode="auto">
          <a:xfrm>
            <a:off x="6019800" y="1752600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00"/>
                </a:solidFill>
              </a:rPr>
              <a:t>same</a:t>
            </a:r>
          </a:p>
        </p:txBody>
      </p:sp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4505325" y="4267200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6600"/>
                </a:solidFill>
              </a:rPr>
              <a:t>different</a:t>
            </a:r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152400" y="4648200"/>
            <a:ext cx="3422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Schrodinger:</a:t>
            </a:r>
            <a:r>
              <a:rPr lang="en-US" b="0">
                <a:solidFill>
                  <a:srgbClr val="006600"/>
                </a:solidFill>
              </a:rPr>
              <a:t> </a:t>
            </a:r>
          </a:p>
          <a:p>
            <a:r>
              <a:rPr lang="en-US" b="0">
                <a:solidFill>
                  <a:srgbClr val="006600"/>
                </a:solidFill>
              </a:rPr>
              <a:t>spread out as spherical </a:t>
            </a:r>
          </a:p>
          <a:p>
            <a:r>
              <a:rPr lang="en-US" b="0">
                <a:solidFill>
                  <a:srgbClr val="006600"/>
                </a:solidFill>
              </a:rPr>
              <a:t>cloud around nucleus</a:t>
            </a: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-39688" y="6324600"/>
            <a:ext cx="9259888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Schrodinger’s solution does everything that Bohr’s could not! </a:t>
            </a:r>
          </a:p>
        </p:txBody>
      </p:sp>
      <p:sp>
        <p:nvSpPr>
          <p:cNvPr id="153618" name="Rectangle 18"/>
          <p:cNvSpPr>
            <a:spLocks noChangeArrowheads="1"/>
          </p:cNvSpPr>
          <p:nvPr/>
        </p:nvSpPr>
        <p:spPr bwMode="auto">
          <a:xfrm>
            <a:off x="3962400" y="3200400"/>
            <a:ext cx="5029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Bohr and deBroglie said</a:t>
            </a:r>
            <a:r>
              <a:rPr lang="en-US" b="0">
                <a:solidFill>
                  <a:srgbClr val="006600"/>
                </a:solidFill>
              </a:rPr>
              <a:t>:</a:t>
            </a:r>
          </a:p>
          <a:p>
            <a:r>
              <a:rPr lang="en-US" b="0">
                <a:solidFill>
                  <a:srgbClr val="006600"/>
                </a:solidFill>
              </a:rPr>
              <a:t>L=nh, so L=h in ground state.</a:t>
            </a:r>
          </a:p>
          <a:p>
            <a:r>
              <a:rPr lang="en-US" b="0">
                <a:solidFill>
                  <a:srgbClr val="006600"/>
                </a:solidFill>
              </a:rPr>
              <a:t>(Bohr and deBroglie were wrong)</a:t>
            </a:r>
          </a:p>
        </p:txBody>
      </p:sp>
      <p:sp>
        <p:nvSpPr>
          <p:cNvPr id="153619" name="Rectangle 19"/>
          <p:cNvSpPr>
            <a:spLocks noChangeArrowheads="1"/>
          </p:cNvSpPr>
          <p:nvPr/>
        </p:nvSpPr>
        <p:spPr bwMode="auto">
          <a:xfrm>
            <a:off x="3581400" y="4648200"/>
            <a:ext cx="5029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6600"/>
                </a:solidFill>
              </a:rPr>
              <a:t>Bohr said:</a:t>
            </a:r>
            <a:r>
              <a:rPr lang="en-US" b="0">
                <a:solidFill>
                  <a:srgbClr val="006600"/>
                </a:solidFill>
              </a:rPr>
              <a:t> orbiting as point </a:t>
            </a:r>
          </a:p>
          <a:p>
            <a:r>
              <a:rPr lang="en-US" b="0">
                <a:solidFill>
                  <a:srgbClr val="006600"/>
                </a:solidFill>
              </a:rPr>
              <a:t>particle at fixed radius</a:t>
            </a:r>
          </a:p>
          <a:p>
            <a:r>
              <a:rPr lang="en-US">
                <a:solidFill>
                  <a:srgbClr val="006600"/>
                </a:solidFill>
              </a:rPr>
              <a:t>deBroglie said</a:t>
            </a:r>
            <a:r>
              <a:rPr lang="en-US" b="0">
                <a:solidFill>
                  <a:srgbClr val="006600"/>
                </a:solidFill>
              </a:rPr>
              <a:t>: spread out as wave, but confined to fixed radius</a:t>
            </a:r>
          </a:p>
        </p:txBody>
      </p:sp>
      <p:sp>
        <p:nvSpPr>
          <p:cNvPr id="153621" name="Rectangle 21"/>
          <p:cNvSpPr>
            <a:spLocks noChangeArrowheads="1"/>
          </p:cNvSpPr>
          <p:nvPr/>
        </p:nvSpPr>
        <p:spPr bwMode="auto">
          <a:xfrm>
            <a:off x="7191375" y="4972050"/>
            <a:ext cx="195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solidFill>
                  <a:srgbClr val="006600"/>
                </a:solidFill>
              </a:rPr>
              <a:t>(Both wrong)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1" grpId="0"/>
      <p:bldP spid="153607" grpId="1"/>
      <p:bldP spid="153608" grpId="0" animBg="1"/>
      <p:bldP spid="153612" grpId="0" animBg="1"/>
      <p:bldP spid="153613" grpId="0"/>
      <p:bldP spid="153614" grpId="0"/>
      <p:bldP spid="153615" grpId="0"/>
      <p:bldP spid="153616" grpId="0"/>
      <p:bldP spid="153617" grpId="0" animBg="1"/>
      <p:bldP spid="153618" grpId="0"/>
      <p:bldP spid="153619" grpId="0"/>
      <p:bldP spid="1536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FC75E-C6A3-43D0-8745-9ADDBE3A0E99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01730" name="Object 2"/>
          <p:cNvGraphicFramePr>
            <a:graphicFrameLocks noChangeAspect="1"/>
          </p:cNvGraphicFramePr>
          <p:nvPr/>
        </p:nvGraphicFramePr>
        <p:xfrm>
          <a:off x="838200" y="1143000"/>
          <a:ext cx="6553200" cy="578832"/>
        </p:xfrm>
        <a:graphic>
          <a:graphicData uri="http://schemas.openxmlformats.org/presentationml/2006/ole">
            <p:oleObj spid="_x0000_s205826" name="Equation" r:id="rId4" imgW="2869920" imgH="253800" progId="Equation.3">
              <p:embed/>
            </p:oleObj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76200" y="0"/>
            <a:ext cx="9296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0" dirty="0" smtClean="0"/>
              <a:t>Here are 3 different electronic state in the hydrogen atom</a:t>
            </a:r>
            <a:endParaRPr lang="en-US" sz="2800" b="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789093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800" b="0" dirty="0" smtClean="0"/>
          </a:p>
          <a:p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b="0" dirty="0" smtClean="0"/>
              <a:t>(orbital angular momentum                      ).</a:t>
            </a:r>
            <a:br>
              <a:rPr lang="en-US" b="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b="0" dirty="0" smtClean="0"/>
              <a:t>If you could look at the probability density Vs time for the 3 </a:t>
            </a:r>
            <a:r>
              <a:rPr lang="en-US" b="0" dirty="0" err="1" smtClean="0"/>
              <a:t>wavefunctions</a:t>
            </a:r>
            <a:r>
              <a:rPr lang="en-US" b="0" dirty="0" smtClean="0"/>
              <a:t> above, which ones would move around in space the most rapidly?  </a:t>
            </a:r>
          </a:p>
          <a:p>
            <a:r>
              <a:rPr lang="en-US" b="0" dirty="0" smtClean="0"/>
              <a:t>Rank the 3 </a:t>
            </a:r>
            <a:r>
              <a:rPr lang="en-US" b="0" dirty="0" err="1" smtClean="0"/>
              <a:t>wavefunctions</a:t>
            </a:r>
            <a:r>
              <a:rPr lang="en-US" b="0" dirty="0" smtClean="0"/>
              <a:t> (1,2, and 3) from slowest to fastest motion:</a:t>
            </a:r>
            <a:br>
              <a:rPr lang="en-US" b="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dirty="0" smtClean="0"/>
              <a:t>(a) 1 slowest then,2,3            (b) 3,1,2        (c) 3,2,1 </a:t>
            </a:r>
            <a:br>
              <a:rPr lang="en-US" sz="2800" b="0" dirty="0" smtClean="0"/>
            </a:br>
            <a:r>
              <a:rPr lang="en-US" sz="2800" b="0" dirty="0" smtClean="0"/>
              <a:t>(d) 2,3,1            (e) All three are the same </a:t>
            </a:r>
            <a:br>
              <a:rPr lang="en-US" sz="2800" b="0" dirty="0" smtClean="0"/>
            </a:br>
            <a:endParaRPr lang="en-US" sz="2800" b="0" dirty="0"/>
          </a:p>
        </p:txBody>
      </p:sp>
      <p:graphicFrame>
        <p:nvGraphicFramePr>
          <p:cNvPr id="205828" name="Object 4"/>
          <p:cNvGraphicFramePr>
            <a:graphicFrameLocks noChangeAspect="1"/>
          </p:cNvGraphicFramePr>
          <p:nvPr/>
        </p:nvGraphicFramePr>
        <p:xfrm>
          <a:off x="3810000" y="2590800"/>
          <a:ext cx="1752600" cy="483944"/>
        </p:xfrm>
        <a:graphic>
          <a:graphicData uri="http://schemas.openxmlformats.org/presentationml/2006/ole">
            <p:oleObj spid="_x0000_s205828" name="Equation" r:id="rId5" imgW="965160" imgH="266400" progId="Equation.3">
              <p:embed/>
            </p:oleObj>
          </a:graphicData>
        </a:graphic>
      </p:graphicFrame>
      <p:graphicFrame>
        <p:nvGraphicFramePr>
          <p:cNvPr id="205829" name="Object 5"/>
          <p:cNvGraphicFramePr>
            <a:graphicFrameLocks noChangeAspect="1"/>
          </p:cNvGraphicFramePr>
          <p:nvPr/>
        </p:nvGraphicFramePr>
        <p:xfrm>
          <a:off x="1143000" y="1752600"/>
          <a:ext cx="5486400" cy="567609"/>
        </p:xfrm>
        <a:graphic>
          <a:graphicData uri="http://schemas.openxmlformats.org/presentationml/2006/ole">
            <p:oleObj spid="_x0000_s205829" name="Equation" r:id="rId6" imgW="2450880" imgH="253800" progId="Equation.3">
              <p:embed/>
            </p:oleObj>
          </a:graphicData>
        </a:graphic>
      </p:graphicFrame>
      <p:graphicFrame>
        <p:nvGraphicFramePr>
          <p:cNvPr id="205830" name="Object 6"/>
          <p:cNvGraphicFramePr>
            <a:graphicFrameLocks noChangeAspect="1"/>
          </p:cNvGraphicFramePr>
          <p:nvPr/>
        </p:nvGraphicFramePr>
        <p:xfrm>
          <a:off x="685800" y="533400"/>
          <a:ext cx="5791200" cy="589956"/>
        </p:xfrm>
        <a:graphic>
          <a:graphicData uri="http://schemas.openxmlformats.org/presentationml/2006/ole">
            <p:oleObj spid="_x0000_s205830" name="Equation" r:id="rId7" imgW="24890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22AF7-1162-45AF-9F03-1F65B7E0439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3048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e) all the same-- not changing!  </a:t>
            </a:r>
          </a:p>
          <a:p>
            <a:r>
              <a:rPr lang="en-US" b="0" dirty="0" smtClean="0"/>
              <a:t>When in single energy </a:t>
            </a:r>
            <a:r>
              <a:rPr lang="en-US" b="0" dirty="0" err="1" smtClean="0"/>
              <a:t>eigenstate</a:t>
            </a:r>
            <a:r>
              <a:rPr lang="en-US" b="0" dirty="0" smtClean="0"/>
              <a:t>, which all these states</a:t>
            </a:r>
          </a:p>
          <a:p>
            <a:r>
              <a:rPr lang="en-US" b="0" dirty="0" smtClean="0"/>
              <a:t>are, no time dependence in probability distribution. See sim.</a:t>
            </a:r>
          </a:p>
          <a:p>
            <a:endParaRPr lang="en-US" b="0" dirty="0" smtClean="0"/>
          </a:p>
          <a:p>
            <a:r>
              <a:rPr lang="en-US" b="0" dirty="0" smtClean="0"/>
              <a:t>Remember last Friday, only mixtures of different energy </a:t>
            </a:r>
          </a:p>
          <a:p>
            <a:r>
              <a:rPr lang="en-US" b="0" dirty="0" smtClean="0"/>
              <a:t>eigenstates give interference term that gives time dependence.</a:t>
            </a:r>
          </a:p>
          <a:p>
            <a:endParaRPr lang="en-US" b="0" dirty="0" smtClean="0"/>
          </a:p>
          <a:p>
            <a:r>
              <a:rPr lang="en-US" b="0" dirty="0" smtClean="0"/>
              <a:t>So have angular velocity-- going around the nucleus,</a:t>
            </a:r>
          </a:p>
          <a:p>
            <a:r>
              <a:rPr lang="en-US" b="0" dirty="0" smtClean="0"/>
              <a:t>but probability distribution does not change.  </a:t>
            </a:r>
          </a:p>
          <a:p>
            <a:r>
              <a:rPr lang="en-US" b="0" dirty="0" smtClean="0"/>
              <a:t>Angular momentum is represented by phase in the angular wave function, just like kinetic energy, by spatial</a:t>
            </a:r>
          </a:p>
          <a:p>
            <a:r>
              <a:rPr lang="en-US" b="0" dirty="0" smtClean="0"/>
              <a:t>variation in wave function. </a:t>
            </a:r>
          </a:p>
        </p:txBody>
      </p:sp>
      <p:sp>
        <p:nvSpPr>
          <p:cNvPr id="5" name="Oval 22"/>
          <p:cNvSpPr>
            <a:spLocks noChangeArrowheads="1"/>
          </p:cNvSpPr>
          <p:nvPr/>
        </p:nvSpPr>
        <p:spPr bwMode="auto">
          <a:xfrm>
            <a:off x="3505200" y="5334000"/>
            <a:ext cx="990600" cy="4572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" name="Oval 23"/>
          <p:cNvSpPr>
            <a:spLocks noChangeArrowheads="1"/>
          </p:cNvSpPr>
          <p:nvPr/>
        </p:nvSpPr>
        <p:spPr bwMode="auto">
          <a:xfrm>
            <a:off x="3679825" y="5486400"/>
            <a:ext cx="6096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Freeform 26"/>
          <p:cNvSpPr>
            <a:spLocks/>
          </p:cNvSpPr>
          <p:nvPr/>
        </p:nvSpPr>
        <p:spPr bwMode="auto">
          <a:xfrm>
            <a:off x="3429000" y="5715000"/>
            <a:ext cx="609600" cy="17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384" y="96"/>
              </a:cxn>
            </a:cxnLst>
            <a:rect l="0" t="0" r="r" b="b"/>
            <a:pathLst>
              <a:path w="384" h="112">
                <a:moveTo>
                  <a:pt x="0" y="0"/>
                </a:moveTo>
                <a:cubicBezTo>
                  <a:pt x="40" y="40"/>
                  <a:pt x="80" y="80"/>
                  <a:pt x="144" y="96"/>
                </a:cubicBezTo>
                <a:cubicBezTo>
                  <a:pt x="208" y="112"/>
                  <a:pt x="344" y="96"/>
                  <a:pt x="384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3276600" y="5943600"/>
            <a:ext cx="785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m=1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1C1A-703F-4704-B4E7-1AD9FA6B2D73}" type="slidenum">
              <a:rPr lang="en-US"/>
              <a:pPr/>
              <a:t>18</a:t>
            </a:fld>
            <a:endParaRPr 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0" y="552450"/>
            <a:ext cx="9296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dirty="0" smtClean="0"/>
              <a:t> Easy to describe, hard to solve. What’s </a:t>
            </a:r>
            <a:r>
              <a:rPr lang="en-US" b="0" dirty="0"/>
              <a:t>different for these cases? </a:t>
            </a:r>
          </a:p>
          <a:p>
            <a:r>
              <a:rPr lang="en-US" b="0" dirty="0" smtClean="0"/>
              <a:t>Potential </a:t>
            </a:r>
            <a:r>
              <a:rPr lang="en-US" b="0" dirty="0"/>
              <a:t>energy (V) changes! </a:t>
            </a:r>
            <a:r>
              <a:rPr lang="en-US" b="0" dirty="0" smtClean="0"/>
              <a:t> More </a:t>
            </a:r>
            <a:r>
              <a:rPr lang="en-US" b="0" dirty="0"/>
              <a:t>protons AND other electrons) </a:t>
            </a:r>
          </a:p>
          <a:p>
            <a:endParaRPr lang="en-US" b="0" dirty="0"/>
          </a:p>
          <a:p>
            <a:r>
              <a:rPr lang="en-US" b="0" dirty="0"/>
              <a:t> </a:t>
            </a:r>
            <a:endParaRPr lang="en-US" b="0" dirty="0" smtClean="0"/>
          </a:p>
          <a:p>
            <a:r>
              <a:rPr lang="en-US" sz="1400" b="0" dirty="0"/>
              <a:t>	</a:t>
            </a:r>
          </a:p>
          <a:p>
            <a:r>
              <a:rPr lang="en-US" b="0" dirty="0"/>
              <a:t>Need to account for all the interactions among the electrons</a:t>
            </a:r>
          </a:p>
          <a:p>
            <a:r>
              <a:rPr lang="en-US" b="0" dirty="0"/>
              <a:t>Must solve for all electrons at once! </a:t>
            </a:r>
            <a:r>
              <a:rPr lang="en-US" b="0" dirty="0" smtClean="0"/>
              <a:t>(</a:t>
            </a:r>
            <a:r>
              <a:rPr lang="en-US" b="0" dirty="0" smtClean="0">
                <a:sym typeface="Symbol"/>
              </a:rPr>
              <a:t></a:t>
            </a:r>
            <a:r>
              <a:rPr lang="en-US" b="0" baseline="-25000" dirty="0" smtClean="0">
                <a:sym typeface="Symbol"/>
              </a:rPr>
              <a:t>1</a:t>
            </a:r>
            <a:r>
              <a:rPr lang="en-US" b="0" dirty="0" smtClean="0">
                <a:sym typeface="Symbol"/>
              </a:rPr>
              <a:t>, </a:t>
            </a:r>
            <a:r>
              <a:rPr lang="en-US" b="0" baseline="-25000" dirty="0" smtClean="0">
                <a:sym typeface="Symbol"/>
              </a:rPr>
              <a:t>2</a:t>
            </a:r>
            <a:r>
              <a:rPr lang="en-US" b="0" dirty="0" smtClean="0">
                <a:sym typeface="Symbol"/>
              </a:rPr>
              <a:t>, </a:t>
            </a:r>
            <a:r>
              <a:rPr lang="en-US" b="0" baseline="-25000" dirty="0" smtClean="0">
                <a:sym typeface="Symbol"/>
              </a:rPr>
              <a:t>3</a:t>
            </a:r>
            <a:r>
              <a:rPr lang="en-US" b="0" dirty="0" smtClean="0">
                <a:sym typeface="Symbol"/>
              </a:rPr>
              <a:t>, </a:t>
            </a:r>
            <a:r>
              <a:rPr lang="en-US" b="0" baseline="-25000" dirty="0" smtClean="0">
                <a:sym typeface="Symbol"/>
              </a:rPr>
              <a:t>4</a:t>
            </a:r>
            <a:r>
              <a:rPr lang="en-US" b="0" dirty="0" smtClean="0">
                <a:sym typeface="Symbol"/>
              </a:rPr>
              <a:t>, ...)</a:t>
            </a:r>
            <a:endParaRPr lang="en-US" b="0" dirty="0"/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PLUS</a:t>
            </a:r>
            <a:r>
              <a:rPr lang="en-US" u="sng" dirty="0" smtClean="0"/>
              <a:t> Schrodinger’s also works for multi-electron </a:t>
            </a:r>
            <a:r>
              <a:rPr lang="en-US" u="sng" dirty="0"/>
              <a:t>atoms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838200" y="1371600"/>
            <a:ext cx="7502375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/>
              <a:t>V (for q</a:t>
            </a:r>
            <a:r>
              <a:rPr lang="en-US" b="0" baseline="-25000" dirty="0"/>
              <a:t>1</a:t>
            </a:r>
            <a:r>
              <a:rPr lang="en-US" b="0" dirty="0"/>
              <a:t>) = </a:t>
            </a:r>
            <a:r>
              <a:rPr lang="en-US" b="0" dirty="0" smtClean="0"/>
              <a:t>kq</a:t>
            </a:r>
            <a:r>
              <a:rPr lang="en-US" b="0" baseline="-25000" dirty="0" smtClean="0"/>
              <a:t>nucleus</a:t>
            </a:r>
            <a:r>
              <a:rPr lang="en-US" b="0" dirty="0" smtClean="0"/>
              <a:t>q</a:t>
            </a:r>
            <a:r>
              <a:rPr lang="en-US" b="0" baseline="-25000" dirty="0" smtClean="0"/>
              <a:t>1</a:t>
            </a:r>
            <a:r>
              <a:rPr lang="en-US" b="0" dirty="0" smtClean="0"/>
              <a:t>/r</a:t>
            </a:r>
            <a:r>
              <a:rPr lang="en-US" b="0" baseline="-25000" dirty="0" smtClean="0"/>
              <a:t>1</a:t>
            </a:r>
            <a:r>
              <a:rPr lang="en-US" b="0" dirty="0" smtClean="0"/>
              <a:t> </a:t>
            </a:r>
            <a:r>
              <a:rPr lang="en-US" b="0" dirty="0"/>
              <a:t>+ kq</a:t>
            </a:r>
            <a:r>
              <a:rPr lang="en-US" b="0" baseline="-25000" dirty="0"/>
              <a:t>2</a:t>
            </a:r>
            <a:r>
              <a:rPr lang="en-US" b="0" dirty="0"/>
              <a:t>q</a:t>
            </a:r>
            <a:r>
              <a:rPr lang="en-US" b="0" baseline="-25000" dirty="0"/>
              <a:t>1</a:t>
            </a:r>
            <a:r>
              <a:rPr lang="en-US" b="0" dirty="0"/>
              <a:t>/r</a:t>
            </a:r>
            <a:r>
              <a:rPr lang="en-US" b="0" baseline="-25000" dirty="0"/>
              <a:t>2-1</a:t>
            </a:r>
            <a:r>
              <a:rPr lang="en-US" b="0" dirty="0"/>
              <a:t> + kq</a:t>
            </a:r>
            <a:r>
              <a:rPr lang="en-US" b="0" baseline="-25000" dirty="0"/>
              <a:t>3</a:t>
            </a:r>
            <a:r>
              <a:rPr lang="en-US" b="0" dirty="0"/>
              <a:t>q</a:t>
            </a:r>
            <a:r>
              <a:rPr lang="en-US" b="0" baseline="-25000" dirty="0"/>
              <a:t>1</a:t>
            </a:r>
            <a:r>
              <a:rPr lang="en-US" b="0" dirty="0"/>
              <a:t>/r</a:t>
            </a:r>
            <a:r>
              <a:rPr lang="en-US" b="0" baseline="-25000" dirty="0"/>
              <a:t>3-1</a:t>
            </a:r>
            <a:r>
              <a:rPr lang="en-US" b="0" dirty="0"/>
              <a:t> + …. </a:t>
            </a:r>
            <a:endParaRPr lang="en-US" b="0" dirty="0" smtClean="0"/>
          </a:p>
          <a:p>
            <a:r>
              <a:rPr lang="en-US" b="0" dirty="0" smtClean="0"/>
              <a:t>+V(for q</a:t>
            </a:r>
            <a:r>
              <a:rPr lang="en-US" b="0" baseline="-25000" dirty="0" smtClean="0"/>
              <a:t>2</a:t>
            </a:r>
            <a:r>
              <a:rPr lang="en-US" b="0" dirty="0" smtClean="0"/>
              <a:t>) +V(q</a:t>
            </a:r>
            <a:r>
              <a:rPr lang="en-US" b="0" baseline="-25000" dirty="0" smtClean="0"/>
              <a:t>3</a:t>
            </a:r>
            <a:r>
              <a:rPr lang="en-US" b="0" dirty="0" smtClean="0"/>
              <a:t>), ...</a:t>
            </a:r>
            <a:endParaRPr lang="en-US" b="0" dirty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228600" y="3200400"/>
            <a:ext cx="7859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006600"/>
                </a:solidFill>
              </a:rPr>
              <a:t>Clever approximations and  big </a:t>
            </a:r>
            <a:r>
              <a:rPr lang="en-US" i="1" dirty="0">
                <a:solidFill>
                  <a:srgbClr val="006600"/>
                </a:solidFill>
              </a:rPr>
              <a:t>computer programs!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0" y="3810000"/>
            <a:ext cx="9144000" cy="243143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u="sng" dirty="0"/>
              <a:t>Solutions change</a:t>
            </a:r>
            <a:r>
              <a:rPr lang="en-US" b="0" dirty="0" smtClean="0"/>
              <a:t>: </a:t>
            </a:r>
            <a:r>
              <a:rPr lang="en-US" b="0" dirty="0" smtClean="0">
                <a:solidFill>
                  <a:srgbClr val="FF0000"/>
                </a:solidFill>
              </a:rPr>
              <a:t> different shaped wave </a:t>
            </a:r>
            <a:r>
              <a:rPr lang="en-US" b="0" dirty="0">
                <a:solidFill>
                  <a:srgbClr val="FF0000"/>
                </a:solidFill>
              </a:rPr>
              <a:t>functions </a:t>
            </a:r>
          </a:p>
          <a:p>
            <a:r>
              <a:rPr lang="en-US" b="0" dirty="0"/>
              <a:t>	higher Z </a:t>
            </a:r>
            <a:r>
              <a:rPr lang="en-US" b="0" dirty="0">
                <a:sym typeface="Wingdings" pitchFamily="2" charset="2"/>
              </a:rPr>
              <a:t> </a:t>
            </a:r>
            <a:r>
              <a:rPr lang="en-US" b="0" dirty="0"/>
              <a:t>more protons</a:t>
            </a:r>
            <a:r>
              <a:rPr lang="en-US" b="0" dirty="0">
                <a:sym typeface="Wingdings" pitchFamily="2" charset="2"/>
              </a:rPr>
              <a:t> </a:t>
            </a:r>
            <a:r>
              <a:rPr lang="en-US" b="0" dirty="0"/>
              <a:t>electrons in 1s more strongly 		bound </a:t>
            </a:r>
            <a:r>
              <a:rPr lang="en-US" b="0" dirty="0">
                <a:sym typeface="Wingdings" pitchFamily="2" charset="2"/>
              </a:rPr>
              <a:t> </a:t>
            </a:r>
            <a:r>
              <a:rPr lang="en-US" b="0" dirty="0"/>
              <a:t>radial distribution quite different 	general shape (p-orbital, s-orbital) </a:t>
            </a:r>
            <a:r>
              <a:rPr lang="en-US" dirty="0"/>
              <a:t>similar but not </a:t>
            </a:r>
            <a:r>
              <a:rPr lang="en-US" dirty="0" smtClean="0"/>
              <a:t>same!</a:t>
            </a:r>
          </a:p>
          <a:p>
            <a:endParaRPr lang="en-US" sz="800" dirty="0"/>
          </a:p>
          <a:p>
            <a:r>
              <a:rPr lang="en-US" b="0" dirty="0">
                <a:solidFill>
                  <a:srgbClr val="FF0000"/>
                </a:solidFill>
              </a:rPr>
              <a:t>- energy of wave functions affected by Z (# of protons) 	</a:t>
            </a:r>
          </a:p>
          <a:p>
            <a:r>
              <a:rPr lang="en-US" b="0" dirty="0" smtClean="0"/>
              <a:t>higher </a:t>
            </a:r>
            <a:r>
              <a:rPr lang="en-US" b="0" dirty="0"/>
              <a:t>Z </a:t>
            </a:r>
            <a:r>
              <a:rPr lang="en-US" b="0" dirty="0">
                <a:sym typeface="Wingdings" pitchFamily="2" charset="2"/>
              </a:rPr>
              <a:t> </a:t>
            </a:r>
            <a:r>
              <a:rPr lang="en-US" b="0" dirty="0" smtClean="0"/>
              <a:t> </a:t>
            </a:r>
            <a:r>
              <a:rPr lang="en-US" b="0" dirty="0"/>
              <a:t>more strongly 	bound (more negative total energy)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6320135"/>
            <a:ext cx="876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Molecules-- same physics and </a:t>
            </a:r>
            <a:r>
              <a:rPr lang="en-US" b="0" dirty="0" err="1" smtClean="0"/>
              <a:t>equa</a:t>
            </a:r>
            <a:r>
              <a:rPr lang="en-US" b="0" dirty="0" smtClean="0"/>
              <a:t>. but even messier to solve</a:t>
            </a:r>
            <a:endParaRPr lang="en-CA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animBg="1"/>
      <p:bldP spid="98308" grpId="0"/>
      <p:bldP spid="9830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5252B-19DD-4E2F-968B-103E36BDFE75}" type="slidenum">
              <a:rPr lang="en-US"/>
              <a:pPr/>
              <a:t>19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36525" y="76200"/>
            <a:ext cx="8778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dirty="0" smtClean="0"/>
              <a:t>with work, Schrodinger eq.  makes </a:t>
            </a:r>
            <a:r>
              <a:rPr lang="en-US" dirty="0"/>
              <a:t>sense of </a:t>
            </a:r>
            <a:r>
              <a:rPr lang="en-US" dirty="0" smtClean="0"/>
              <a:t>periodic table </a:t>
            </a:r>
            <a:endParaRPr lang="en-US" dirty="0"/>
          </a:p>
        </p:txBody>
      </p:sp>
      <p:grpSp>
        <p:nvGrpSpPr>
          <p:cNvPr id="44038" name="Group 6"/>
          <p:cNvGrpSpPr>
            <a:grpSpLocks/>
          </p:cNvGrpSpPr>
          <p:nvPr/>
        </p:nvGrpSpPr>
        <p:grpSpPr bwMode="auto">
          <a:xfrm>
            <a:off x="152400" y="533400"/>
            <a:ext cx="8534400" cy="4570413"/>
            <a:chOff x="192" y="0"/>
            <a:chExt cx="5376" cy="2879"/>
          </a:xfrm>
        </p:grpSpPr>
        <p:pic>
          <p:nvPicPr>
            <p:cNvPr id="44039" name="Picture 7" descr="periodic-tabl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2" y="0"/>
              <a:ext cx="5376" cy="2879"/>
            </a:xfrm>
            <a:prstGeom prst="rect">
              <a:avLst/>
            </a:prstGeom>
            <a:noFill/>
          </p:spPr>
        </p:pic>
        <p:sp>
          <p:nvSpPr>
            <p:cNvPr id="44040" name="Rectangle 8"/>
            <p:cNvSpPr>
              <a:spLocks noChangeArrowheads="1"/>
            </p:cNvSpPr>
            <p:nvPr/>
          </p:nvSpPr>
          <p:spPr bwMode="auto">
            <a:xfrm>
              <a:off x="2928" y="1899"/>
              <a:ext cx="2640" cy="3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4C71DA-43B2-42F7-9F1C-2720643A2AF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04800" y="856357"/>
            <a:ext cx="8839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1.Observe atomic spectra, try to develop model for atom to explain.  </a:t>
            </a:r>
          </a:p>
          <a:p>
            <a:r>
              <a:rPr lang="en-US" dirty="0" smtClean="0"/>
              <a:t>2. Bohr model-- particular energy levels.</a:t>
            </a:r>
          </a:p>
          <a:p>
            <a:r>
              <a:rPr lang="en-US" dirty="0" smtClean="0"/>
              <a:t>3. How </a:t>
            </a:r>
            <a:r>
              <a:rPr lang="en-US" dirty="0"/>
              <a:t>to justify Bohr model energy levels?  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deBroglie</a:t>
            </a:r>
            <a:r>
              <a:rPr lang="en-US" dirty="0"/>
              <a:t>: maybe electron a </a:t>
            </a:r>
            <a:r>
              <a:rPr lang="en-US" dirty="0" smtClean="0"/>
              <a:t>wave with </a:t>
            </a:r>
            <a:r>
              <a:rPr lang="en-US" dirty="0" smtClean="0">
                <a:sym typeface="Symbol" pitchFamily="18" charset="2"/>
              </a:rPr>
              <a:t> </a:t>
            </a:r>
            <a:r>
              <a:rPr lang="en-US" dirty="0">
                <a:sym typeface="Symbol" pitchFamily="18" charset="2"/>
              </a:rPr>
              <a:t>=h/</a:t>
            </a:r>
            <a:r>
              <a:rPr lang="en-US" dirty="0" err="1">
                <a:sym typeface="Symbol" pitchFamily="18" charset="2"/>
              </a:rPr>
              <a:t>p</a:t>
            </a:r>
            <a:r>
              <a:rPr lang="en-US" baseline="-25000" dirty="0" err="1">
                <a:sym typeface="Symbol" pitchFamily="18" charset="2"/>
              </a:rPr>
              <a:t>el</a:t>
            </a:r>
            <a:r>
              <a:rPr lang="en-US" dirty="0">
                <a:sym typeface="Symbol" pitchFamily="18" charset="2"/>
              </a:rPr>
              <a:t>?</a:t>
            </a:r>
          </a:p>
          <a:p>
            <a:r>
              <a:rPr lang="en-US" dirty="0">
                <a:sym typeface="Symbol" pitchFamily="18" charset="2"/>
              </a:rPr>
              <a:t> </a:t>
            </a:r>
            <a:r>
              <a:rPr lang="en-US" dirty="0" err="1" smtClean="0">
                <a:sym typeface="Symbol" pitchFamily="18" charset="2"/>
              </a:rPr>
              <a:t>Dav</a:t>
            </a:r>
            <a:r>
              <a:rPr lang="en-US" dirty="0" smtClean="0">
                <a:sym typeface="Symbol" pitchFamily="18" charset="2"/>
              </a:rPr>
              <a:t>. </a:t>
            </a:r>
            <a:r>
              <a:rPr lang="en-US" dirty="0" err="1" smtClean="0">
                <a:sym typeface="Symbol" pitchFamily="18" charset="2"/>
              </a:rPr>
              <a:t>Germer</a:t>
            </a:r>
            <a:r>
              <a:rPr lang="en-US" dirty="0" smtClean="0">
                <a:sym typeface="Symbol" pitchFamily="18" charset="2"/>
              </a:rPr>
              <a:t>-- it works. </a:t>
            </a:r>
          </a:p>
          <a:p>
            <a:endParaRPr lang="en-US" dirty="0">
              <a:solidFill>
                <a:srgbClr val="FF0000"/>
              </a:solidFill>
              <a:sym typeface="Symbol" pitchFamily="18" charset="2"/>
            </a:endParaRPr>
          </a:p>
          <a:p>
            <a:endParaRPr lang="en-US" dirty="0" smtClean="0">
              <a:solidFill>
                <a:srgbClr val="FF0000"/>
              </a:solidFill>
              <a:sym typeface="Symbol" pitchFamily="18" charset="2"/>
            </a:endParaRPr>
          </a:p>
          <a:p>
            <a:endParaRPr lang="en-US" dirty="0">
              <a:solidFill>
                <a:srgbClr val="FF0000"/>
              </a:solidFill>
              <a:sym typeface="Symbol" pitchFamily="18" charset="2"/>
            </a:endParaRPr>
          </a:p>
          <a:p>
            <a:endParaRPr lang="en-US" dirty="0">
              <a:sym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304800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Models of atom</a:t>
            </a:r>
            <a:endParaRPr lang="en-CA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22AF7-1162-45AF-9F03-1F65B7E0439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62000" y="304800"/>
            <a:ext cx="7359707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u="sng" dirty="0" smtClean="0"/>
              <a:t>models of hydrogen (and other atoms)</a:t>
            </a:r>
          </a:p>
          <a:p>
            <a:r>
              <a:rPr lang="en-US" b="0" dirty="0" smtClean="0"/>
              <a:t>1. Thompson- plum pudding</a:t>
            </a:r>
          </a:p>
          <a:p>
            <a:r>
              <a:rPr lang="en-US" b="0" dirty="0" smtClean="0"/>
              <a:t>2. Rutherford solar system</a:t>
            </a:r>
          </a:p>
          <a:p>
            <a:r>
              <a:rPr lang="en-US" b="0" dirty="0" smtClean="0"/>
              <a:t>3. Bohr</a:t>
            </a:r>
          </a:p>
          <a:p>
            <a:r>
              <a:rPr lang="en-US" b="0" dirty="0" smtClean="0"/>
              <a:t>4. de Broglie standing waves</a:t>
            </a:r>
          </a:p>
          <a:p>
            <a:r>
              <a:rPr lang="en-US" b="0" dirty="0" smtClean="0"/>
              <a:t>5. Schrodinger-- </a:t>
            </a:r>
          </a:p>
          <a:p>
            <a:endParaRPr lang="en-US" b="0" dirty="0" smtClean="0"/>
          </a:p>
          <a:p>
            <a:r>
              <a:rPr lang="en-US" b="0" dirty="0" smtClean="0"/>
              <a:t>6. Schrodinger with electron spin added</a:t>
            </a:r>
          </a:p>
          <a:p>
            <a:r>
              <a:rPr lang="en-US" b="0" dirty="0" smtClean="0"/>
              <a:t>good for almost everything that matters,  to ~ 6 digits</a:t>
            </a:r>
          </a:p>
          <a:p>
            <a:r>
              <a:rPr lang="en-US" b="0" dirty="0" smtClean="0"/>
              <a:t>used for all normal day to day physics</a:t>
            </a:r>
          </a:p>
          <a:p>
            <a:endParaRPr lang="en-US" b="0" dirty="0" smtClean="0"/>
          </a:p>
          <a:p>
            <a:r>
              <a:rPr lang="en-US" b="0" dirty="0" smtClean="0"/>
              <a:t>7. Dirac -- spin and relativity, negative energy states</a:t>
            </a:r>
          </a:p>
          <a:p>
            <a:r>
              <a:rPr lang="en-US" b="0" dirty="0" smtClean="0"/>
              <a:t>8.  Quantum electrodynamics (quantum field theory)</a:t>
            </a:r>
          </a:p>
          <a:p>
            <a:r>
              <a:rPr lang="en-US" b="0" dirty="0" smtClean="0"/>
              <a:t>9.  Electroweak unification</a:t>
            </a:r>
          </a:p>
          <a:p>
            <a:endParaRPr lang="en-US" b="0" dirty="0" smtClean="0"/>
          </a:p>
          <a:p>
            <a:r>
              <a:rPr lang="en-US" b="0" dirty="0" smtClean="0">
                <a:solidFill>
                  <a:srgbClr val="CC00CC"/>
                </a:solidFill>
              </a:rPr>
              <a:t>10.  Grand unification???</a:t>
            </a:r>
          </a:p>
          <a:p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22AF7-1162-45AF-9F03-1F65B7E04395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" name="Picture 2" descr="solarkey.gif"/>
          <p:cNvPicPr>
            <a:picLocks noChangeAspect="1"/>
          </p:cNvPicPr>
          <p:nvPr/>
        </p:nvPicPr>
        <p:blipFill>
          <a:blip r:embed="rId3" cstate="print"/>
          <a:srcRect t="30908" r="58439" b="31790"/>
          <a:stretch>
            <a:fillRect/>
          </a:stretch>
        </p:blipFill>
        <p:spPr>
          <a:xfrm>
            <a:off x="228600" y="0"/>
            <a:ext cx="4495800" cy="357753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53000" y="304800"/>
            <a:ext cx="419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Concept map-- way to think about what are the most </a:t>
            </a:r>
          </a:p>
          <a:p>
            <a:r>
              <a:rPr lang="en-US" b="0" dirty="0" smtClean="0"/>
              <a:t>important ideas and concepts, and how they fit together. Experts do all the time.  Good for pulling together all the stuff we covered and getting it organized in your mind.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8100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Brainstorm for ~5 minutes-- list of important idea (“brainstorm”, just throw out ideas, don’t waste time arguing, do that later.)</a:t>
            </a:r>
          </a:p>
          <a:p>
            <a:r>
              <a:rPr lang="en-US" b="0" dirty="0" smtClean="0"/>
              <a:t>Then decide which belong on list, lay out on map with links.</a:t>
            </a:r>
          </a:p>
          <a:p>
            <a:r>
              <a:rPr lang="en-US" b="0" dirty="0" smtClean="0"/>
              <a:t>Then mark the 6 ovals that are THE 6 MOST IMPORTANT ideas.</a:t>
            </a:r>
          </a:p>
          <a:p>
            <a:r>
              <a:rPr lang="en-US" b="0" dirty="0" smtClean="0"/>
              <a:t>Sketch out practice map on small paper.  Then do final one </a:t>
            </a:r>
          </a:p>
          <a:p>
            <a:r>
              <a:rPr lang="en-US" b="0" dirty="0" smtClean="0"/>
              <a:t>on large paper with group number.  12:00 post. Everyone has to rank the maps of at least 4 other groups, with brief reasons why ranking, turn in ranking sheets. 3 points for ranking sheet.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362200"/>
            <a:ext cx="182934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dirty="0" smtClean="0"/>
              <a:t>quite simple</a:t>
            </a:r>
          </a:p>
          <a:p>
            <a:r>
              <a:rPr lang="en-US" b="0" dirty="0" smtClean="0"/>
              <a:t>map</a:t>
            </a:r>
            <a:endParaRPr lang="en-CA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9E0F6-0891-42A6-BBA8-023829CCA745}" type="slidenum">
              <a:rPr lang="en-US"/>
              <a:pPr/>
              <a:t>22</a:t>
            </a:fld>
            <a:endParaRPr lang="en-US"/>
          </a:p>
        </p:txBody>
      </p:sp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4572000" y="3429000"/>
            <a:ext cx="4572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/>
              <a:t>p</a:t>
            </a:r>
            <a:r>
              <a:rPr lang="en-US" b="0" baseline="-25000"/>
              <a:t>x</a:t>
            </a:r>
            <a:r>
              <a:rPr lang="en-US" b="0"/>
              <a:t>=superposition </a:t>
            </a:r>
          </a:p>
          <a:p>
            <a:r>
              <a:rPr lang="en-US" b="0"/>
              <a:t>(addition of m=-1 and m=+1)</a:t>
            </a:r>
          </a:p>
          <a:p>
            <a:r>
              <a:rPr lang="en-US" b="0"/>
              <a:t>p</a:t>
            </a:r>
            <a:r>
              <a:rPr lang="en-US" b="0" baseline="-25000"/>
              <a:t>y</a:t>
            </a:r>
            <a:r>
              <a:rPr lang="en-US" b="0"/>
              <a:t>=superposition </a:t>
            </a:r>
          </a:p>
          <a:p>
            <a:r>
              <a:rPr lang="en-US" b="0"/>
              <a:t>(subtraction of m=-1 and m=+1)</a:t>
            </a:r>
            <a:endParaRPr lang="en-US" b="0" baseline="-25000"/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1593850" y="228600"/>
            <a:ext cx="556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Physics vs Chemistry view of orbits: 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257800" y="914400"/>
            <a:ext cx="2371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Dumbbell Orbits</a:t>
            </a:r>
          </a:p>
          <a:p>
            <a:r>
              <a:rPr lang="en-US" b="0"/>
              <a:t>(chemistry)</a:t>
            </a:r>
          </a:p>
        </p:txBody>
      </p:sp>
      <p:grpSp>
        <p:nvGrpSpPr>
          <p:cNvPr id="148485" name="Group 5"/>
          <p:cNvGrpSpPr>
            <a:grpSpLocks/>
          </p:cNvGrpSpPr>
          <p:nvPr/>
        </p:nvGrpSpPr>
        <p:grpSpPr bwMode="auto">
          <a:xfrm>
            <a:off x="5105400" y="2082800"/>
            <a:ext cx="1057275" cy="390525"/>
            <a:chOff x="3558" y="2970"/>
            <a:chExt cx="666" cy="342"/>
          </a:xfrm>
        </p:grpSpPr>
        <p:sp>
          <p:nvSpPr>
            <p:cNvPr id="148486" name="Oval 6"/>
            <p:cNvSpPr>
              <a:spLocks noChangeArrowheads="1"/>
            </p:cNvSpPr>
            <p:nvPr/>
          </p:nvSpPr>
          <p:spPr bwMode="auto">
            <a:xfrm>
              <a:off x="3558" y="2970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487" name="Oval 7"/>
            <p:cNvSpPr>
              <a:spLocks noChangeArrowheads="1"/>
            </p:cNvSpPr>
            <p:nvPr/>
          </p:nvSpPr>
          <p:spPr bwMode="auto">
            <a:xfrm>
              <a:off x="3888" y="2976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488" name="Oval 8"/>
            <p:cNvSpPr>
              <a:spLocks noChangeArrowheads="1"/>
            </p:cNvSpPr>
            <p:nvPr/>
          </p:nvSpPr>
          <p:spPr bwMode="auto">
            <a:xfrm>
              <a:off x="3880" y="3120"/>
              <a:ext cx="26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48489" name="Group 9"/>
          <p:cNvGrpSpPr>
            <a:grpSpLocks/>
          </p:cNvGrpSpPr>
          <p:nvPr/>
        </p:nvGrpSpPr>
        <p:grpSpPr bwMode="auto">
          <a:xfrm rot="5400000">
            <a:off x="6062662" y="2166938"/>
            <a:ext cx="1057275" cy="381000"/>
            <a:chOff x="3654" y="3066"/>
            <a:chExt cx="666" cy="342"/>
          </a:xfrm>
        </p:grpSpPr>
        <p:sp>
          <p:nvSpPr>
            <p:cNvPr id="148490" name="Oval 10"/>
            <p:cNvSpPr>
              <a:spLocks noChangeArrowheads="1"/>
            </p:cNvSpPr>
            <p:nvPr/>
          </p:nvSpPr>
          <p:spPr bwMode="auto">
            <a:xfrm>
              <a:off x="3654" y="3066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491" name="Oval 11"/>
            <p:cNvSpPr>
              <a:spLocks noChangeArrowheads="1"/>
            </p:cNvSpPr>
            <p:nvPr/>
          </p:nvSpPr>
          <p:spPr bwMode="auto">
            <a:xfrm>
              <a:off x="3984" y="3072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492" name="Oval 12"/>
            <p:cNvSpPr>
              <a:spLocks noChangeArrowheads="1"/>
            </p:cNvSpPr>
            <p:nvPr/>
          </p:nvSpPr>
          <p:spPr bwMode="auto">
            <a:xfrm>
              <a:off x="3976" y="3216"/>
              <a:ext cx="26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48493" name="Group 13"/>
          <p:cNvGrpSpPr>
            <a:grpSpLocks/>
          </p:cNvGrpSpPr>
          <p:nvPr/>
        </p:nvGrpSpPr>
        <p:grpSpPr bwMode="auto">
          <a:xfrm rot="7555221">
            <a:off x="6856413" y="2273300"/>
            <a:ext cx="1093787" cy="277813"/>
            <a:chOff x="3654" y="3066"/>
            <a:chExt cx="666" cy="342"/>
          </a:xfrm>
        </p:grpSpPr>
        <p:sp>
          <p:nvSpPr>
            <p:cNvPr id="148494" name="Oval 14"/>
            <p:cNvSpPr>
              <a:spLocks noChangeArrowheads="1"/>
            </p:cNvSpPr>
            <p:nvPr/>
          </p:nvSpPr>
          <p:spPr bwMode="auto">
            <a:xfrm>
              <a:off x="3654" y="3066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495" name="Oval 15"/>
            <p:cNvSpPr>
              <a:spLocks noChangeArrowheads="1"/>
            </p:cNvSpPr>
            <p:nvPr/>
          </p:nvSpPr>
          <p:spPr bwMode="auto">
            <a:xfrm>
              <a:off x="3984" y="3072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496" name="Oval 16"/>
            <p:cNvSpPr>
              <a:spLocks noChangeArrowheads="1"/>
            </p:cNvSpPr>
            <p:nvPr/>
          </p:nvSpPr>
          <p:spPr bwMode="auto">
            <a:xfrm>
              <a:off x="3976" y="3216"/>
              <a:ext cx="26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48497" name="Text Box 17"/>
          <p:cNvSpPr txBox="1">
            <a:spLocks noChangeArrowheads="1"/>
          </p:cNvSpPr>
          <p:nvPr/>
        </p:nvSpPr>
        <p:spPr bwMode="auto">
          <a:xfrm>
            <a:off x="838200" y="946150"/>
            <a:ext cx="2625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2p wave functions</a:t>
            </a:r>
          </a:p>
          <a:p>
            <a:r>
              <a:rPr lang="en-US" b="0"/>
              <a:t>(Physics view)</a:t>
            </a:r>
          </a:p>
          <a:p>
            <a:r>
              <a:rPr lang="en-US" b="0"/>
              <a:t>(n=2, l=1)</a:t>
            </a:r>
          </a:p>
        </p:txBody>
      </p:sp>
      <p:grpSp>
        <p:nvGrpSpPr>
          <p:cNvPr id="148498" name="Group 18"/>
          <p:cNvGrpSpPr>
            <a:grpSpLocks/>
          </p:cNvGrpSpPr>
          <p:nvPr/>
        </p:nvGrpSpPr>
        <p:grpSpPr bwMode="auto">
          <a:xfrm rot="5400000">
            <a:off x="1643062" y="2471738"/>
            <a:ext cx="1057275" cy="381000"/>
            <a:chOff x="3654" y="3066"/>
            <a:chExt cx="666" cy="342"/>
          </a:xfrm>
        </p:grpSpPr>
        <p:sp>
          <p:nvSpPr>
            <p:cNvPr id="148499" name="Oval 19"/>
            <p:cNvSpPr>
              <a:spLocks noChangeArrowheads="1"/>
            </p:cNvSpPr>
            <p:nvPr/>
          </p:nvSpPr>
          <p:spPr bwMode="auto">
            <a:xfrm>
              <a:off x="3654" y="3066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500" name="Oval 20"/>
            <p:cNvSpPr>
              <a:spLocks noChangeArrowheads="1"/>
            </p:cNvSpPr>
            <p:nvPr/>
          </p:nvSpPr>
          <p:spPr bwMode="auto">
            <a:xfrm>
              <a:off x="3984" y="3072"/>
              <a:ext cx="336" cy="336"/>
            </a:xfrm>
            <a:prstGeom prst="ellipse">
              <a:avLst/>
            </a:prstGeom>
            <a:solidFill>
              <a:srgbClr val="FF0000">
                <a:alpha val="53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8501" name="Oval 21"/>
            <p:cNvSpPr>
              <a:spLocks noChangeArrowheads="1"/>
            </p:cNvSpPr>
            <p:nvPr/>
          </p:nvSpPr>
          <p:spPr bwMode="auto">
            <a:xfrm>
              <a:off x="3976" y="3216"/>
              <a:ext cx="26" cy="3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48502" name="Oval 22"/>
          <p:cNvSpPr>
            <a:spLocks noChangeArrowheads="1"/>
          </p:cNvSpPr>
          <p:nvPr/>
        </p:nvSpPr>
        <p:spPr bwMode="auto">
          <a:xfrm>
            <a:off x="685800" y="2438400"/>
            <a:ext cx="990600" cy="4572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8503" name="Oval 23"/>
          <p:cNvSpPr>
            <a:spLocks noChangeArrowheads="1"/>
          </p:cNvSpPr>
          <p:nvPr/>
        </p:nvSpPr>
        <p:spPr bwMode="auto">
          <a:xfrm>
            <a:off x="860425" y="2590800"/>
            <a:ext cx="6096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8504" name="Oval 24"/>
          <p:cNvSpPr>
            <a:spLocks noChangeArrowheads="1"/>
          </p:cNvSpPr>
          <p:nvPr/>
        </p:nvSpPr>
        <p:spPr bwMode="auto">
          <a:xfrm>
            <a:off x="2743200" y="2438400"/>
            <a:ext cx="990600" cy="457200"/>
          </a:xfrm>
          <a:prstGeom prst="ellipse">
            <a:avLst/>
          </a:prstGeom>
          <a:solidFill>
            <a:srgbClr val="FF7C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8505" name="Oval 25"/>
          <p:cNvSpPr>
            <a:spLocks noChangeArrowheads="1"/>
          </p:cNvSpPr>
          <p:nvPr/>
        </p:nvSpPr>
        <p:spPr bwMode="auto">
          <a:xfrm>
            <a:off x="2949575" y="2579688"/>
            <a:ext cx="6096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8506" name="Freeform 26"/>
          <p:cNvSpPr>
            <a:spLocks/>
          </p:cNvSpPr>
          <p:nvPr/>
        </p:nvSpPr>
        <p:spPr bwMode="auto">
          <a:xfrm>
            <a:off x="609600" y="2819400"/>
            <a:ext cx="609600" cy="17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384" y="96"/>
              </a:cxn>
            </a:cxnLst>
            <a:rect l="0" t="0" r="r" b="b"/>
            <a:pathLst>
              <a:path w="384" h="112">
                <a:moveTo>
                  <a:pt x="0" y="0"/>
                </a:moveTo>
                <a:cubicBezTo>
                  <a:pt x="40" y="40"/>
                  <a:pt x="80" y="80"/>
                  <a:pt x="144" y="96"/>
                </a:cubicBezTo>
                <a:cubicBezTo>
                  <a:pt x="208" y="112"/>
                  <a:pt x="344" y="96"/>
                  <a:pt x="384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8507" name="Freeform 27"/>
          <p:cNvSpPr>
            <a:spLocks/>
          </p:cNvSpPr>
          <p:nvPr/>
        </p:nvSpPr>
        <p:spPr bwMode="auto">
          <a:xfrm flipH="1">
            <a:off x="3124200" y="2819400"/>
            <a:ext cx="609600" cy="177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96"/>
              </a:cxn>
              <a:cxn ang="0">
                <a:pos x="384" y="96"/>
              </a:cxn>
            </a:cxnLst>
            <a:rect l="0" t="0" r="r" b="b"/>
            <a:pathLst>
              <a:path w="384" h="112">
                <a:moveTo>
                  <a:pt x="0" y="0"/>
                </a:moveTo>
                <a:cubicBezTo>
                  <a:pt x="40" y="40"/>
                  <a:pt x="80" y="80"/>
                  <a:pt x="144" y="96"/>
                </a:cubicBezTo>
                <a:cubicBezTo>
                  <a:pt x="208" y="112"/>
                  <a:pt x="344" y="96"/>
                  <a:pt x="384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8508" name="Text Box 28"/>
          <p:cNvSpPr txBox="1">
            <a:spLocks noChangeArrowheads="1"/>
          </p:cNvSpPr>
          <p:nvPr/>
        </p:nvSpPr>
        <p:spPr bwMode="auto">
          <a:xfrm>
            <a:off x="1676400" y="3352800"/>
            <a:ext cx="785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m=0</a:t>
            </a:r>
          </a:p>
        </p:txBody>
      </p:sp>
      <p:sp>
        <p:nvSpPr>
          <p:cNvPr id="148509" name="Text Box 29"/>
          <p:cNvSpPr txBox="1">
            <a:spLocks noChangeArrowheads="1"/>
          </p:cNvSpPr>
          <p:nvPr/>
        </p:nvSpPr>
        <p:spPr bwMode="auto">
          <a:xfrm>
            <a:off x="457200" y="3048000"/>
            <a:ext cx="785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m=1</a:t>
            </a:r>
          </a:p>
        </p:txBody>
      </p:sp>
      <p:sp>
        <p:nvSpPr>
          <p:cNvPr id="148510" name="Text Box 30"/>
          <p:cNvSpPr txBox="1">
            <a:spLocks noChangeArrowheads="1"/>
          </p:cNvSpPr>
          <p:nvPr/>
        </p:nvSpPr>
        <p:spPr bwMode="auto">
          <a:xfrm>
            <a:off x="2971800" y="3048000"/>
            <a:ext cx="88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m=-1</a:t>
            </a:r>
          </a:p>
        </p:txBody>
      </p:sp>
      <p:sp>
        <p:nvSpPr>
          <p:cNvPr id="148511" name="Text Box 31"/>
          <p:cNvSpPr txBox="1">
            <a:spLocks noChangeArrowheads="1"/>
          </p:cNvSpPr>
          <p:nvPr/>
        </p:nvSpPr>
        <p:spPr bwMode="auto">
          <a:xfrm>
            <a:off x="5394325" y="263048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p</a:t>
            </a:r>
            <a:r>
              <a:rPr lang="en-US" b="0" baseline="-25000"/>
              <a:t>x</a:t>
            </a:r>
          </a:p>
        </p:txBody>
      </p:sp>
      <p:sp>
        <p:nvSpPr>
          <p:cNvPr id="148512" name="Text Box 32"/>
          <p:cNvSpPr txBox="1">
            <a:spLocks noChangeArrowheads="1"/>
          </p:cNvSpPr>
          <p:nvPr/>
        </p:nvSpPr>
        <p:spPr bwMode="auto">
          <a:xfrm>
            <a:off x="6400800" y="28956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p</a:t>
            </a:r>
            <a:r>
              <a:rPr lang="en-US" b="0" baseline="-25000"/>
              <a:t>z</a:t>
            </a:r>
          </a:p>
        </p:txBody>
      </p:sp>
      <p:sp>
        <p:nvSpPr>
          <p:cNvPr id="148513" name="Text Box 33"/>
          <p:cNvSpPr txBox="1">
            <a:spLocks noChangeArrowheads="1"/>
          </p:cNvSpPr>
          <p:nvPr/>
        </p:nvSpPr>
        <p:spPr bwMode="auto">
          <a:xfrm>
            <a:off x="7239000" y="28194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p</a:t>
            </a:r>
            <a:r>
              <a:rPr lang="en-US" b="0" baseline="-25000"/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22AF7-1162-45AF-9F03-1F65B7E0439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4572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5. Rethink atom model.  Electron acts like a wave, what should be next step in trying to create an electron wave model of hydrogen atom?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981200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 smtClean="0"/>
              <a:t>a. Come up with an equation that describes the electron wave-- solve to predict shape and properties.  </a:t>
            </a:r>
          </a:p>
          <a:p>
            <a:endParaRPr lang="en-US" b="0" dirty="0"/>
          </a:p>
          <a:p>
            <a:r>
              <a:rPr lang="en-US" b="0" dirty="0" smtClean="0"/>
              <a:t>b. Figure out how to get de Broglie standing waves that represent </a:t>
            </a:r>
            <a:r>
              <a:rPr lang="en-US" b="0" dirty="0" err="1" smtClean="0"/>
              <a:t>multielectron</a:t>
            </a:r>
            <a:r>
              <a:rPr lang="en-US" b="0" dirty="0" smtClean="0"/>
              <a:t> atoms.</a:t>
            </a:r>
          </a:p>
          <a:p>
            <a:endParaRPr lang="en-US" b="0" dirty="0"/>
          </a:p>
          <a:p>
            <a:r>
              <a:rPr lang="en-US" b="0" dirty="0" smtClean="0"/>
              <a:t>c. Find the boundary conditions on the electron waves</a:t>
            </a:r>
          </a:p>
          <a:p>
            <a:endParaRPr lang="en-US" b="0" dirty="0"/>
          </a:p>
          <a:p>
            <a:r>
              <a:rPr lang="en-US" b="0" dirty="0" smtClean="0"/>
              <a:t>d. Measure energy levels of hydrogen more precisely</a:t>
            </a:r>
            <a:endParaRPr lang="en-CA" b="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791200"/>
            <a:ext cx="2528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a. </a:t>
            </a:r>
            <a:r>
              <a:rPr lang="en-US" b="0" dirty="0" err="1" smtClean="0"/>
              <a:t>Schrod</a:t>
            </a:r>
            <a:r>
              <a:rPr lang="en-US" b="0" dirty="0" smtClean="0"/>
              <a:t>. </a:t>
            </a:r>
            <a:r>
              <a:rPr lang="en-US" b="0" dirty="0" err="1" smtClean="0"/>
              <a:t>equa</a:t>
            </a:r>
            <a:r>
              <a:rPr lang="en-US" b="0" dirty="0" smtClean="0"/>
              <a:t>.</a:t>
            </a:r>
            <a:r>
              <a:rPr lang="en-US" dirty="0" smtClean="0"/>
              <a:t>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6FE0-3831-464E-8241-7031A3C59D4C}" type="slidenum">
              <a:rPr lang="en-US"/>
              <a:pPr/>
              <a:t>4</a:t>
            </a:fld>
            <a:endParaRPr lang="en-US"/>
          </a:p>
        </p:txBody>
      </p:sp>
      <p:sp>
        <p:nvSpPr>
          <p:cNvPr id="158722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45592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Book Antiqua" pitchFamily="18" charset="0"/>
              </a:rPr>
              <a:t>the 3 D Schrodinger equation </a:t>
            </a:r>
            <a:r>
              <a:rPr lang="en-US" dirty="0" smtClean="0">
                <a:sym typeface="Symbol" pitchFamily="18" charset="2"/>
              </a:rPr>
              <a:t> </a:t>
            </a:r>
            <a:endParaRPr lang="en-US" dirty="0">
              <a:sym typeface="Symbol" pitchFamily="18" charset="2"/>
            </a:endParaRPr>
          </a:p>
        </p:txBody>
      </p:sp>
      <p:graphicFrame>
        <p:nvGraphicFramePr>
          <p:cNvPr id="158723" name="Object 3"/>
          <p:cNvGraphicFramePr>
            <a:graphicFrameLocks noChangeAspect="1"/>
          </p:cNvGraphicFramePr>
          <p:nvPr/>
        </p:nvGraphicFramePr>
        <p:xfrm>
          <a:off x="228600" y="1066800"/>
          <a:ext cx="8748713" cy="2357437"/>
        </p:xfrm>
        <a:graphic>
          <a:graphicData uri="http://schemas.openxmlformats.org/presentationml/2006/ole">
            <p:oleObj spid="_x0000_s175106" name="Equation" r:id="rId4" imgW="3632040" imgH="8888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4235" y="3429000"/>
            <a:ext cx="64299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What is potential V to use for hydrogen atom?</a:t>
            </a:r>
          </a:p>
          <a:p>
            <a:endParaRPr lang="en-US" b="0" dirty="0" smtClean="0"/>
          </a:p>
          <a:p>
            <a:r>
              <a:rPr lang="en-US" b="0" dirty="0" smtClean="0"/>
              <a:t>a. </a:t>
            </a:r>
            <a:endParaRPr lang="en-CA" b="0" dirty="0" smtClean="0"/>
          </a:p>
        </p:txBody>
      </p:sp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1047750" y="3886200"/>
          <a:ext cx="2505075" cy="989013"/>
        </p:xfrm>
        <a:graphic>
          <a:graphicData uri="http://schemas.openxmlformats.org/presentationml/2006/ole">
            <p:oleObj spid="_x0000_s175108" name="Equation" r:id="rId5" imgW="825480" imgH="419040" progId="Equation.3">
              <p:embed/>
            </p:oleObj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5602288" y="5167313"/>
          <a:ext cx="2273300" cy="1019175"/>
        </p:xfrm>
        <a:graphic>
          <a:graphicData uri="http://schemas.openxmlformats.org/presentationml/2006/ole">
            <p:oleObj spid="_x0000_s175109" name="Equation" r:id="rId6" imgW="749160" imgH="431640" progId="Equation.3">
              <p:embed/>
            </p:oleObj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762000" y="4953000"/>
          <a:ext cx="2465388" cy="989013"/>
        </p:xfrm>
        <a:graphic>
          <a:graphicData uri="http://schemas.openxmlformats.org/presentationml/2006/ole">
            <p:oleObj spid="_x0000_s175110" name="Equation" r:id="rId7" imgW="812520" imgH="419040" progId="Equation.3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5467350" y="4216400"/>
          <a:ext cx="2543175" cy="479425"/>
        </p:xfrm>
        <a:graphic>
          <a:graphicData uri="http://schemas.openxmlformats.org/presentationml/2006/ole">
            <p:oleObj spid="_x0000_s175111" name="Equation" r:id="rId8" imgW="838080" imgH="2030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953000" y="4191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b.</a:t>
            </a:r>
            <a:endParaRPr lang="en-CA" b="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28600" y="5334000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c.</a:t>
            </a:r>
            <a:endParaRPr lang="en-CA" b="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986686" y="53340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d</a:t>
            </a:r>
            <a:r>
              <a:rPr lang="en-US" b="0" dirty="0" smtClean="0"/>
              <a:t>.</a:t>
            </a:r>
            <a:endParaRPr lang="en-CA" b="0" dirty="0" smtClean="0"/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905000" y="6159500"/>
          <a:ext cx="3813175" cy="850900"/>
        </p:xfrm>
        <a:graphic>
          <a:graphicData uri="http://schemas.openxmlformats.org/presentationml/2006/ole">
            <p:oleObj spid="_x0000_s175112" name="Equation" r:id="rId9" imgW="1257120" imgH="4572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248400" y="617220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ans. c</a:t>
            </a:r>
            <a:endParaRPr lang="en-CA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97A7-6D07-43BE-AB9D-35D46828A26E}" type="slidenum">
              <a:rPr lang="en-US"/>
              <a:pPr/>
              <a:t>5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763000" cy="411163"/>
          </a:xfrm>
        </p:spPr>
        <p:txBody>
          <a:bodyPr/>
          <a:lstStyle/>
          <a:p>
            <a:r>
              <a:rPr lang="en-US" sz="2800" dirty="0" smtClean="0"/>
              <a:t>Schrodinger </a:t>
            </a:r>
            <a:r>
              <a:rPr lang="en-US" sz="2800" dirty="0" err="1" smtClean="0"/>
              <a:t>eq</a:t>
            </a:r>
            <a:r>
              <a:rPr lang="en-US" sz="2800" dirty="0" smtClean="0"/>
              <a:t> for Hydrogen, polar coordinates</a:t>
            </a:r>
            <a:endParaRPr lang="en-US" sz="2800" dirty="0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3352800" y="457200"/>
          <a:ext cx="2127250" cy="989013"/>
        </p:xfrm>
        <a:graphic>
          <a:graphicData uri="http://schemas.openxmlformats.org/presentationml/2006/ole">
            <p:oleObj spid="_x0000_s143363" name="Equation" r:id="rId4" imgW="901440" imgH="419040" progId="Equation.3">
              <p:embed/>
            </p:oleObj>
          </a:graphicData>
        </a:graphic>
      </p:graphicFrame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-76200" y="762000"/>
            <a:ext cx="357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Define potential energy:  </a:t>
            </a:r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5943600" y="609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 flipV="1">
            <a:off x="5943600" y="381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8229600" y="3048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r</a:t>
            </a:r>
          </a:p>
        </p:txBody>
      </p:sp>
      <p:sp>
        <p:nvSpPr>
          <p:cNvPr id="143368" name="Freeform 8"/>
          <p:cNvSpPr>
            <a:spLocks/>
          </p:cNvSpPr>
          <p:nvPr/>
        </p:nvSpPr>
        <p:spPr bwMode="auto">
          <a:xfrm>
            <a:off x="6043613" y="639763"/>
            <a:ext cx="2136775" cy="1620837"/>
          </a:xfrm>
          <a:custGeom>
            <a:avLst/>
            <a:gdLst/>
            <a:ahLst/>
            <a:cxnLst>
              <a:cxn ang="0">
                <a:pos x="1346" y="0"/>
              </a:cxn>
              <a:cxn ang="0">
                <a:pos x="705" y="29"/>
              </a:cxn>
              <a:cxn ang="0">
                <a:pos x="417" y="125"/>
              </a:cxn>
              <a:cxn ang="0">
                <a:pos x="173" y="409"/>
              </a:cxn>
              <a:cxn ang="0">
                <a:pos x="31" y="812"/>
              </a:cxn>
              <a:cxn ang="0">
                <a:pos x="0" y="1021"/>
              </a:cxn>
            </a:cxnLst>
            <a:rect l="0" t="0" r="r" b="b"/>
            <a:pathLst>
              <a:path w="1346" h="1021">
                <a:moveTo>
                  <a:pt x="1346" y="0"/>
                </a:moveTo>
                <a:cubicBezTo>
                  <a:pt x="1240" y="5"/>
                  <a:pt x="860" y="8"/>
                  <a:pt x="705" y="29"/>
                </a:cubicBezTo>
                <a:cubicBezTo>
                  <a:pt x="550" y="50"/>
                  <a:pt x="506" y="62"/>
                  <a:pt x="417" y="125"/>
                </a:cubicBezTo>
                <a:cubicBezTo>
                  <a:pt x="328" y="188"/>
                  <a:pt x="237" y="294"/>
                  <a:pt x="173" y="409"/>
                </a:cubicBezTo>
                <a:cubicBezTo>
                  <a:pt x="109" y="524"/>
                  <a:pt x="60" y="710"/>
                  <a:pt x="31" y="812"/>
                </a:cubicBezTo>
                <a:cubicBezTo>
                  <a:pt x="2" y="914"/>
                  <a:pt x="6" y="978"/>
                  <a:pt x="0" y="1021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aphicFrame>
        <p:nvGraphicFramePr>
          <p:cNvPr id="143369" name="Object 9"/>
          <p:cNvGraphicFramePr>
            <a:graphicFrameLocks noChangeAspect="1"/>
          </p:cNvGraphicFramePr>
          <p:nvPr/>
        </p:nvGraphicFramePr>
        <p:xfrm>
          <a:off x="2819400" y="1909763"/>
          <a:ext cx="6237288" cy="1519237"/>
        </p:xfrm>
        <a:graphic>
          <a:graphicData uri="http://schemas.openxmlformats.org/presentationml/2006/ole">
            <p:oleObj spid="_x0000_s143369" name="Equation" r:id="rId5" imgW="3543120" imgH="863280" progId="Equation.3">
              <p:embed/>
            </p:oleObj>
          </a:graphicData>
        </a:graphic>
      </p:graphicFrame>
      <p:sp>
        <p:nvSpPr>
          <p:cNvPr id="143370" name="Line 10"/>
          <p:cNvSpPr>
            <a:spLocks noChangeShapeType="1"/>
          </p:cNvSpPr>
          <p:nvPr/>
        </p:nvSpPr>
        <p:spPr bwMode="auto">
          <a:xfrm>
            <a:off x="4038600" y="1295400"/>
            <a:ext cx="3657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0" y="2514600"/>
            <a:ext cx="2811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Use S’s Eqn</a:t>
            </a:r>
          </a:p>
          <a:p>
            <a:r>
              <a:rPr lang="en-US" b="0">
                <a:cs typeface="Arial" charset="0"/>
              </a:rPr>
              <a:t>and find solutions:  </a:t>
            </a: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7204075" y="3600450"/>
            <a:ext cx="0" cy="2327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 flipV="1">
            <a:off x="6169025" y="5434012"/>
            <a:ext cx="2197100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V="1">
            <a:off x="6503988" y="5105400"/>
            <a:ext cx="1101725" cy="879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6353175" y="5545137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x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83820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 dirty="0">
                <a:cs typeface="Arial" charset="0"/>
              </a:rPr>
              <a:t>y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162800" y="3505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z</a:t>
            </a: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V="1">
            <a:off x="7204075" y="4070350"/>
            <a:ext cx="750888" cy="13636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>
            <a:off x="7204075" y="5434012"/>
            <a:ext cx="657225" cy="280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H="1">
            <a:off x="7861300" y="4070350"/>
            <a:ext cx="93663" cy="16446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7" name="Freeform 18"/>
          <p:cNvSpPr>
            <a:spLocks/>
          </p:cNvSpPr>
          <p:nvPr/>
        </p:nvSpPr>
        <p:spPr bwMode="auto">
          <a:xfrm>
            <a:off x="7250113" y="4070350"/>
            <a:ext cx="563562" cy="234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48"/>
              </a:cxn>
              <a:cxn ang="0">
                <a:pos x="576" y="240"/>
              </a:cxn>
            </a:cxnLst>
            <a:rect l="0" t="0" r="r" b="b"/>
            <a:pathLst>
              <a:path w="576" h="240">
                <a:moveTo>
                  <a:pt x="0" y="0"/>
                </a:moveTo>
                <a:cubicBezTo>
                  <a:pt x="72" y="4"/>
                  <a:pt x="144" y="8"/>
                  <a:pt x="240" y="48"/>
                </a:cubicBezTo>
                <a:cubicBezTo>
                  <a:pt x="336" y="88"/>
                  <a:pt x="456" y="164"/>
                  <a:pt x="576" y="24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343775" y="4070350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Symbol" pitchFamily="18" charset="2"/>
                <a:cs typeface="Arial" charset="0"/>
              </a:rPr>
              <a:t>q</a:t>
            </a:r>
          </a:p>
        </p:txBody>
      </p:sp>
      <p:sp>
        <p:nvSpPr>
          <p:cNvPr id="29" name="Freeform 20"/>
          <p:cNvSpPr>
            <a:spLocks/>
          </p:cNvSpPr>
          <p:nvPr/>
        </p:nvSpPr>
        <p:spPr bwMode="auto">
          <a:xfrm>
            <a:off x="6945313" y="5602287"/>
            <a:ext cx="536575" cy="101600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348" y="93"/>
              </a:cxn>
              <a:cxn ang="0">
                <a:pos x="547" y="0"/>
              </a:cxn>
            </a:cxnLst>
            <a:rect l="0" t="0" r="r" b="b"/>
            <a:pathLst>
              <a:path w="547" h="105">
                <a:moveTo>
                  <a:pt x="0" y="72"/>
                </a:moveTo>
                <a:cubicBezTo>
                  <a:pt x="58" y="76"/>
                  <a:pt x="257" y="105"/>
                  <a:pt x="348" y="93"/>
                </a:cubicBezTo>
                <a:cubicBezTo>
                  <a:pt x="439" y="81"/>
                  <a:pt x="506" y="20"/>
                  <a:pt x="547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7356475" y="5470525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Symbol" pitchFamily="18" charset="2"/>
                <a:cs typeface="Arial" charset="0"/>
              </a:rPr>
              <a:t>f</a:t>
            </a: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7527925" y="4633912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r</a:t>
            </a:r>
          </a:p>
        </p:txBody>
      </p:sp>
      <p:sp>
        <p:nvSpPr>
          <p:cNvPr id="32" name="Oval 23"/>
          <p:cNvSpPr>
            <a:spLocks noChangeArrowheads="1"/>
          </p:cNvSpPr>
          <p:nvPr/>
        </p:nvSpPr>
        <p:spPr bwMode="auto">
          <a:xfrm>
            <a:off x="7948613" y="4024312"/>
            <a:ext cx="46037" cy="46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6019800" y="3563937"/>
            <a:ext cx="2847975" cy="24558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22AF7-1162-45AF-9F03-1F65B7E0439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9600" y="228600"/>
            <a:ext cx="82420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Reading quiz-- answers graded on correctness, no talking</a:t>
            </a:r>
          </a:p>
          <a:p>
            <a:endParaRPr lang="en-US" b="0" dirty="0" smtClean="0"/>
          </a:p>
          <a:p>
            <a:r>
              <a:rPr lang="en-US" b="0" dirty="0" smtClean="0"/>
              <a:t>1. Solutions to Schrodinger eq. for hydrogen atom are </a:t>
            </a:r>
          </a:p>
          <a:p>
            <a:r>
              <a:rPr lang="en-US" b="0" dirty="0" smtClean="0"/>
              <a:t>characterized by </a:t>
            </a:r>
          </a:p>
          <a:p>
            <a:r>
              <a:rPr lang="en-US" b="0" dirty="0" smtClean="0"/>
              <a:t>a. a single integer, b. 2 integers, c. 3 integers,  c. 4 integers</a:t>
            </a:r>
          </a:p>
          <a:p>
            <a:r>
              <a:rPr lang="en-US" b="0" dirty="0" smtClean="0"/>
              <a:t>d. 5 integers</a:t>
            </a:r>
            <a:endParaRPr lang="en-CA" b="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971800" y="2133600"/>
            <a:ext cx="1944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ans. 3.  </a:t>
            </a:r>
            <a:r>
              <a:rPr lang="en-US" b="0" dirty="0" err="1" smtClean="0"/>
              <a:t>n,l,m</a:t>
            </a:r>
            <a:endParaRPr lang="en-CA" b="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85800" y="2971800"/>
            <a:ext cx="7559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2. The energy corresponding to a solution depends on</a:t>
            </a:r>
          </a:p>
          <a:p>
            <a:r>
              <a:rPr lang="en-US" b="0" dirty="0" smtClean="0"/>
              <a:t>a. all three integers </a:t>
            </a:r>
            <a:r>
              <a:rPr lang="en-US" b="0" dirty="0" err="1" smtClean="0"/>
              <a:t>n,l,m</a:t>
            </a:r>
            <a:r>
              <a:rPr lang="en-US" b="0" dirty="0" smtClean="0"/>
              <a:t>    b. only l and m   c. n, l</a:t>
            </a:r>
          </a:p>
          <a:p>
            <a:r>
              <a:rPr lang="en-US" b="0" dirty="0" smtClean="0"/>
              <a:t>d. only l,   e. only n.</a:t>
            </a:r>
            <a:endParaRPr lang="en-CA" b="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0" y="4648200"/>
            <a:ext cx="657103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3. An electron in the 2 p state has</a:t>
            </a:r>
          </a:p>
          <a:p>
            <a:r>
              <a:rPr lang="en-US" b="0" dirty="0" smtClean="0"/>
              <a:t>a. spherically symmetric probability density</a:t>
            </a:r>
          </a:p>
          <a:p>
            <a:r>
              <a:rPr lang="en-US" b="0" dirty="0" smtClean="0"/>
              <a:t>b. significant probability of being at the nucleus</a:t>
            </a:r>
          </a:p>
          <a:p>
            <a:r>
              <a:rPr lang="en-US" b="0" dirty="0" smtClean="0"/>
              <a:t>c. both of the above</a:t>
            </a:r>
          </a:p>
          <a:p>
            <a:r>
              <a:rPr lang="en-US" b="0" dirty="0" smtClean="0"/>
              <a:t>d. neither of the above</a:t>
            </a:r>
            <a:endParaRPr lang="en-CA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997A7-6D07-43BE-AB9D-35D46828A26E}" type="slidenum">
              <a:rPr lang="en-US"/>
              <a:pPr/>
              <a:t>7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763000" cy="411163"/>
          </a:xfrm>
        </p:spPr>
        <p:txBody>
          <a:bodyPr/>
          <a:lstStyle/>
          <a:p>
            <a:r>
              <a:rPr lang="en-US" sz="3000" dirty="0" smtClean="0"/>
              <a:t>Schrodinger </a:t>
            </a:r>
            <a:r>
              <a:rPr lang="en-US" sz="3000" dirty="0" err="1" smtClean="0"/>
              <a:t>eq</a:t>
            </a:r>
            <a:r>
              <a:rPr lang="en-US" sz="3000" dirty="0" smtClean="0"/>
              <a:t> for Hydrogen, polar coordinates</a:t>
            </a:r>
            <a:endParaRPr lang="en-US" sz="3000" dirty="0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3352800" y="457200"/>
          <a:ext cx="2127250" cy="989013"/>
        </p:xfrm>
        <a:graphic>
          <a:graphicData uri="http://schemas.openxmlformats.org/presentationml/2006/ole">
            <p:oleObj spid="_x0000_s177154" name="Equation" r:id="rId4" imgW="901440" imgH="419040" progId="Equation.3">
              <p:embed/>
            </p:oleObj>
          </a:graphicData>
        </a:graphic>
      </p:graphicFrame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-76200" y="762000"/>
            <a:ext cx="357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Define potential energy:  </a:t>
            </a:r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5943600" y="609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 flipV="1">
            <a:off x="5943600" y="381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8229600" y="304800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r</a:t>
            </a:r>
          </a:p>
        </p:txBody>
      </p:sp>
      <p:sp>
        <p:nvSpPr>
          <p:cNvPr id="143368" name="Freeform 8"/>
          <p:cNvSpPr>
            <a:spLocks/>
          </p:cNvSpPr>
          <p:nvPr/>
        </p:nvSpPr>
        <p:spPr bwMode="auto">
          <a:xfrm>
            <a:off x="6043613" y="639763"/>
            <a:ext cx="2136775" cy="1620837"/>
          </a:xfrm>
          <a:custGeom>
            <a:avLst/>
            <a:gdLst/>
            <a:ahLst/>
            <a:cxnLst>
              <a:cxn ang="0">
                <a:pos x="1346" y="0"/>
              </a:cxn>
              <a:cxn ang="0">
                <a:pos x="705" y="29"/>
              </a:cxn>
              <a:cxn ang="0">
                <a:pos x="417" y="125"/>
              </a:cxn>
              <a:cxn ang="0">
                <a:pos x="173" y="409"/>
              </a:cxn>
              <a:cxn ang="0">
                <a:pos x="31" y="812"/>
              </a:cxn>
              <a:cxn ang="0">
                <a:pos x="0" y="1021"/>
              </a:cxn>
            </a:cxnLst>
            <a:rect l="0" t="0" r="r" b="b"/>
            <a:pathLst>
              <a:path w="1346" h="1021">
                <a:moveTo>
                  <a:pt x="1346" y="0"/>
                </a:moveTo>
                <a:cubicBezTo>
                  <a:pt x="1240" y="5"/>
                  <a:pt x="860" y="8"/>
                  <a:pt x="705" y="29"/>
                </a:cubicBezTo>
                <a:cubicBezTo>
                  <a:pt x="550" y="50"/>
                  <a:pt x="506" y="62"/>
                  <a:pt x="417" y="125"/>
                </a:cubicBezTo>
                <a:cubicBezTo>
                  <a:pt x="328" y="188"/>
                  <a:pt x="237" y="294"/>
                  <a:pt x="173" y="409"/>
                </a:cubicBezTo>
                <a:cubicBezTo>
                  <a:pt x="109" y="524"/>
                  <a:pt x="60" y="710"/>
                  <a:pt x="31" y="812"/>
                </a:cubicBezTo>
                <a:cubicBezTo>
                  <a:pt x="2" y="914"/>
                  <a:pt x="6" y="978"/>
                  <a:pt x="0" y="1021"/>
                </a:cubicBezTo>
              </a:path>
            </a:pathLst>
          </a:custGeom>
          <a:noFill/>
          <a:ln w="1905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aphicFrame>
        <p:nvGraphicFramePr>
          <p:cNvPr id="143369" name="Object 9"/>
          <p:cNvGraphicFramePr>
            <a:graphicFrameLocks noChangeAspect="1"/>
          </p:cNvGraphicFramePr>
          <p:nvPr/>
        </p:nvGraphicFramePr>
        <p:xfrm>
          <a:off x="2819400" y="1909763"/>
          <a:ext cx="6237288" cy="1519237"/>
        </p:xfrm>
        <a:graphic>
          <a:graphicData uri="http://schemas.openxmlformats.org/presentationml/2006/ole">
            <p:oleObj spid="_x0000_s177155" name="Equation" r:id="rId5" imgW="3543120" imgH="863280" progId="Equation.3">
              <p:embed/>
            </p:oleObj>
          </a:graphicData>
        </a:graphic>
      </p:graphicFrame>
      <p:sp>
        <p:nvSpPr>
          <p:cNvPr id="143370" name="Line 10"/>
          <p:cNvSpPr>
            <a:spLocks noChangeShapeType="1"/>
          </p:cNvSpPr>
          <p:nvPr/>
        </p:nvSpPr>
        <p:spPr bwMode="auto">
          <a:xfrm>
            <a:off x="4038600" y="1295400"/>
            <a:ext cx="3657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609600" y="4191000"/>
            <a:ext cx="853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 dirty="0"/>
              <a:t>Apply boundary conditions on </a:t>
            </a:r>
            <a:r>
              <a:rPr lang="en-US" b="0" dirty="0">
                <a:latin typeface="Symbol" pitchFamily="18" charset="2"/>
              </a:rPr>
              <a:t>y</a:t>
            </a:r>
            <a:r>
              <a:rPr lang="en-US" b="0" dirty="0"/>
              <a:t> in terms of </a:t>
            </a:r>
            <a:r>
              <a:rPr lang="en-US" b="0" dirty="0" err="1"/>
              <a:t>r,</a:t>
            </a:r>
            <a:r>
              <a:rPr lang="en-US" b="0" dirty="0" err="1">
                <a:latin typeface="Symbol" pitchFamily="18" charset="2"/>
              </a:rPr>
              <a:t>q,f</a:t>
            </a:r>
            <a:endParaRPr lang="en-US" b="0" dirty="0"/>
          </a:p>
          <a:p>
            <a:r>
              <a:rPr lang="en-US" b="0" dirty="0">
                <a:solidFill>
                  <a:srgbClr val="FF0000"/>
                </a:solidFill>
              </a:rPr>
              <a:t>	</a:t>
            </a:r>
            <a:r>
              <a:rPr lang="en-US" b="0" dirty="0" smtClean="0">
                <a:solidFill>
                  <a:srgbClr val="FF0000"/>
                </a:solidFill>
              </a:rPr>
              <a:t>Messy and tedious but straightforward-- lots of books-- get solution in terms of R,</a:t>
            </a:r>
            <a:r>
              <a:rPr lang="en-US" b="0" dirty="0" smtClean="0">
                <a:solidFill>
                  <a:srgbClr val="FF0000"/>
                </a:solidFill>
                <a:latin typeface="Blackadder ITC" pitchFamily="82" charset="0"/>
              </a:rPr>
              <a:t> f, </a:t>
            </a:r>
            <a:r>
              <a:rPr lang="en-US" b="0" dirty="0" smtClean="0">
                <a:solidFill>
                  <a:srgbClr val="FF0000"/>
                </a:solidFill>
                <a:latin typeface="Albertus" pitchFamily="34" charset="0"/>
              </a:rPr>
              <a:t>g</a:t>
            </a:r>
            <a:r>
              <a:rPr lang="en-US" b="0" dirty="0" smtClean="0">
                <a:solidFill>
                  <a:srgbClr val="FF0000"/>
                </a:solidFill>
                <a:latin typeface="Blackadder ITC" pitchFamily="82" charset="0"/>
              </a:rPr>
              <a:t>  </a:t>
            </a:r>
            <a:r>
              <a:rPr lang="en-US" b="0" dirty="0" smtClean="0">
                <a:solidFill>
                  <a:srgbClr val="FF0000"/>
                </a:solidFill>
                <a:latin typeface="+mj-lt"/>
              </a:rPr>
              <a:t>functions.  </a:t>
            </a:r>
            <a:endParaRPr lang="en-US" b="0" dirty="0">
              <a:solidFill>
                <a:srgbClr val="FF0000"/>
              </a:solidFill>
            </a:endParaRPr>
          </a:p>
        </p:txBody>
      </p:sp>
      <p:graphicFrame>
        <p:nvGraphicFramePr>
          <p:cNvPr id="143372" name="Object 12"/>
          <p:cNvGraphicFramePr>
            <a:graphicFrameLocks noChangeAspect="1"/>
          </p:cNvGraphicFramePr>
          <p:nvPr/>
        </p:nvGraphicFramePr>
        <p:xfrm>
          <a:off x="990600" y="5562600"/>
          <a:ext cx="6858000" cy="777875"/>
        </p:xfrm>
        <a:graphic>
          <a:graphicData uri="http://schemas.openxmlformats.org/presentationml/2006/ole">
            <p:oleObj spid="_x0000_s177156" name="Equation" r:id="rId6" imgW="2019240" imgH="228600" progId="Equation.3">
              <p:embed/>
            </p:oleObj>
          </a:graphicData>
        </a:graphic>
      </p:graphicFrame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0" y="2514600"/>
            <a:ext cx="2811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Use S’s Eqn</a:t>
            </a:r>
          </a:p>
          <a:p>
            <a:r>
              <a:rPr lang="en-US" b="0">
                <a:cs typeface="Arial" charset="0"/>
              </a:rPr>
              <a:t>and find solutions:  </a:t>
            </a:r>
          </a:p>
        </p:txBody>
      </p:sp>
      <p:graphicFrame>
        <p:nvGraphicFramePr>
          <p:cNvPr id="143374" name="Object 14"/>
          <p:cNvGraphicFramePr>
            <a:graphicFrameLocks noChangeAspect="1"/>
          </p:cNvGraphicFramePr>
          <p:nvPr/>
        </p:nvGraphicFramePr>
        <p:xfrm>
          <a:off x="1905000" y="3581400"/>
          <a:ext cx="4729163" cy="590550"/>
        </p:xfrm>
        <a:graphic>
          <a:graphicData uri="http://schemas.openxmlformats.org/presentationml/2006/ole">
            <p:oleObj spid="_x0000_s177157" name="Equation" r:id="rId7" imgW="1625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22AF7-1162-45AF-9F03-1F65B7E0439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6800" y="609600"/>
            <a:ext cx="72843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a. I remember these from chemistry, but not details.</a:t>
            </a:r>
          </a:p>
          <a:p>
            <a:r>
              <a:rPr lang="en-US" b="0" dirty="0" smtClean="0"/>
              <a:t>b. have never seen before.</a:t>
            </a:r>
          </a:p>
          <a:p>
            <a:r>
              <a:rPr lang="en-US" b="0" dirty="0" smtClean="0"/>
              <a:t>c. I remember these functions, and what the energy </a:t>
            </a:r>
          </a:p>
          <a:p>
            <a:r>
              <a:rPr lang="en-US" b="0" dirty="0" smtClean="0"/>
              <a:t>and angular momentum of electron in different </a:t>
            </a:r>
          </a:p>
          <a:p>
            <a:r>
              <a:rPr lang="en-US" b="0" dirty="0" smtClean="0"/>
              <a:t>wave functions depend on.</a:t>
            </a:r>
            <a:endParaRPr lang="en-CA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01892-5912-4063-A006-113DE76594A5}" type="slidenum">
              <a:rPr lang="en-US"/>
              <a:pPr/>
              <a:t>9</a:t>
            </a:fld>
            <a:endParaRPr lang="en-US"/>
          </a:p>
        </p:txBody>
      </p:sp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0" dirty="0"/>
              <a:t>What do the wave functions look like? </a:t>
            </a:r>
          </a:p>
        </p:txBody>
      </p:sp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384175" y="609600"/>
          <a:ext cx="8375650" cy="949325"/>
        </p:xfrm>
        <a:graphic>
          <a:graphicData uri="http://schemas.openxmlformats.org/presentationml/2006/ole">
            <p:oleObj spid="_x0000_s146435" name="Equation" r:id="rId4" imgW="2019240" imgH="228600" progId="Equation.3">
              <p:embed/>
            </p:oleObj>
          </a:graphicData>
        </a:graphic>
      </p:graphicFrame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512763" y="2822575"/>
          <a:ext cx="7010400" cy="1292225"/>
        </p:xfrm>
        <a:graphic>
          <a:graphicData uri="http://schemas.openxmlformats.org/presentationml/2006/ole">
            <p:oleObj spid="_x0000_s146436" name="Equation" r:id="rId5" imgW="2692080" imgH="495000" progId="Equation.3">
              <p:embed/>
            </p:oleObj>
          </a:graphicData>
        </a:graphic>
      </p:graphicFrame>
      <p:graphicFrame>
        <p:nvGraphicFramePr>
          <p:cNvPr id="146437" name="Object 5"/>
          <p:cNvGraphicFramePr>
            <a:graphicFrameLocks noChangeAspect="1"/>
          </p:cNvGraphicFramePr>
          <p:nvPr/>
        </p:nvGraphicFramePr>
        <p:xfrm>
          <a:off x="512763" y="1755775"/>
          <a:ext cx="4343400" cy="1187450"/>
        </p:xfrm>
        <a:graphic>
          <a:graphicData uri="http://schemas.openxmlformats.org/presentationml/2006/ole">
            <p:oleObj spid="_x0000_s146437" name="Equation" r:id="rId6" imgW="1765080" imgH="482400" progId="Equation.3">
              <p:embed/>
            </p:oleObj>
          </a:graphicData>
        </a:graphic>
      </p:graphicFrame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5257800" y="2286000"/>
            <a:ext cx="3103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Laguerre polynomials</a:t>
            </a:r>
          </a:p>
        </p:txBody>
      </p:sp>
      <p:graphicFrame>
        <p:nvGraphicFramePr>
          <p:cNvPr id="146439" name="Object 7"/>
          <p:cNvGraphicFramePr>
            <a:graphicFrameLocks noChangeAspect="1"/>
          </p:cNvGraphicFramePr>
          <p:nvPr/>
        </p:nvGraphicFramePr>
        <p:xfrm>
          <a:off x="512763" y="4191000"/>
          <a:ext cx="2209800" cy="688975"/>
        </p:xfrm>
        <a:graphic>
          <a:graphicData uri="http://schemas.openxmlformats.org/presentationml/2006/ole">
            <p:oleObj spid="_x0000_s146439" name="Equation" r:id="rId7" imgW="774360" imgH="241200" progId="Equation.3">
              <p:embed/>
            </p:oleObj>
          </a:graphicData>
        </a:graphic>
      </p:graphicFrame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228600" y="4919008"/>
            <a:ext cx="5486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rgbClr val="CC00CC"/>
                </a:solidFill>
              </a:rPr>
              <a:t>Messy </a:t>
            </a:r>
            <a:r>
              <a:rPr lang="en-US" i="1" dirty="0">
                <a:solidFill>
                  <a:srgbClr val="CC00CC"/>
                </a:solidFill>
              </a:rPr>
              <a:t>functions</a:t>
            </a:r>
            <a:r>
              <a:rPr lang="en-US" i="1" dirty="0" smtClean="0">
                <a:solidFill>
                  <a:srgbClr val="CC00CC"/>
                </a:solidFill>
              </a:rPr>
              <a:t>!!</a:t>
            </a:r>
          </a:p>
          <a:p>
            <a:r>
              <a:rPr lang="en-US" i="1" dirty="0" smtClean="0">
                <a:solidFill>
                  <a:srgbClr val="CC00CC"/>
                </a:solidFill>
              </a:rPr>
              <a:t>Infinite number of solutions,</a:t>
            </a:r>
          </a:p>
          <a:p>
            <a:r>
              <a:rPr lang="en-US" i="1" dirty="0" smtClean="0">
                <a:solidFill>
                  <a:srgbClr val="CC00CC"/>
                </a:solidFill>
              </a:rPr>
              <a:t>labeled by integers, </a:t>
            </a:r>
            <a:r>
              <a:rPr lang="en-US" i="1" dirty="0" err="1" smtClean="0">
                <a:solidFill>
                  <a:srgbClr val="CC00CC"/>
                </a:solidFill>
              </a:rPr>
              <a:t>n,l,m</a:t>
            </a:r>
            <a:r>
              <a:rPr lang="en-US" i="1" dirty="0" smtClean="0">
                <a:solidFill>
                  <a:srgbClr val="CC00CC"/>
                </a:solidFill>
              </a:rPr>
              <a:t> </a:t>
            </a:r>
          </a:p>
          <a:p>
            <a:r>
              <a:rPr lang="en-US" b="0" i="1" dirty="0" smtClean="0">
                <a:solidFill>
                  <a:srgbClr val="CC00CC"/>
                </a:solidFill>
              </a:rPr>
              <a:t>Bunch of  facts on conditions on </a:t>
            </a:r>
            <a:r>
              <a:rPr lang="en-US" b="0" i="1" dirty="0" err="1" smtClean="0">
                <a:solidFill>
                  <a:srgbClr val="CC00CC"/>
                </a:solidFill>
              </a:rPr>
              <a:t>n,l,m</a:t>
            </a:r>
            <a:r>
              <a:rPr lang="en-US" b="0" i="1" dirty="0" smtClean="0">
                <a:solidFill>
                  <a:srgbClr val="CC00CC"/>
                </a:solidFill>
              </a:rPr>
              <a:t> and  shapes of </a:t>
            </a:r>
            <a:r>
              <a:rPr lang="en-US" b="0" i="1" dirty="0" smtClean="0">
                <a:solidFill>
                  <a:srgbClr val="CC00CC"/>
                </a:solidFill>
                <a:sym typeface="Symbol"/>
              </a:rPr>
              <a:t></a:t>
            </a:r>
            <a:r>
              <a:rPr lang="en-US" b="0" i="1" baseline="-25000" dirty="0" err="1" smtClean="0">
                <a:solidFill>
                  <a:srgbClr val="CC00CC"/>
                </a:solidFill>
                <a:sym typeface="Symbol"/>
              </a:rPr>
              <a:t>n,l,m</a:t>
            </a:r>
            <a:r>
              <a:rPr lang="en-US" b="0" i="1" baseline="-25000" dirty="0" smtClean="0">
                <a:solidFill>
                  <a:srgbClr val="CC00CC"/>
                </a:solidFill>
                <a:sym typeface="Symbol"/>
              </a:rPr>
              <a:t> </a:t>
            </a:r>
            <a:r>
              <a:rPr lang="en-US" b="0" i="1" dirty="0" smtClean="0">
                <a:solidFill>
                  <a:srgbClr val="CC00CC"/>
                </a:solidFill>
              </a:rPr>
              <a:t>in book.</a:t>
            </a:r>
            <a:endParaRPr lang="en-US" b="0" dirty="0"/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>
            <a:off x="7204075" y="4303713"/>
            <a:ext cx="0" cy="23272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42" name="Line 10"/>
          <p:cNvSpPr>
            <a:spLocks noChangeShapeType="1"/>
          </p:cNvSpPr>
          <p:nvPr/>
        </p:nvSpPr>
        <p:spPr bwMode="auto">
          <a:xfrm flipH="1" flipV="1">
            <a:off x="6169025" y="6137275"/>
            <a:ext cx="2197100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43" name="Line 11"/>
          <p:cNvSpPr>
            <a:spLocks noChangeShapeType="1"/>
          </p:cNvSpPr>
          <p:nvPr/>
        </p:nvSpPr>
        <p:spPr bwMode="auto">
          <a:xfrm flipV="1">
            <a:off x="6503988" y="5808663"/>
            <a:ext cx="1101725" cy="879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44" name="Text Box 12"/>
          <p:cNvSpPr txBox="1">
            <a:spLocks noChangeArrowheads="1"/>
          </p:cNvSpPr>
          <p:nvPr/>
        </p:nvSpPr>
        <p:spPr bwMode="auto">
          <a:xfrm>
            <a:off x="6353175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x</a:t>
            </a:r>
          </a:p>
        </p:txBody>
      </p:sp>
      <p:sp>
        <p:nvSpPr>
          <p:cNvPr id="146445" name="Text Box 13"/>
          <p:cNvSpPr txBox="1">
            <a:spLocks noChangeArrowheads="1"/>
          </p:cNvSpPr>
          <p:nvPr/>
        </p:nvSpPr>
        <p:spPr bwMode="auto">
          <a:xfrm>
            <a:off x="8305800" y="60372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y</a:t>
            </a:r>
          </a:p>
        </p:txBody>
      </p:sp>
      <p:sp>
        <p:nvSpPr>
          <p:cNvPr id="146446" name="Text Box 14"/>
          <p:cNvSpPr txBox="1">
            <a:spLocks noChangeArrowheads="1"/>
          </p:cNvSpPr>
          <p:nvPr/>
        </p:nvSpPr>
        <p:spPr bwMode="auto">
          <a:xfrm>
            <a:off x="7162800" y="42084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z</a:t>
            </a:r>
          </a:p>
        </p:txBody>
      </p:sp>
      <p:sp>
        <p:nvSpPr>
          <p:cNvPr id="146447" name="Line 15"/>
          <p:cNvSpPr>
            <a:spLocks noChangeShapeType="1"/>
          </p:cNvSpPr>
          <p:nvPr/>
        </p:nvSpPr>
        <p:spPr bwMode="auto">
          <a:xfrm flipV="1">
            <a:off x="7204075" y="4773613"/>
            <a:ext cx="750888" cy="136366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48" name="Line 16"/>
          <p:cNvSpPr>
            <a:spLocks noChangeShapeType="1"/>
          </p:cNvSpPr>
          <p:nvPr/>
        </p:nvSpPr>
        <p:spPr bwMode="auto">
          <a:xfrm>
            <a:off x="7204075" y="6137275"/>
            <a:ext cx="657225" cy="2809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49" name="Line 17"/>
          <p:cNvSpPr>
            <a:spLocks noChangeShapeType="1"/>
          </p:cNvSpPr>
          <p:nvPr/>
        </p:nvSpPr>
        <p:spPr bwMode="auto">
          <a:xfrm flipH="1">
            <a:off x="7861300" y="4773613"/>
            <a:ext cx="93663" cy="16446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50" name="Freeform 18"/>
          <p:cNvSpPr>
            <a:spLocks/>
          </p:cNvSpPr>
          <p:nvPr/>
        </p:nvSpPr>
        <p:spPr bwMode="auto">
          <a:xfrm>
            <a:off x="7250113" y="4773613"/>
            <a:ext cx="563562" cy="2349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48"/>
              </a:cxn>
              <a:cxn ang="0">
                <a:pos x="576" y="240"/>
              </a:cxn>
            </a:cxnLst>
            <a:rect l="0" t="0" r="r" b="b"/>
            <a:pathLst>
              <a:path w="576" h="240">
                <a:moveTo>
                  <a:pt x="0" y="0"/>
                </a:moveTo>
                <a:cubicBezTo>
                  <a:pt x="72" y="4"/>
                  <a:pt x="144" y="8"/>
                  <a:pt x="240" y="48"/>
                </a:cubicBezTo>
                <a:cubicBezTo>
                  <a:pt x="336" y="88"/>
                  <a:pt x="456" y="164"/>
                  <a:pt x="576" y="24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7343775" y="47736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Symbol" pitchFamily="18" charset="2"/>
                <a:cs typeface="Arial" charset="0"/>
              </a:rPr>
              <a:t>q</a:t>
            </a:r>
          </a:p>
        </p:txBody>
      </p:sp>
      <p:sp>
        <p:nvSpPr>
          <p:cNvPr id="146452" name="Freeform 20"/>
          <p:cNvSpPr>
            <a:spLocks/>
          </p:cNvSpPr>
          <p:nvPr/>
        </p:nvSpPr>
        <p:spPr bwMode="auto">
          <a:xfrm>
            <a:off x="6945313" y="6305550"/>
            <a:ext cx="536575" cy="101600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348" y="93"/>
              </a:cxn>
              <a:cxn ang="0">
                <a:pos x="547" y="0"/>
              </a:cxn>
            </a:cxnLst>
            <a:rect l="0" t="0" r="r" b="b"/>
            <a:pathLst>
              <a:path w="547" h="105">
                <a:moveTo>
                  <a:pt x="0" y="72"/>
                </a:moveTo>
                <a:cubicBezTo>
                  <a:pt x="58" y="76"/>
                  <a:pt x="257" y="105"/>
                  <a:pt x="348" y="93"/>
                </a:cubicBezTo>
                <a:cubicBezTo>
                  <a:pt x="439" y="81"/>
                  <a:pt x="506" y="20"/>
                  <a:pt x="547" y="0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46453" name="Text Box 21"/>
          <p:cNvSpPr txBox="1">
            <a:spLocks noChangeArrowheads="1"/>
          </p:cNvSpPr>
          <p:nvPr/>
        </p:nvSpPr>
        <p:spPr bwMode="auto">
          <a:xfrm>
            <a:off x="7356475" y="6173788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Symbol" pitchFamily="18" charset="2"/>
                <a:cs typeface="Arial" charset="0"/>
              </a:rPr>
              <a:t>f</a:t>
            </a:r>
          </a:p>
        </p:txBody>
      </p:sp>
      <p:sp>
        <p:nvSpPr>
          <p:cNvPr id="146454" name="Text Box 22"/>
          <p:cNvSpPr txBox="1">
            <a:spLocks noChangeArrowheads="1"/>
          </p:cNvSpPr>
          <p:nvPr/>
        </p:nvSpPr>
        <p:spPr bwMode="auto">
          <a:xfrm>
            <a:off x="7527925" y="53371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cs typeface="Arial" charset="0"/>
              </a:rPr>
              <a:t>r</a:t>
            </a:r>
          </a:p>
        </p:txBody>
      </p:sp>
      <p:sp>
        <p:nvSpPr>
          <p:cNvPr id="146455" name="Oval 23"/>
          <p:cNvSpPr>
            <a:spLocks noChangeArrowheads="1"/>
          </p:cNvSpPr>
          <p:nvPr/>
        </p:nvSpPr>
        <p:spPr bwMode="auto">
          <a:xfrm>
            <a:off x="7948613" y="4727575"/>
            <a:ext cx="46037" cy="46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6456" name="Rectangle 24"/>
          <p:cNvSpPr>
            <a:spLocks noChangeArrowheads="1"/>
          </p:cNvSpPr>
          <p:nvPr/>
        </p:nvSpPr>
        <p:spPr bwMode="auto">
          <a:xfrm>
            <a:off x="6019800" y="4267200"/>
            <a:ext cx="2847975" cy="24558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1527</Words>
  <Application>Microsoft Office PowerPoint</Application>
  <PresentationFormat>On-screen Show (4:3)</PresentationFormat>
  <Paragraphs>310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Equation</vt:lpstr>
      <vt:lpstr>Slide 1</vt:lpstr>
      <vt:lpstr>Slide 2</vt:lpstr>
      <vt:lpstr>Slide 3</vt:lpstr>
      <vt:lpstr>Slide 4</vt:lpstr>
      <vt:lpstr>Schrodinger eq for Hydrogen, polar coordinates</vt:lpstr>
      <vt:lpstr>Slide 6</vt:lpstr>
      <vt:lpstr>Schrodinger eq for Hydrogen, polar coordinates</vt:lpstr>
      <vt:lpstr>Slide 8</vt:lpstr>
      <vt:lpstr>Slide 9</vt:lpstr>
      <vt:lpstr>Slide 10</vt:lpstr>
      <vt:lpstr>Slide 11</vt:lpstr>
      <vt:lpstr>Slide 12</vt:lpstr>
      <vt:lpstr>Comparing H atom &amp; Infinite Square Well: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University of Colorado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Perkins</dc:creator>
  <cp:lastModifiedBy>Sarah Gilbert</cp:lastModifiedBy>
  <cp:revision>109</cp:revision>
  <dcterms:created xsi:type="dcterms:W3CDTF">2005-11-02T04:01:19Z</dcterms:created>
  <dcterms:modified xsi:type="dcterms:W3CDTF">2009-08-01T00:54:25Z</dcterms:modified>
</cp:coreProperties>
</file>