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B2E5D3F-AB9C-4AFC-AE44-345F82778880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1F49CEA-5E67-45DE-AA22-9FD6CC314C58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32E4-96F7-4F0E-8D26-12DE86D367DE}" type="datetimeFigureOut">
              <a:rPr lang="en-US" smtClean="0"/>
              <a:pPr/>
              <a:t>6/17/2009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BBBB-020D-4DC0-92F5-AB8D288ED4D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071546"/>
            <a:ext cx="3734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proper computer use</a:t>
            </a:r>
          </a:p>
          <a:p>
            <a:r>
              <a:rPr lang="en-US" sz="2400" dirty="0" smtClean="0"/>
              <a:t>complaints </a:t>
            </a:r>
            <a:r>
              <a:rPr lang="en-US" sz="2400" smtClean="0"/>
              <a:t>about distracting</a:t>
            </a:r>
            <a:endParaRPr lang="en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71612"/>
            <a:ext cx="7143800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3714744" y="214290"/>
            <a:ext cx="857256" cy="78581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V</a:t>
            </a:r>
            <a:endParaRPr lang="en-CA" sz="2800" dirty="0">
              <a:solidFill>
                <a:schemeClr val="tx1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544291" y="491837"/>
            <a:ext cx="4345709" cy="1433945"/>
          </a:xfrm>
          <a:custGeom>
            <a:avLst/>
            <a:gdLst>
              <a:gd name="connsiteX0" fmla="*/ 0 w 4345709"/>
              <a:gd name="connsiteY0" fmla="*/ 131618 h 1433945"/>
              <a:gd name="connsiteX1" fmla="*/ 3657600 w 4345709"/>
              <a:gd name="connsiteY1" fmla="*/ 187036 h 1433945"/>
              <a:gd name="connsiteX2" fmla="*/ 4128654 w 4345709"/>
              <a:gd name="connsiteY2" fmla="*/ 1253836 h 1433945"/>
              <a:gd name="connsiteX3" fmla="*/ 3380509 w 4345709"/>
              <a:gd name="connsiteY3" fmla="*/ 1267690 h 1433945"/>
              <a:gd name="connsiteX4" fmla="*/ 3380509 w 4345709"/>
              <a:gd name="connsiteY4" fmla="*/ 1267690 h 1433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5709" h="1433945">
                <a:moveTo>
                  <a:pt x="0" y="131618"/>
                </a:moveTo>
                <a:cubicBezTo>
                  <a:pt x="1484745" y="65809"/>
                  <a:pt x="2969491" y="0"/>
                  <a:pt x="3657600" y="187036"/>
                </a:cubicBezTo>
                <a:cubicBezTo>
                  <a:pt x="4345709" y="374072"/>
                  <a:pt x="4174836" y="1073727"/>
                  <a:pt x="4128654" y="1253836"/>
                </a:cubicBezTo>
                <a:cubicBezTo>
                  <a:pt x="4082472" y="1433945"/>
                  <a:pt x="3380509" y="1267690"/>
                  <a:pt x="3380509" y="1267690"/>
                </a:cubicBezTo>
                <a:lnTo>
                  <a:pt x="3380509" y="126769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reeform 4"/>
          <p:cNvSpPr/>
          <p:nvPr/>
        </p:nvSpPr>
        <p:spPr>
          <a:xfrm>
            <a:off x="420254" y="651164"/>
            <a:ext cx="3278910" cy="1186872"/>
          </a:xfrm>
          <a:custGeom>
            <a:avLst/>
            <a:gdLst>
              <a:gd name="connsiteX0" fmla="*/ 3278910 w 3278910"/>
              <a:gd name="connsiteY0" fmla="*/ 0 h 1186872"/>
              <a:gd name="connsiteX1" fmla="*/ 521855 w 3278910"/>
              <a:gd name="connsiteY1" fmla="*/ 96981 h 1186872"/>
              <a:gd name="connsiteX2" fmla="*/ 147782 w 3278910"/>
              <a:gd name="connsiteY2" fmla="*/ 1011381 h 1186872"/>
              <a:gd name="connsiteX3" fmla="*/ 688110 w 3278910"/>
              <a:gd name="connsiteY3" fmla="*/ 1149927 h 1186872"/>
              <a:gd name="connsiteX4" fmla="*/ 701964 w 3278910"/>
              <a:gd name="connsiteY4" fmla="*/ 1149927 h 1186872"/>
              <a:gd name="connsiteX5" fmla="*/ 701964 w 3278910"/>
              <a:gd name="connsiteY5" fmla="*/ 1149927 h 1186872"/>
              <a:gd name="connsiteX6" fmla="*/ 701964 w 3278910"/>
              <a:gd name="connsiteY6" fmla="*/ 1149927 h 1186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8910" h="1186872">
                <a:moveTo>
                  <a:pt x="3278910" y="0"/>
                </a:moveTo>
                <a:lnTo>
                  <a:pt x="521855" y="96981"/>
                </a:lnTo>
                <a:cubicBezTo>
                  <a:pt x="0" y="265544"/>
                  <a:pt x="120073" y="835890"/>
                  <a:pt x="147782" y="1011381"/>
                </a:cubicBezTo>
                <a:cubicBezTo>
                  <a:pt x="175491" y="1186872"/>
                  <a:pt x="595746" y="1126836"/>
                  <a:pt x="688110" y="1149927"/>
                </a:cubicBezTo>
                <a:cubicBezTo>
                  <a:pt x="780474" y="1173018"/>
                  <a:pt x="701964" y="1149927"/>
                  <a:pt x="701964" y="1149927"/>
                </a:cubicBezTo>
                <a:lnTo>
                  <a:pt x="701964" y="1149927"/>
                </a:lnTo>
                <a:lnTo>
                  <a:pt x="701964" y="1149927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1285852" y="2143116"/>
            <a:ext cx="6076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ong wire with gap/crack    What is the current?</a:t>
            </a:r>
            <a:endParaRPr lang="en-C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3000372"/>
            <a:ext cx="49678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would you go about figuring out?</a:t>
            </a:r>
          </a:p>
          <a:p>
            <a:r>
              <a:rPr lang="en-US" dirty="0" smtClean="0"/>
              <a:t>(write suggestions on board)</a:t>
            </a:r>
            <a:endParaRPr lang="en-CA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071538" y="3929066"/>
            <a:ext cx="50942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Resistance-- what is resistance of gap?  </a:t>
            </a:r>
          </a:p>
          <a:p>
            <a:r>
              <a:rPr lang="en-US" sz="2400" dirty="0" smtClean="0"/>
              <a:t>always infinite?</a:t>
            </a:r>
          </a:p>
          <a:p>
            <a:r>
              <a:rPr lang="en-US" sz="2400" dirty="0" smtClean="0"/>
              <a:t>bigger than for wire?</a:t>
            </a:r>
            <a:endParaRPr lang="en-CA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71538" y="5286388"/>
            <a:ext cx="74249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 first thing to do, assume only resistance of gap matters,</a:t>
            </a:r>
          </a:p>
          <a:p>
            <a:r>
              <a:rPr lang="en-US" sz="2400" dirty="0" smtClean="0"/>
              <a:t>calculate current across gap, given voltage difference.</a:t>
            </a:r>
          </a:p>
          <a:p>
            <a:r>
              <a:rPr lang="en-US" sz="2400" dirty="0" smtClean="0"/>
              <a:t>How to figure out how electrons go across gap?</a:t>
            </a:r>
            <a:endParaRPr lang="en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214554"/>
            <a:ext cx="77874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Find </a:t>
            </a:r>
            <a:r>
              <a:rPr lang="en-US" sz="2400" dirty="0" smtClean="0">
                <a:sym typeface="Symbol"/>
              </a:rPr>
              <a:t>(</a:t>
            </a:r>
            <a:r>
              <a:rPr lang="en-US" sz="2400" dirty="0" err="1" smtClean="0">
                <a:sym typeface="Symbol"/>
              </a:rPr>
              <a:t>x,t</a:t>
            </a:r>
            <a:r>
              <a:rPr lang="en-US" sz="2400" dirty="0" smtClean="0">
                <a:sym typeface="Symbol"/>
              </a:rPr>
              <a:t>) different places. left side, gap, right side.</a:t>
            </a:r>
          </a:p>
          <a:p>
            <a:r>
              <a:rPr lang="en-US" sz="2400" dirty="0" smtClean="0">
                <a:sym typeface="Symbol"/>
              </a:rPr>
              <a:t>From  can figure out what electron is doing, if can cross gap</a:t>
            </a:r>
          </a:p>
          <a:p>
            <a:r>
              <a:rPr lang="en-US" sz="2400" dirty="0" smtClean="0">
                <a:sym typeface="Symbol"/>
              </a:rPr>
              <a:t>and what properties are on each side.</a:t>
            </a:r>
          </a:p>
          <a:p>
            <a:r>
              <a:rPr lang="en-US" sz="2400" dirty="0" smtClean="0">
                <a:sym typeface="Symbol"/>
              </a:rPr>
              <a:t>    How to find (</a:t>
            </a:r>
            <a:r>
              <a:rPr lang="en-US" sz="2400" dirty="0" err="1" smtClean="0">
                <a:sym typeface="Symbol"/>
              </a:rPr>
              <a:t>x,t</a:t>
            </a:r>
            <a:r>
              <a:rPr lang="en-US" sz="2400" dirty="0" smtClean="0">
                <a:sym typeface="Symbol"/>
              </a:rPr>
              <a:t>)?</a:t>
            </a:r>
            <a:endParaRPr lang="en-CA" sz="2400" dirty="0" smtClean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57166"/>
            <a:ext cx="7572428" cy="1214446"/>
          </a:xfrm>
          <a:prstGeom prst="rect">
            <a:avLst/>
          </a:prstGeom>
          <a:noFill/>
        </p:spPr>
      </p:pic>
      <p:sp>
        <p:nvSpPr>
          <p:cNvPr id="5" name="Freeform 4"/>
          <p:cNvSpPr/>
          <p:nvPr/>
        </p:nvSpPr>
        <p:spPr>
          <a:xfrm>
            <a:off x="516194" y="501445"/>
            <a:ext cx="3996812" cy="921774"/>
          </a:xfrm>
          <a:custGeom>
            <a:avLst/>
            <a:gdLst>
              <a:gd name="connsiteX0" fmla="*/ 0 w 3996812"/>
              <a:gd name="connsiteY0" fmla="*/ 530942 h 921774"/>
              <a:gd name="connsiteX1" fmla="*/ 88490 w 3996812"/>
              <a:gd name="connsiteY1" fmla="*/ 339213 h 921774"/>
              <a:gd name="connsiteX2" fmla="*/ 206477 w 3996812"/>
              <a:gd name="connsiteY2" fmla="*/ 663678 h 921774"/>
              <a:gd name="connsiteX3" fmla="*/ 383458 w 3996812"/>
              <a:gd name="connsiteY3" fmla="*/ 29497 h 921774"/>
              <a:gd name="connsiteX4" fmla="*/ 604683 w 3996812"/>
              <a:gd name="connsiteY4" fmla="*/ 840658 h 921774"/>
              <a:gd name="connsiteX5" fmla="*/ 840658 w 3996812"/>
              <a:gd name="connsiteY5" fmla="*/ 44245 h 921774"/>
              <a:gd name="connsiteX6" fmla="*/ 1017638 w 3996812"/>
              <a:gd name="connsiteY6" fmla="*/ 855407 h 921774"/>
              <a:gd name="connsiteX7" fmla="*/ 1224116 w 3996812"/>
              <a:gd name="connsiteY7" fmla="*/ 58994 h 921774"/>
              <a:gd name="connsiteX8" fmla="*/ 1474838 w 3996812"/>
              <a:gd name="connsiteY8" fmla="*/ 914400 h 921774"/>
              <a:gd name="connsiteX9" fmla="*/ 1681316 w 3996812"/>
              <a:gd name="connsiteY9" fmla="*/ 103239 h 921774"/>
              <a:gd name="connsiteX10" fmla="*/ 1858296 w 3996812"/>
              <a:gd name="connsiteY10" fmla="*/ 840658 h 921774"/>
              <a:gd name="connsiteX11" fmla="*/ 2079522 w 3996812"/>
              <a:gd name="connsiteY11" fmla="*/ 117987 h 921774"/>
              <a:gd name="connsiteX12" fmla="*/ 2330245 w 3996812"/>
              <a:gd name="connsiteY12" fmla="*/ 899652 h 921774"/>
              <a:gd name="connsiteX13" fmla="*/ 2684206 w 3996812"/>
              <a:gd name="connsiteY13" fmla="*/ 147484 h 921774"/>
              <a:gd name="connsiteX14" fmla="*/ 2831690 w 3996812"/>
              <a:gd name="connsiteY14" fmla="*/ 855407 h 921774"/>
              <a:gd name="connsiteX15" fmla="*/ 3141406 w 3996812"/>
              <a:gd name="connsiteY15" fmla="*/ 117987 h 921774"/>
              <a:gd name="connsiteX16" fmla="*/ 3288890 w 3996812"/>
              <a:gd name="connsiteY16" fmla="*/ 855407 h 921774"/>
              <a:gd name="connsiteX17" fmla="*/ 3510116 w 3996812"/>
              <a:gd name="connsiteY17" fmla="*/ 176981 h 921774"/>
              <a:gd name="connsiteX18" fmla="*/ 3657600 w 3996812"/>
              <a:gd name="connsiteY18" fmla="*/ 840658 h 921774"/>
              <a:gd name="connsiteX19" fmla="*/ 3746090 w 3996812"/>
              <a:gd name="connsiteY19" fmla="*/ 73742 h 921774"/>
              <a:gd name="connsiteX20" fmla="*/ 3893574 w 3996812"/>
              <a:gd name="connsiteY20" fmla="*/ 752168 h 921774"/>
              <a:gd name="connsiteX21" fmla="*/ 3996812 w 3996812"/>
              <a:gd name="connsiteY21" fmla="*/ 339213 h 921774"/>
              <a:gd name="connsiteX22" fmla="*/ 3996812 w 3996812"/>
              <a:gd name="connsiteY22" fmla="*/ 339213 h 92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996812" h="921774">
                <a:moveTo>
                  <a:pt x="0" y="530942"/>
                </a:moveTo>
                <a:cubicBezTo>
                  <a:pt x="27038" y="424016"/>
                  <a:pt x="54077" y="317090"/>
                  <a:pt x="88490" y="339213"/>
                </a:cubicBezTo>
                <a:cubicBezTo>
                  <a:pt x="122903" y="361336"/>
                  <a:pt x="157316" y="715297"/>
                  <a:pt x="206477" y="663678"/>
                </a:cubicBezTo>
                <a:cubicBezTo>
                  <a:pt x="255638" y="612059"/>
                  <a:pt x="317090" y="0"/>
                  <a:pt x="383458" y="29497"/>
                </a:cubicBezTo>
                <a:cubicBezTo>
                  <a:pt x="449826" y="58994"/>
                  <a:pt x="528483" y="838200"/>
                  <a:pt x="604683" y="840658"/>
                </a:cubicBezTo>
                <a:cubicBezTo>
                  <a:pt x="680883" y="843116"/>
                  <a:pt x="771832" y="41787"/>
                  <a:pt x="840658" y="44245"/>
                </a:cubicBezTo>
                <a:cubicBezTo>
                  <a:pt x="909484" y="46703"/>
                  <a:pt x="953728" y="852949"/>
                  <a:pt x="1017638" y="855407"/>
                </a:cubicBezTo>
                <a:cubicBezTo>
                  <a:pt x="1081548" y="857865"/>
                  <a:pt x="1147916" y="49162"/>
                  <a:pt x="1224116" y="58994"/>
                </a:cubicBezTo>
                <a:cubicBezTo>
                  <a:pt x="1300316" y="68826"/>
                  <a:pt x="1398638" y="907026"/>
                  <a:pt x="1474838" y="914400"/>
                </a:cubicBezTo>
                <a:cubicBezTo>
                  <a:pt x="1551038" y="921774"/>
                  <a:pt x="1617406" y="115529"/>
                  <a:pt x="1681316" y="103239"/>
                </a:cubicBezTo>
                <a:cubicBezTo>
                  <a:pt x="1745226" y="90949"/>
                  <a:pt x="1791928" y="838200"/>
                  <a:pt x="1858296" y="840658"/>
                </a:cubicBezTo>
                <a:cubicBezTo>
                  <a:pt x="1924664" y="843116"/>
                  <a:pt x="2000864" y="108155"/>
                  <a:pt x="2079522" y="117987"/>
                </a:cubicBezTo>
                <a:cubicBezTo>
                  <a:pt x="2158180" y="127819"/>
                  <a:pt x="2229464" y="894736"/>
                  <a:pt x="2330245" y="899652"/>
                </a:cubicBezTo>
                <a:cubicBezTo>
                  <a:pt x="2431026" y="904568"/>
                  <a:pt x="2600632" y="154858"/>
                  <a:pt x="2684206" y="147484"/>
                </a:cubicBezTo>
                <a:cubicBezTo>
                  <a:pt x="2767780" y="140110"/>
                  <a:pt x="2755490" y="860323"/>
                  <a:pt x="2831690" y="855407"/>
                </a:cubicBezTo>
                <a:cubicBezTo>
                  <a:pt x="2907890" y="850491"/>
                  <a:pt x="3065206" y="117987"/>
                  <a:pt x="3141406" y="117987"/>
                </a:cubicBezTo>
                <a:cubicBezTo>
                  <a:pt x="3217606" y="117987"/>
                  <a:pt x="3227438" y="845575"/>
                  <a:pt x="3288890" y="855407"/>
                </a:cubicBezTo>
                <a:cubicBezTo>
                  <a:pt x="3350342" y="865239"/>
                  <a:pt x="3448664" y="179439"/>
                  <a:pt x="3510116" y="176981"/>
                </a:cubicBezTo>
                <a:cubicBezTo>
                  <a:pt x="3571568" y="174523"/>
                  <a:pt x="3618271" y="857864"/>
                  <a:pt x="3657600" y="840658"/>
                </a:cubicBezTo>
                <a:cubicBezTo>
                  <a:pt x="3696929" y="823452"/>
                  <a:pt x="3706761" y="88490"/>
                  <a:pt x="3746090" y="73742"/>
                </a:cubicBezTo>
                <a:cubicBezTo>
                  <a:pt x="3785419" y="58994"/>
                  <a:pt x="3851787" y="707923"/>
                  <a:pt x="3893574" y="752168"/>
                </a:cubicBezTo>
                <a:cubicBezTo>
                  <a:pt x="3935361" y="796413"/>
                  <a:pt x="3996812" y="339213"/>
                  <a:pt x="3996812" y="339213"/>
                </a:cubicBezTo>
                <a:lnTo>
                  <a:pt x="3996812" y="339213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5357818" y="714356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?</a:t>
            </a:r>
            <a:endParaRPr lang="en-CA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928662" y="3857628"/>
            <a:ext cx="62213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a. impossible to find, have to measure somehow</a:t>
            </a:r>
          </a:p>
          <a:p>
            <a:r>
              <a:rPr lang="en-US" sz="2400" dirty="0" smtClean="0"/>
              <a:t>b. ask Louis</a:t>
            </a:r>
          </a:p>
          <a:p>
            <a:r>
              <a:rPr lang="en-US" sz="2400" dirty="0" smtClean="0"/>
              <a:t>c. run </a:t>
            </a:r>
            <a:r>
              <a:rPr lang="en-US" sz="2400" dirty="0" err="1" smtClean="0"/>
              <a:t>phet</a:t>
            </a:r>
            <a:r>
              <a:rPr lang="en-US" sz="2400" dirty="0" smtClean="0"/>
              <a:t> sim and see what it looks like</a:t>
            </a:r>
          </a:p>
          <a:p>
            <a:r>
              <a:rPr lang="en-US" sz="2400" dirty="0" smtClean="0"/>
              <a:t>d. calculate using Schrodinger equation</a:t>
            </a:r>
            <a:endParaRPr lang="en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857364"/>
            <a:ext cx="82153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Schrodinger equation to find </a:t>
            </a:r>
            <a:r>
              <a:rPr lang="en-US" sz="2400" dirty="0" smtClean="0">
                <a:sym typeface="Symbol"/>
              </a:rPr>
              <a:t>(</a:t>
            </a:r>
            <a:r>
              <a:rPr lang="en-US" sz="2400" dirty="0" err="1" smtClean="0">
                <a:sym typeface="Symbol"/>
              </a:rPr>
              <a:t>x,t</a:t>
            </a:r>
            <a:r>
              <a:rPr lang="en-US" sz="2400" dirty="0" smtClean="0">
                <a:sym typeface="Symbol"/>
              </a:rPr>
              <a:t>) different places. left side, gap, right side. From  can figure out what electron is doing, if can cross gap and what properties are on each side, what current will be vs. voltage.</a:t>
            </a:r>
          </a:p>
        </p:txBody>
      </p:sp>
      <p:pic>
        <p:nvPicPr>
          <p:cNvPr id="3" name="Picture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357166"/>
            <a:ext cx="7572428" cy="1214446"/>
          </a:xfrm>
          <a:prstGeom prst="rect">
            <a:avLst/>
          </a:prstGeom>
          <a:noFill/>
        </p:spPr>
      </p:pic>
      <p:sp>
        <p:nvSpPr>
          <p:cNvPr id="5" name="Freeform 4"/>
          <p:cNvSpPr/>
          <p:nvPr/>
        </p:nvSpPr>
        <p:spPr>
          <a:xfrm>
            <a:off x="516194" y="501445"/>
            <a:ext cx="3996812" cy="921774"/>
          </a:xfrm>
          <a:custGeom>
            <a:avLst/>
            <a:gdLst>
              <a:gd name="connsiteX0" fmla="*/ 0 w 3996812"/>
              <a:gd name="connsiteY0" fmla="*/ 530942 h 921774"/>
              <a:gd name="connsiteX1" fmla="*/ 88490 w 3996812"/>
              <a:gd name="connsiteY1" fmla="*/ 339213 h 921774"/>
              <a:gd name="connsiteX2" fmla="*/ 206477 w 3996812"/>
              <a:gd name="connsiteY2" fmla="*/ 663678 h 921774"/>
              <a:gd name="connsiteX3" fmla="*/ 383458 w 3996812"/>
              <a:gd name="connsiteY3" fmla="*/ 29497 h 921774"/>
              <a:gd name="connsiteX4" fmla="*/ 604683 w 3996812"/>
              <a:gd name="connsiteY4" fmla="*/ 840658 h 921774"/>
              <a:gd name="connsiteX5" fmla="*/ 840658 w 3996812"/>
              <a:gd name="connsiteY5" fmla="*/ 44245 h 921774"/>
              <a:gd name="connsiteX6" fmla="*/ 1017638 w 3996812"/>
              <a:gd name="connsiteY6" fmla="*/ 855407 h 921774"/>
              <a:gd name="connsiteX7" fmla="*/ 1224116 w 3996812"/>
              <a:gd name="connsiteY7" fmla="*/ 58994 h 921774"/>
              <a:gd name="connsiteX8" fmla="*/ 1474838 w 3996812"/>
              <a:gd name="connsiteY8" fmla="*/ 914400 h 921774"/>
              <a:gd name="connsiteX9" fmla="*/ 1681316 w 3996812"/>
              <a:gd name="connsiteY9" fmla="*/ 103239 h 921774"/>
              <a:gd name="connsiteX10" fmla="*/ 1858296 w 3996812"/>
              <a:gd name="connsiteY10" fmla="*/ 840658 h 921774"/>
              <a:gd name="connsiteX11" fmla="*/ 2079522 w 3996812"/>
              <a:gd name="connsiteY11" fmla="*/ 117987 h 921774"/>
              <a:gd name="connsiteX12" fmla="*/ 2330245 w 3996812"/>
              <a:gd name="connsiteY12" fmla="*/ 899652 h 921774"/>
              <a:gd name="connsiteX13" fmla="*/ 2684206 w 3996812"/>
              <a:gd name="connsiteY13" fmla="*/ 147484 h 921774"/>
              <a:gd name="connsiteX14" fmla="*/ 2831690 w 3996812"/>
              <a:gd name="connsiteY14" fmla="*/ 855407 h 921774"/>
              <a:gd name="connsiteX15" fmla="*/ 3141406 w 3996812"/>
              <a:gd name="connsiteY15" fmla="*/ 117987 h 921774"/>
              <a:gd name="connsiteX16" fmla="*/ 3288890 w 3996812"/>
              <a:gd name="connsiteY16" fmla="*/ 855407 h 921774"/>
              <a:gd name="connsiteX17" fmla="*/ 3510116 w 3996812"/>
              <a:gd name="connsiteY17" fmla="*/ 176981 h 921774"/>
              <a:gd name="connsiteX18" fmla="*/ 3657600 w 3996812"/>
              <a:gd name="connsiteY18" fmla="*/ 840658 h 921774"/>
              <a:gd name="connsiteX19" fmla="*/ 3746090 w 3996812"/>
              <a:gd name="connsiteY19" fmla="*/ 73742 h 921774"/>
              <a:gd name="connsiteX20" fmla="*/ 3893574 w 3996812"/>
              <a:gd name="connsiteY20" fmla="*/ 752168 h 921774"/>
              <a:gd name="connsiteX21" fmla="*/ 3996812 w 3996812"/>
              <a:gd name="connsiteY21" fmla="*/ 339213 h 921774"/>
              <a:gd name="connsiteX22" fmla="*/ 3996812 w 3996812"/>
              <a:gd name="connsiteY22" fmla="*/ 339213 h 92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996812" h="921774">
                <a:moveTo>
                  <a:pt x="0" y="530942"/>
                </a:moveTo>
                <a:cubicBezTo>
                  <a:pt x="27038" y="424016"/>
                  <a:pt x="54077" y="317090"/>
                  <a:pt x="88490" y="339213"/>
                </a:cubicBezTo>
                <a:cubicBezTo>
                  <a:pt x="122903" y="361336"/>
                  <a:pt x="157316" y="715297"/>
                  <a:pt x="206477" y="663678"/>
                </a:cubicBezTo>
                <a:cubicBezTo>
                  <a:pt x="255638" y="612059"/>
                  <a:pt x="317090" y="0"/>
                  <a:pt x="383458" y="29497"/>
                </a:cubicBezTo>
                <a:cubicBezTo>
                  <a:pt x="449826" y="58994"/>
                  <a:pt x="528483" y="838200"/>
                  <a:pt x="604683" y="840658"/>
                </a:cubicBezTo>
                <a:cubicBezTo>
                  <a:pt x="680883" y="843116"/>
                  <a:pt x="771832" y="41787"/>
                  <a:pt x="840658" y="44245"/>
                </a:cubicBezTo>
                <a:cubicBezTo>
                  <a:pt x="909484" y="46703"/>
                  <a:pt x="953728" y="852949"/>
                  <a:pt x="1017638" y="855407"/>
                </a:cubicBezTo>
                <a:cubicBezTo>
                  <a:pt x="1081548" y="857865"/>
                  <a:pt x="1147916" y="49162"/>
                  <a:pt x="1224116" y="58994"/>
                </a:cubicBezTo>
                <a:cubicBezTo>
                  <a:pt x="1300316" y="68826"/>
                  <a:pt x="1398638" y="907026"/>
                  <a:pt x="1474838" y="914400"/>
                </a:cubicBezTo>
                <a:cubicBezTo>
                  <a:pt x="1551038" y="921774"/>
                  <a:pt x="1617406" y="115529"/>
                  <a:pt x="1681316" y="103239"/>
                </a:cubicBezTo>
                <a:cubicBezTo>
                  <a:pt x="1745226" y="90949"/>
                  <a:pt x="1791928" y="838200"/>
                  <a:pt x="1858296" y="840658"/>
                </a:cubicBezTo>
                <a:cubicBezTo>
                  <a:pt x="1924664" y="843116"/>
                  <a:pt x="2000864" y="108155"/>
                  <a:pt x="2079522" y="117987"/>
                </a:cubicBezTo>
                <a:cubicBezTo>
                  <a:pt x="2158180" y="127819"/>
                  <a:pt x="2229464" y="894736"/>
                  <a:pt x="2330245" y="899652"/>
                </a:cubicBezTo>
                <a:cubicBezTo>
                  <a:pt x="2431026" y="904568"/>
                  <a:pt x="2600632" y="154858"/>
                  <a:pt x="2684206" y="147484"/>
                </a:cubicBezTo>
                <a:cubicBezTo>
                  <a:pt x="2767780" y="140110"/>
                  <a:pt x="2755490" y="860323"/>
                  <a:pt x="2831690" y="855407"/>
                </a:cubicBezTo>
                <a:cubicBezTo>
                  <a:pt x="2907890" y="850491"/>
                  <a:pt x="3065206" y="117987"/>
                  <a:pt x="3141406" y="117987"/>
                </a:cubicBezTo>
                <a:cubicBezTo>
                  <a:pt x="3217606" y="117987"/>
                  <a:pt x="3227438" y="845575"/>
                  <a:pt x="3288890" y="855407"/>
                </a:cubicBezTo>
                <a:cubicBezTo>
                  <a:pt x="3350342" y="865239"/>
                  <a:pt x="3448664" y="179439"/>
                  <a:pt x="3510116" y="176981"/>
                </a:cubicBezTo>
                <a:cubicBezTo>
                  <a:pt x="3571568" y="174523"/>
                  <a:pt x="3618271" y="857864"/>
                  <a:pt x="3657600" y="840658"/>
                </a:cubicBezTo>
                <a:cubicBezTo>
                  <a:pt x="3696929" y="823452"/>
                  <a:pt x="3706761" y="88490"/>
                  <a:pt x="3746090" y="73742"/>
                </a:cubicBezTo>
                <a:cubicBezTo>
                  <a:pt x="3785419" y="58994"/>
                  <a:pt x="3851787" y="707923"/>
                  <a:pt x="3893574" y="752168"/>
                </a:cubicBezTo>
                <a:cubicBezTo>
                  <a:pt x="3935361" y="796413"/>
                  <a:pt x="3996812" y="339213"/>
                  <a:pt x="3996812" y="339213"/>
                </a:cubicBezTo>
                <a:lnTo>
                  <a:pt x="3996812" y="339213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5357818" y="714356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?</a:t>
            </a:r>
            <a:endParaRPr lang="en-CA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71472" y="3571876"/>
            <a:ext cx="857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Today’s exercise-- do first ¾ of this.</a:t>
            </a:r>
          </a:p>
          <a:p>
            <a:r>
              <a:rPr lang="en-US" sz="2400" dirty="0" smtClean="0"/>
              <a:t> Will first do without any voltage difference, just imagine very long wave packet coming in from left hitting barrier.</a:t>
            </a:r>
          </a:p>
          <a:p>
            <a:r>
              <a:rPr lang="en-US" sz="2400" dirty="0" smtClean="0"/>
              <a:t>Very long wire, spacing between k levels VERY small.</a:t>
            </a:r>
            <a:endParaRPr lang="en-CA" sz="2400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7158" y="5286388"/>
          <a:ext cx="2965450" cy="996950"/>
        </p:xfrm>
        <a:graphic>
          <a:graphicData uri="http://schemas.openxmlformats.org/presentationml/2006/ole">
            <p:oleObj spid="_x0000_s2050" name="Equation" r:id="rId4" imgW="1244520" imgH="4190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04251" y="5357826"/>
            <a:ext cx="573913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L very large, so E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-E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tiny, can assume</a:t>
            </a:r>
          </a:p>
          <a:p>
            <a:r>
              <a:rPr lang="en-US" sz="2400" dirty="0" smtClean="0"/>
              <a:t>any energy, any k is ok = free space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857232"/>
            <a:ext cx="74674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One solution handed in per group.  Lots to get through</a:t>
            </a:r>
          </a:p>
          <a:p>
            <a:r>
              <a:rPr lang="en-US" sz="2400" dirty="0" smtClean="0"/>
              <a:t>so try to focus efficiently.</a:t>
            </a:r>
          </a:p>
          <a:p>
            <a:endParaRPr lang="en-US" sz="2400" dirty="0" smtClean="0"/>
          </a:p>
          <a:p>
            <a:r>
              <a:rPr lang="en-US" sz="2400" dirty="0" smtClean="0"/>
              <a:t>You will get in big mess if try to split up parts and not work</a:t>
            </a:r>
          </a:p>
          <a:p>
            <a:r>
              <a:rPr lang="en-US" sz="2400" dirty="0" smtClean="0"/>
              <a:t>through in sequence, since they build on and connect </a:t>
            </a:r>
          </a:p>
          <a:p>
            <a:r>
              <a:rPr lang="en-US" sz="2400" dirty="0" smtClean="0"/>
              <a:t>back with each other.</a:t>
            </a:r>
            <a:endParaRPr lang="en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317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Equation</vt:lpstr>
      <vt:lpstr>Slide 1</vt:lpstr>
      <vt:lpstr>Slide 2</vt:lpstr>
      <vt:lpstr>Slide 3</vt:lpstr>
      <vt:lpstr>Slide 4</vt:lpstr>
      <vt:lpstr>Slide 5</vt:lpstr>
    </vt:vector>
  </TitlesOfParts>
  <Company>ubc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c wieman</dc:creator>
  <cp:lastModifiedBy>grace.wood</cp:lastModifiedBy>
  <cp:revision>4</cp:revision>
  <dcterms:created xsi:type="dcterms:W3CDTF">2009-06-17T16:42:29Z</dcterms:created>
  <dcterms:modified xsi:type="dcterms:W3CDTF">2009-06-17T20:59:13Z</dcterms:modified>
</cp:coreProperties>
</file>