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434" r:id="rId2"/>
    <p:sldId id="326" r:id="rId3"/>
    <p:sldId id="361" r:id="rId4"/>
    <p:sldId id="353" r:id="rId5"/>
    <p:sldId id="436" r:id="rId6"/>
    <p:sldId id="402" r:id="rId7"/>
    <p:sldId id="373" r:id="rId8"/>
    <p:sldId id="374" r:id="rId9"/>
    <p:sldId id="438" r:id="rId10"/>
    <p:sldId id="356" r:id="rId11"/>
    <p:sldId id="406" r:id="rId12"/>
    <p:sldId id="407" r:id="rId13"/>
    <p:sldId id="408" r:id="rId14"/>
    <p:sldId id="409" r:id="rId15"/>
    <p:sldId id="410" r:id="rId16"/>
    <p:sldId id="411" r:id="rId17"/>
    <p:sldId id="381" r:id="rId18"/>
    <p:sldId id="382" r:id="rId19"/>
    <p:sldId id="412" r:id="rId20"/>
    <p:sldId id="413" r:id="rId21"/>
    <p:sldId id="414" r:id="rId22"/>
    <p:sldId id="416" r:id="rId23"/>
    <p:sldId id="417" r:id="rId24"/>
    <p:sldId id="439" r:id="rId25"/>
    <p:sldId id="440" r:id="rId26"/>
    <p:sldId id="423" r:id="rId27"/>
    <p:sldId id="441" r:id="rId28"/>
    <p:sldId id="437" r:id="rId29"/>
    <p:sldId id="424" r:id="rId30"/>
    <p:sldId id="426" r:id="rId31"/>
    <p:sldId id="427" r:id="rId32"/>
    <p:sldId id="428" r:id="rId33"/>
    <p:sldId id="429" r:id="rId34"/>
    <p:sldId id="430" r:id="rId35"/>
    <p:sldId id="431" r:id="rId36"/>
    <p:sldId id="432" r:id="rId37"/>
    <p:sldId id="433" r:id="rId38"/>
  </p:sldIdLst>
  <p:sldSz cx="9144000" cy="6858000" type="screen4x3"/>
  <p:notesSz cx="6858000" cy="9180513"/>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0000"/>
    <a:srgbClr val="08780B"/>
    <a:srgbClr val="9933FF"/>
    <a:srgbClr val="CC33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1" autoAdjust="0"/>
    <p:restoredTop sz="89744" autoAdjust="0"/>
  </p:normalViewPr>
  <p:slideViewPr>
    <p:cSldViewPr snapToGrid="0">
      <p:cViewPr varScale="1">
        <p:scale>
          <a:sx n="94" d="100"/>
          <a:sy n="94" d="100"/>
        </p:scale>
        <p:origin x="-41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6.wmf"/><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6.wmf"/><Relationship Id="rId4" Type="http://schemas.openxmlformats.org/officeDocument/2006/relationships/image" Target="../media/image30.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2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29.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image" Target="../media/image36.wmf"/><Relationship Id="rId7" Type="http://schemas.openxmlformats.org/officeDocument/2006/relationships/image" Target="../media/image40.w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39.wmf"/><Relationship Id="rId5" Type="http://schemas.openxmlformats.org/officeDocument/2006/relationships/image" Target="../media/image38.wmf"/><Relationship Id="rId4" Type="http://schemas.openxmlformats.org/officeDocument/2006/relationships/image" Target="../media/image37.wmf"/><Relationship Id="rId9" Type="http://schemas.openxmlformats.org/officeDocument/2006/relationships/image" Target="../media/image4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7.wmf"/><Relationship Id="rId4"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3.wmf"/><Relationship Id="rId5" Type="http://schemas.openxmlformats.org/officeDocument/2006/relationships/image" Target="../media/image3.wmf"/><Relationship Id="rId4"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6.wmf"/><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11619" name="Rectangle 3"/>
          <p:cNvSpPr>
            <a:spLocks noGrp="1" noChangeArrowheads="1"/>
          </p:cNvSpPr>
          <p:nvPr>
            <p:ph type="dt" sz="quarter" idx="1"/>
          </p:nvPr>
        </p:nvSpPr>
        <p:spPr bwMode="auto">
          <a:xfrm>
            <a:off x="3884613"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1620" name="Rectangle 4"/>
          <p:cNvSpPr>
            <a:spLocks noGrp="1" noChangeArrowheads="1"/>
          </p:cNvSpPr>
          <p:nvPr>
            <p:ph type="ftr" sz="quarter" idx="2"/>
          </p:nvPr>
        </p:nvSpPr>
        <p:spPr bwMode="auto">
          <a:xfrm>
            <a:off x="0"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11621" name="Rectangle 5"/>
          <p:cNvSpPr>
            <a:spLocks noGrp="1" noChangeArrowheads="1"/>
          </p:cNvSpPr>
          <p:nvPr>
            <p:ph type="sldNum" sz="quarter" idx="3"/>
          </p:nvPr>
        </p:nvSpPr>
        <p:spPr bwMode="auto">
          <a:xfrm>
            <a:off x="3884613"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79A3D79-8DF0-4FDE-B127-B477073079AA}"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84613"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35063" y="688975"/>
            <a:ext cx="4589462" cy="34417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60863"/>
            <a:ext cx="5486400" cy="413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84613"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270A909-F73A-4FFA-B4C0-2CC553D369D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5602DC-7E32-4D17-B9C8-0EE9223CA677}" type="slidenum">
              <a:rPr lang="en-US"/>
              <a:pPr/>
              <a:t>10</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C68F3B-51C4-4DFF-9C48-FE27A2A07617}" type="slidenum">
              <a:rPr lang="en-US"/>
              <a:pPr/>
              <a:t>22</a:t>
            </a:fld>
            <a:endParaRPr lang="en-US"/>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ADFBA6-B314-48B5-8CD5-14F1A6A30DAA}" type="slidenum">
              <a:rPr lang="en-US"/>
              <a:pPr/>
              <a:t>3</a:t>
            </a:fld>
            <a:endParaRPr lang="en-US"/>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70A909-F73A-4FFA-B4C0-2CC553D369D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8365B6-39A2-4E39-B6E9-69A3C90F38A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2DA56E-D63B-4161-8B90-6C03444B581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59C5E65-543F-4437-8BB0-CAA27A46A42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63A8144-8830-4E3C-8C3F-DDB3192289C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DC77957-8AFB-4C0E-84B5-44F9A9B7281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5588552-3AB9-44F5-A20B-F735C327E62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FB226F7-E27C-4791-AAD9-54EE0C032E6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AE6F977-E350-460C-954D-D394103699A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321FE5A-B628-4661-9DE4-1697AA1C301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4458520-9A50-4ABC-A269-707E191C10C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F8C3BFA-FF03-481B-A677-9AD7F1B103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F9109D1-0C72-41A3-BD85-FD9DA9F8A4C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oleObject" Target="../embeddings/oleObject11.bin"/><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9.xml"/><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oleObject" Target="../embeddings/oleObject13.bin"/><Relationship Id="rId10" Type="http://schemas.openxmlformats.org/officeDocument/2006/relationships/image" Target="../media/image14.png"/><Relationship Id="rId4" Type="http://schemas.openxmlformats.org/officeDocument/2006/relationships/oleObject" Target="../embeddings/oleObject12.bin"/><Relationship Id="rId9" Type="http://schemas.openxmlformats.org/officeDocument/2006/relationships/oleObject" Target="../embeddings/oleObject1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image" Target="../media/image17.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24.jpeg"/><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image" Target="../media/image17.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image" Target="../media/image17.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4.bin"/><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oleObject" Target="../embeddings/oleObject38.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37.bin"/><Relationship Id="rId5" Type="http://schemas.openxmlformats.org/officeDocument/2006/relationships/oleObject" Target="../embeddings/oleObject36.bin"/><Relationship Id="rId4" Type="http://schemas.openxmlformats.org/officeDocument/2006/relationships/oleObject" Target="../embeddings/oleObject35.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44.bin"/><Relationship Id="rId5" Type="http://schemas.openxmlformats.org/officeDocument/2006/relationships/oleObject" Target="../embeddings/oleObject43.bin"/><Relationship Id="rId4" Type="http://schemas.openxmlformats.org/officeDocument/2006/relationships/oleObject" Target="../embeddings/oleObject42.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49.bin"/><Relationship Id="rId13" Type="http://schemas.openxmlformats.org/officeDocument/2006/relationships/oleObject" Target="../embeddings/oleObject54.bin"/><Relationship Id="rId3" Type="http://schemas.openxmlformats.org/officeDocument/2006/relationships/notesSlide" Target="../notesSlides/notesSlide35.xml"/><Relationship Id="rId7" Type="http://schemas.openxmlformats.org/officeDocument/2006/relationships/oleObject" Target="../embeddings/oleObject48.bin"/><Relationship Id="rId12"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47.bin"/><Relationship Id="rId11" Type="http://schemas.openxmlformats.org/officeDocument/2006/relationships/oleObject" Target="../embeddings/oleObject52.bin"/><Relationship Id="rId5" Type="http://schemas.openxmlformats.org/officeDocument/2006/relationships/oleObject" Target="../embeddings/oleObject46.bin"/><Relationship Id="rId10" Type="http://schemas.openxmlformats.org/officeDocument/2006/relationships/oleObject" Target="../embeddings/oleObject51.bin"/><Relationship Id="rId4" Type="http://schemas.openxmlformats.org/officeDocument/2006/relationships/oleObject" Target="../embeddings/oleObject45.bin"/><Relationship Id="rId9" Type="http://schemas.openxmlformats.org/officeDocument/2006/relationships/oleObject" Target="../embeddings/oleObject50.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oleObject" Target="../embeddings/oleObject56.bin"/><Relationship Id="rId4" Type="http://schemas.openxmlformats.org/officeDocument/2006/relationships/oleObject" Target="../embeddings/oleObject55.bin"/></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21FE5A-B628-4661-9DE4-1697AA1C3014}" type="slidenum">
              <a:rPr lang="en-US" smtClean="0"/>
              <a:pPr/>
              <a:t>1</a:t>
            </a:fld>
            <a:endParaRPr lang="en-US"/>
          </a:p>
        </p:txBody>
      </p:sp>
      <p:sp>
        <p:nvSpPr>
          <p:cNvPr id="234497" name="Rectangle 1"/>
          <p:cNvSpPr>
            <a:spLocks noChangeArrowheads="1"/>
          </p:cNvSpPr>
          <p:nvPr/>
        </p:nvSpPr>
        <p:spPr bwMode="auto">
          <a:xfrm>
            <a:off x="0" y="865580"/>
            <a:ext cx="8679543"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ja-JP"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Schrodinger equation and potential energy wells</a:t>
            </a:r>
            <a:endParaRPr kumimoji="0" lang="en-CA" altLang="ja-JP"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CA"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Explain why a very deep square well potential is a crude but useful model for a variety of physical systems, including electrons in atoms or wires.</a:t>
            </a:r>
            <a:endParaRPr kumimoji="0" lang="en-CA" altLang="ja-JP"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CA"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Calculate the possible energy levels and normalized wave functions and probability distributions for an electron in a very deep square well potential of arbitrary width in one dimension.  Be able to use these distributions to predict the results of measurements of these quantities for an electron.</a:t>
            </a:r>
            <a:endParaRPr kumimoji="0" lang="en-CA" altLang="ja-JP"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CA"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Explain general method for how to find allowed energies for an electron or atom in any shape potential energy well, although not carry out the detailed calculations required for obtaining values for those energies.</a:t>
            </a:r>
            <a:endParaRPr kumimoji="0" lang="en-CA" altLang="ja-JP"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2"/>
          </p:nvPr>
        </p:nvSpPr>
        <p:spPr/>
        <p:txBody>
          <a:bodyPr/>
          <a:lstStyle/>
          <a:p>
            <a:fld id="{3D5A30A8-DA1C-42B3-9246-125AAE99ABCC}" type="slidenum">
              <a:rPr lang="en-US"/>
              <a:pPr/>
              <a:t>10</a:t>
            </a:fld>
            <a:endParaRPr lang="en-US"/>
          </a:p>
        </p:txBody>
      </p:sp>
      <p:sp>
        <p:nvSpPr>
          <p:cNvPr id="151554" name="Text Box 2"/>
          <p:cNvSpPr txBox="1">
            <a:spLocks noChangeArrowheads="1"/>
          </p:cNvSpPr>
          <p:nvPr/>
        </p:nvSpPr>
        <p:spPr bwMode="auto">
          <a:xfrm>
            <a:off x="334963" y="136525"/>
            <a:ext cx="8580437" cy="457200"/>
          </a:xfrm>
          <a:prstGeom prst="rect">
            <a:avLst/>
          </a:prstGeom>
          <a:noFill/>
          <a:ln w="9525">
            <a:noFill/>
            <a:miter lim="800000"/>
            <a:headEnd/>
            <a:tailEnd/>
          </a:ln>
          <a:effectLst/>
        </p:spPr>
        <p:txBody>
          <a:bodyPr>
            <a:spAutoFit/>
          </a:bodyPr>
          <a:lstStyle/>
          <a:p>
            <a:r>
              <a:rPr lang="en-US" b="1">
                <a:effectLst>
                  <a:outerShdw blurRad="38100" dist="38100" dir="2700000" algn="tl">
                    <a:srgbClr val="C0C0C0"/>
                  </a:outerShdw>
                </a:effectLst>
                <a:latin typeface="Book Antiqua" pitchFamily="18" charset="0"/>
              </a:rPr>
              <a:t>Solving the Schrodinger equation for electron wave in 1 D </a:t>
            </a:r>
            <a:endParaRPr lang="en-US">
              <a:sym typeface="Symbol" pitchFamily="18" charset="2"/>
            </a:endParaRPr>
          </a:p>
        </p:txBody>
      </p:sp>
      <p:sp>
        <p:nvSpPr>
          <p:cNvPr id="151556" name="Text Box 4"/>
          <p:cNvSpPr txBox="1">
            <a:spLocks noChangeArrowheads="1"/>
          </p:cNvSpPr>
          <p:nvPr/>
        </p:nvSpPr>
        <p:spPr bwMode="auto">
          <a:xfrm>
            <a:off x="368300" y="2163763"/>
            <a:ext cx="8505825" cy="4535487"/>
          </a:xfrm>
          <a:prstGeom prst="rect">
            <a:avLst/>
          </a:prstGeom>
          <a:noFill/>
          <a:ln w="9525">
            <a:noFill/>
            <a:miter lim="800000"/>
            <a:headEnd/>
            <a:tailEnd/>
          </a:ln>
          <a:effectLst/>
        </p:spPr>
        <p:txBody>
          <a:bodyPr wrap="none">
            <a:spAutoFit/>
          </a:bodyPr>
          <a:lstStyle/>
          <a:p>
            <a:r>
              <a:rPr lang="en-US"/>
              <a:t>1. Figure out what V(x) is, for situation given.</a:t>
            </a:r>
          </a:p>
          <a:p>
            <a:r>
              <a:rPr lang="en-US"/>
              <a:t>2. Guess or look up functional form of solution. </a:t>
            </a:r>
          </a:p>
          <a:p>
            <a:r>
              <a:rPr lang="en-US"/>
              <a:t>3. Plug in to check if </a:t>
            </a:r>
            <a:r>
              <a:rPr lang="en-US">
                <a:sym typeface="Symbol" pitchFamily="18" charset="2"/>
              </a:rPr>
              <a:t>’s, and all x’s drop out, leaving </a:t>
            </a:r>
          </a:p>
          <a:p>
            <a:r>
              <a:rPr lang="en-US">
                <a:sym typeface="Symbol" pitchFamily="18" charset="2"/>
              </a:rPr>
              <a:t>equation involving only bunch of constants; showing</a:t>
            </a:r>
          </a:p>
          <a:p>
            <a:r>
              <a:rPr lang="en-US">
                <a:sym typeface="Symbol" pitchFamily="18" charset="2"/>
              </a:rPr>
              <a:t>that trial solution is correct functional form.</a:t>
            </a:r>
          </a:p>
          <a:p>
            <a:r>
              <a:rPr lang="en-US">
                <a:sym typeface="Symbol" pitchFamily="18" charset="2"/>
              </a:rPr>
              <a:t>4. Figure out what boundary conditions must be to make</a:t>
            </a:r>
          </a:p>
          <a:p>
            <a:r>
              <a:rPr lang="en-US">
                <a:sym typeface="Symbol" pitchFamily="18" charset="2"/>
              </a:rPr>
              <a:t>sense physically.</a:t>
            </a:r>
          </a:p>
          <a:p>
            <a:r>
              <a:rPr lang="en-US">
                <a:sym typeface="Symbol" pitchFamily="18" charset="2"/>
              </a:rPr>
              <a:t>5. Figure out values of constants to meet boundary conditions</a:t>
            </a:r>
          </a:p>
          <a:p>
            <a:r>
              <a:rPr lang="en-US">
                <a:sym typeface="Symbol" pitchFamily="18" charset="2"/>
              </a:rPr>
              <a:t>and normalization</a:t>
            </a:r>
          </a:p>
          <a:p>
            <a:endParaRPr lang="en-US" sz="2800">
              <a:sym typeface="Symbol" pitchFamily="18" charset="2"/>
            </a:endParaRPr>
          </a:p>
          <a:p>
            <a:r>
              <a:rPr lang="en-US">
                <a:sym typeface="Symbol" pitchFamily="18" charset="2"/>
              </a:rPr>
              <a:t>6. Multiply by time dependence (t) =exp(-iEt/h)</a:t>
            </a:r>
          </a:p>
          <a:p>
            <a:r>
              <a:rPr lang="en-US">
                <a:sym typeface="Symbol" pitchFamily="18" charset="2"/>
              </a:rPr>
              <a:t> to have full solution if needed. </a:t>
            </a:r>
            <a:r>
              <a:rPr lang="en-US">
                <a:solidFill>
                  <a:srgbClr val="CC3300"/>
                </a:solidFill>
                <a:sym typeface="Symbol" pitchFamily="18" charset="2"/>
              </a:rPr>
              <a:t>STILL TIME DEPENDENCE!</a:t>
            </a:r>
          </a:p>
        </p:txBody>
      </p:sp>
      <p:sp>
        <p:nvSpPr>
          <p:cNvPr id="151557" name="Text Box 5"/>
          <p:cNvSpPr txBox="1">
            <a:spLocks noChangeArrowheads="1"/>
          </p:cNvSpPr>
          <p:nvPr/>
        </p:nvSpPr>
        <p:spPr bwMode="auto">
          <a:xfrm>
            <a:off x="2205038" y="6432550"/>
            <a:ext cx="184150" cy="457200"/>
          </a:xfrm>
          <a:prstGeom prst="rect">
            <a:avLst/>
          </a:prstGeom>
          <a:noFill/>
          <a:ln w="9525">
            <a:noFill/>
            <a:miter lim="800000"/>
            <a:headEnd/>
            <a:tailEnd/>
          </a:ln>
          <a:effectLst/>
        </p:spPr>
        <p:txBody>
          <a:bodyPr wrap="none">
            <a:spAutoFit/>
          </a:bodyPr>
          <a:lstStyle/>
          <a:p>
            <a:endParaRPr lang="en-US"/>
          </a:p>
        </p:txBody>
      </p:sp>
      <p:sp>
        <p:nvSpPr>
          <p:cNvPr id="151558" name="Rectangle 6"/>
          <p:cNvSpPr>
            <a:spLocks noChangeArrowheads="1"/>
          </p:cNvSpPr>
          <p:nvPr/>
        </p:nvSpPr>
        <p:spPr bwMode="auto">
          <a:xfrm>
            <a:off x="5316538" y="6842125"/>
            <a:ext cx="184150" cy="457200"/>
          </a:xfrm>
          <a:prstGeom prst="rect">
            <a:avLst/>
          </a:prstGeom>
          <a:noFill/>
          <a:ln w="9525">
            <a:noFill/>
            <a:miter lim="800000"/>
            <a:headEnd/>
            <a:tailEnd/>
          </a:ln>
          <a:effectLst/>
        </p:spPr>
        <p:txBody>
          <a:bodyPr wrap="none">
            <a:spAutoFit/>
          </a:bodyPr>
          <a:lstStyle/>
          <a:p>
            <a:endParaRPr lang="en-US"/>
          </a:p>
        </p:txBody>
      </p:sp>
      <p:grpSp>
        <p:nvGrpSpPr>
          <p:cNvPr id="151559" name="Group 7"/>
          <p:cNvGrpSpPr>
            <a:grpSpLocks/>
          </p:cNvGrpSpPr>
          <p:nvPr/>
        </p:nvGrpSpPr>
        <p:grpSpPr bwMode="auto">
          <a:xfrm>
            <a:off x="2871788" y="4922838"/>
            <a:ext cx="1987550" cy="1120775"/>
            <a:chOff x="2308" y="3614"/>
            <a:chExt cx="1252" cy="706"/>
          </a:xfrm>
        </p:grpSpPr>
        <p:sp>
          <p:nvSpPr>
            <p:cNvPr id="151560" name="Rectangle 8"/>
            <p:cNvSpPr>
              <a:spLocks noChangeArrowheads="1"/>
            </p:cNvSpPr>
            <p:nvPr/>
          </p:nvSpPr>
          <p:spPr bwMode="auto">
            <a:xfrm>
              <a:off x="2442" y="3801"/>
              <a:ext cx="1118" cy="288"/>
            </a:xfrm>
            <a:prstGeom prst="rect">
              <a:avLst/>
            </a:prstGeom>
            <a:noFill/>
            <a:ln w="9525">
              <a:noFill/>
              <a:miter lim="800000"/>
              <a:headEnd/>
              <a:tailEnd/>
            </a:ln>
            <a:effectLst/>
          </p:spPr>
          <p:txBody>
            <a:bodyPr wrap="none">
              <a:spAutoFit/>
            </a:bodyPr>
            <a:lstStyle/>
            <a:p>
              <a:r>
                <a:rPr lang="en-US"/>
                <a:t>|</a:t>
              </a:r>
              <a:r>
                <a:rPr lang="en-US">
                  <a:latin typeface="Symbol" pitchFamily="18" charset="2"/>
                </a:rPr>
                <a:t>y</a:t>
              </a:r>
              <a:r>
                <a:rPr lang="en-US"/>
                <a:t>(x)|</a:t>
              </a:r>
              <a:r>
                <a:rPr lang="en-US" baseline="30000"/>
                <a:t>2</a:t>
              </a:r>
              <a:r>
                <a:rPr lang="en-US"/>
                <a:t>dx =1</a:t>
              </a:r>
            </a:p>
          </p:txBody>
        </p:sp>
        <p:sp>
          <p:nvSpPr>
            <p:cNvPr id="151561" name="Freeform 9"/>
            <p:cNvSpPr>
              <a:spLocks/>
            </p:cNvSpPr>
            <p:nvPr/>
          </p:nvSpPr>
          <p:spPr bwMode="auto">
            <a:xfrm>
              <a:off x="2344" y="3713"/>
              <a:ext cx="96" cy="504"/>
            </a:xfrm>
            <a:custGeom>
              <a:avLst/>
              <a:gdLst/>
              <a:ahLst/>
              <a:cxnLst>
                <a:cxn ang="0">
                  <a:pos x="96" y="120"/>
                </a:cxn>
                <a:cxn ang="0">
                  <a:pos x="48" y="72"/>
                </a:cxn>
                <a:cxn ang="0">
                  <a:pos x="48" y="552"/>
                </a:cxn>
                <a:cxn ang="0">
                  <a:pos x="0" y="504"/>
                </a:cxn>
              </a:cxnLst>
              <a:rect l="0" t="0" r="r" b="b"/>
              <a:pathLst>
                <a:path w="96" h="624">
                  <a:moveTo>
                    <a:pt x="96" y="120"/>
                  </a:moveTo>
                  <a:cubicBezTo>
                    <a:pt x="76" y="60"/>
                    <a:pt x="56" y="0"/>
                    <a:pt x="48" y="72"/>
                  </a:cubicBezTo>
                  <a:cubicBezTo>
                    <a:pt x="40" y="144"/>
                    <a:pt x="56" y="480"/>
                    <a:pt x="48" y="552"/>
                  </a:cubicBezTo>
                  <a:cubicBezTo>
                    <a:pt x="40" y="624"/>
                    <a:pt x="20" y="564"/>
                    <a:pt x="0" y="504"/>
                  </a:cubicBezTo>
                </a:path>
              </a:pathLst>
            </a:custGeom>
            <a:noFill/>
            <a:ln w="9525">
              <a:solidFill>
                <a:schemeClr val="tx1"/>
              </a:solidFill>
              <a:round/>
              <a:headEnd/>
              <a:tailEnd/>
            </a:ln>
            <a:effectLst/>
          </p:spPr>
          <p:txBody>
            <a:bodyPr/>
            <a:lstStyle/>
            <a:p>
              <a:endParaRPr lang="en-CA"/>
            </a:p>
          </p:txBody>
        </p:sp>
        <p:sp>
          <p:nvSpPr>
            <p:cNvPr id="151562" name="Rectangle 10"/>
            <p:cNvSpPr>
              <a:spLocks noChangeArrowheads="1"/>
            </p:cNvSpPr>
            <p:nvPr/>
          </p:nvSpPr>
          <p:spPr bwMode="auto">
            <a:xfrm>
              <a:off x="2308" y="4032"/>
              <a:ext cx="317" cy="288"/>
            </a:xfrm>
            <a:prstGeom prst="rect">
              <a:avLst/>
            </a:prstGeom>
            <a:noFill/>
            <a:ln w="9525">
              <a:noFill/>
              <a:miter lim="800000"/>
              <a:headEnd/>
              <a:tailEnd/>
            </a:ln>
            <a:effectLst/>
          </p:spPr>
          <p:txBody>
            <a:bodyPr wrap="none">
              <a:spAutoFit/>
            </a:bodyPr>
            <a:lstStyle/>
            <a:p>
              <a:r>
                <a:rPr lang="en-US"/>
                <a:t>-∞</a:t>
              </a:r>
            </a:p>
          </p:txBody>
        </p:sp>
        <p:sp>
          <p:nvSpPr>
            <p:cNvPr id="151563" name="Rectangle 11"/>
            <p:cNvSpPr>
              <a:spLocks noChangeArrowheads="1"/>
            </p:cNvSpPr>
            <p:nvPr/>
          </p:nvSpPr>
          <p:spPr bwMode="auto">
            <a:xfrm>
              <a:off x="2424" y="3614"/>
              <a:ext cx="253" cy="288"/>
            </a:xfrm>
            <a:prstGeom prst="rect">
              <a:avLst/>
            </a:prstGeom>
            <a:noFill/>
            <a:ln w="9525">
              <a:noFill/>
              <a:miter lim="800000"/>
              <a:headEnd/>
              <a:tailEnd/>
            </a:ln>
            <a:effectLst/>
          </p:spPr>
          <p:txBody>
            <a:bodyPr wrap="none">
              <a:spAutoFit/>
            </a:bodyPr>
            <a:lstStyle/>
            <a:p>
              <a:r>
                <a:rPr lang="en-US"/>
                <a:t>∞</a:t>
              </a:r>
            </a:p>
          </p:txBody>
        </p:sp>
      </p:grpSp>
      <p:sp>
        <p:nvSpPr>
          <p:cNvPr id="151565" name="Text Box 13"/>
          <p:cNvSpPr txBox="1">
            <a:spLocks noChangeArrowheads="1"/>
          </p:cNvSpPr>
          <p:nvPr/>
        </p:nvSpPr>
        <p:spPr bwMode="auto">
          <a:xfrm>
            <a:off x="6618288" y="774700"/>
            <a:ext cx="2525712" cy="1187450"/>
          </a:xfrm>
          <a:prstGeom prst="rect">
            <a:avLst/>
          </a:prstGeom>
          <a:noFill/>
          <a:ln w="9525">
            <a:noFill/>
            <a:miter lim="800000"/>
            <a:headEnd/>
            <a:tailEnd/>
          </a:ln>
          <a:effectLst/>
        </p:spPr>
        <p:txBody>
          <a:bodyPr wrap="none">
            <a:spAutoFit/>
          </a:bodyPr>
          <a:lstStyle/>
          <a:p>
            <a:r>
              <a:rPr lang="en-US"/>
              <a:t>time independent</a:t>
            </a:r>
          </a:p>
          <a:p>
            <a:r>
              <a:rPr lang="en-US"/>
              <a:t> eq.</a:t>
            </a:r>
          </a:p>
          <a:p>
            <a:endParaRPr lang="en-US"/>
          </a:p>
        </p:txBody>
      </p:sp>
      <p:sp>
        <p:nvSpPr>
          <p:cNvPr id="151566" name="Line 14"/>
          <p:cNvSpPr>
            <a:spLocks noChangeShapeType="1"/>
          </p:cNvSpPr>
          <p:nvPr/>
        </p:nvSpPr>
        <p:spPr bwMode="auto">
          <a:xfrm flipV="1">
            <a:off x="6653213" y="6003925"/>
            <a:ext cx="155575" cy="55563"/>
          </a:xfrm>
          <a:prstGeom prst="line">
            <a:avLst/>
          </a:prstGeom>
          <a:noFill/>
          <a:ln w="9525">
            <a:solidFill>
              <a:schemeClr val="tx1"/>
            </a:solidFill>
            <a:round/>
            <a:headEnd/>
            <a:tailEnd/>
          </a:ln>
          <a:effectLst/>
        </p:spPr>
        <p:txBody>
          <a:bodyPr/>
          <a:lstStyle/>
          <a:p>
            <a:endParaRPr lang="en-CA"/>
          </a:p>
        </p:txBody>
      </p:sp>
      <p:graphicFrame>
        <p:nvGraphicFramePr>
          <p:cNvPr id="151568" name="Object 16"/>
          <p:cNvGraphicFramePr>
            <a:graphicFrameLocks noChangeAspect="1"/>
          </p:cNvGraphicFramePr>
          <p:nvPr/>
        </p:nvGraphicFramePr>
        <p:xfrm>
          <a:off x="360363" y="782638"/>
          <a:ext cx="6232525" cy="1223962"/>
        </p:xfrm>
        <a:graphic>
          <a:graphicData uri="http://schemas.openxmlformats.org/presentationml/2006/ole">
            <p:oleObj spid="_x0000_s151568" name="Equation" r:id="rId4" imgW="2133360" imgH="419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5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55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1556">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1556">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155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1556">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155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51556">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1556">
                                            <p:txEl>
                                              <p:pRg st="8" end="8"/>
                                            </p:txEl>
                                          </p:spTgt>
                                        </p:tgtEl>
                                        <p:attrNameLst>
                                          <p:attrName>style.visibility</p:attrName>
                                        </p:attrNameLst>
                                      </p:cBhvr>
                                      <p:to>
                                        <p:strVal val="visible"/>
                                      </p:to>
                                    </p:set>
                                  </p:childTnLst>
                                </p:cTn>
                              </p:par>
                              <p:par>
                                <p:cTn id="31" presetID="1" presetClass="entr" presetSubtype="0" fill="hold" grpId="0" nodeType="withEffect" nodePh="1">
                                  <p:stCondLst>
                                    <p:cond delay="0"/>
                                  </p:stCondLst>
                                  <p:endCondLst>
                                    <p:cond evt="begin" delay="0">
                                      <p:tn val="31"/>
                                    </p:cond>
                                  </p:endCondLst>
                                  <p:childTnLst>
                                    <p:set>
                                      <p:cBhvr>
                                        <p:cTn id="32" dur="1" fill="hold">
                                          <p:stCondLst>
                                            <p:cond delay="0"/>
                                          </p:stCondLst>
                                        </p:cTn>
                                        <p:tgtEl>
                                          <p:spTgt spid="15155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155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155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155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lide Number Placeholder 3"/>
          <p:cNvSpPr>
            <a:spLocks noGrp="1"/>
          </p:cNvSpPr>
          <p:nvPr>
            <p:ph type="sldNum" sz="quarter" idx="12"/>
          </p:nvPr>
        </p:nvSpPr>
        <p:spPr/>
        <p:txBody>
          <a:bodyPr/>
          <a:lstStyle/>
          <a:p>
            <a:fld id="{604C74DC-E89C-43E7-8CB9-2D8D93B6223F}" type="slidenum">
              <a:rPr lang="en-US"/>
              <a:pPr/>
              <a:t>11</a:t>
            </a:fld>
            <a:endParaRPr lang="en-US"/>
          </a:p>
        </p:txBody>
      </p:sp>
      <p:sp>
        <p:nvSpPr>
          <p:cNvPr id="208974" name="Rectangle 78"/>
          <p:cNvSpPr>
            <a:spLocks noChangeArrowheads="1"/>
          </p:cNvSpPr>
          <p:nvPr/>
        </p:nvSpPr>
        <p:spPr bwMode="auto">
          <a:xfrm>
            <a:off x="958850" y="4395788"/>
            <a:ext cx="5276850" cy="307975"/>
          </a:xfrm>
          <a:prstGeom prst="rect">
            <a:avLst/>
          </a:prstGeom>
          <a:solidFill>
            <a:srgbClr val="00FFFF"/>
          </a:solidFill>
          <a:ln w="9525">
            <a:noFill/>
            <a:miter lim="800000"/>
            <a:headEnd/>
            <a:tailEnd/>
          </a:ln>
          <a:effectLst/>
        </p:spPr>
        <p:txBody>
          <a:bodyPr wrap="none" anchor="ctr"/>
          <a:lstStyle/>
          <a:p>
            <a:endParaRPr lang="en-CA"/>
          </a:p>
        </p:txBody>
      </p:sp>
      <p:sp>
        <p:nvSpPr>
          <p:cNvPr id="208900" name="Rectangle 4"/>
          <p:cNvSpPr>
            <a:spLocks noChangeArrowheads="1"/>
          </p:cNvSpPr>
          <p:nvPr/>
        </p:nvSpPr>
        <p:spPr bwMode="auto">
          <a:xfrm>
            <a:off x="1046163" y="246063"/>
            <a:ext cx="5178425" cy="352425"/>
          </a:xfrm>
          <a:prstGeom prst="rect">
            <a:avLst/>
          </a:prstGeom>
          <a:solidFill>
            <a:srgbClr val="FF9900"/>
          </a:solidFill>
          <a:ln w="9525">
            <a:solidFill>
              <a:schemeClr val="tx1"/>
            </a:solidFill>
            <a:miter lim="800000"/>
            <a:headEnd/>
            <a:tailEnd/>
          </a:ln>
          <a:effectLst/>
        </p:spPr>
        <p:txBody>
          <a:bodyPr wrap="none" anchor="ctr"/>
          <a:lstStyle/>
          <a:p>
            <a:endParaRPr lang="en-CA"/>
          </a:p>
        </p:txBody>
      </p:sp>
      <p:grpSp>
        <p:nvGrpSpPr>
          <p:cNvPr id="2" name="Group 11"/>
          <p:cNvGrpSpPr>
            <a:grpSpLocks/>
          </p:cNvGrpSpPr>
          <p:nvPr/>
        </p:nvGrpSpPr>
        <p:grpSpPr bwMode="auto">
          <a:xfrm>
            <a:off x="749300" y="1220788"/>
            <a:ext cx="1524000" cy="1600200"/>
            <a:chOff x="472" y="769"/>
            <a:chExt cx="960" cy="1008"/>
          </a:xfrm>
        </p:grpSpPr>
        <p:sp>
          <p:nvSpPr>
            <p:cNvPr id="208902" name="Oval 6"/>
            <p:cNvSpPr>
              <a:spLocks noChangeArrowheads="1"/>
            </p:cNvSpPr>
            <p:nvPr/>
          </p:nvSpPr>
          <p:spPr bwMode="auto">
            <a:xfrm>
              <a:off x="895" y="1660"/>
              <a:ext cx="104" cy="117"/>
            </a:xfrm>
            <a:prstGeom prst="ellipse">
              <a:avLst/>
            </a:prstGeom>
            <a:noFill/>
            <a:ln w="9525">
              <a:solidFill>
                <a:schemeClr val="tx1"/>
              </a:solidFill>
              <a:round/>
              <a:headEnd/>
              <a:tailEnd/>
            </a:ln>
            <a:effectLst/>
          </p:spPr>
          <p:txBody>
            <a:bodyPr wrap="none" anchor="ctr"/>
            <a:lstStyle/>
            <a:p>
              <a:pPr algn="ctr"/>
              <a:r>
                <a:rPr lang="en-US" sz="1800"/>
                <a:t>+</a:t>
              </a:r>
            </a:p>
          </p:txBody>
        </p:sp>
        <p:sp>
          <p:nvSpPr>
            <p:cNvPr id="208903" name="Freeform 7"/>
            <p:cNvSpPr>
              <a:spLocks/>
            </p:cNvSpPr>
            <p:nvPr/>
          </p:nvSpPr>
          <p:spPr bwMode="auto">
            <a:xfrm>
              <a:off x="472" y="785"/>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sp>
          <p:nvSpPr>
            <p:cNvPr id="208904" name="Freeform 8"/>
            <p:cNvSpPr>
              <a:spLocks/>
            </p:cNvSpPr>
            <p:nvPr/>
          </p:nvSpPr>
          <p:spPr bwMode="auto">
            <a:xfrm flipH="1">
              <a:off x="953" y="769"/>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grpSp>
      <p:sp>
        <p:nvSpPr>
          <p:cNvPr id="208905" name="Line 9"/>
          <p:cNvSpPr>
            <a:spLocks noChangeShapeType="1"/>
          </p:cNvSpPr>
          <p:nvPr/>
        </p:nvSpPr>
        <p:spPr bwMode="auto">
          <a:xfrm flipV="1">
            <a:off x="385763" y="1255713"/>
            <a:ext cx="0" cy="1003300"/>
          </a:xfrm>
          <a:prstGeom prst="line">
            <a:avLst/>
          </a:prstGeom>
          <a:noFill/>
          <a:ln w="9525">
            <a:solidFill>
              <a:schemeClr val="tx1"/>
            </a:solidFill>
            <a:round/>
            <a:headEnd/>
            <a:tailEnd type="triangle" w="med" len="med"/>
          </a:ln>
          <a:effectLst/>
        </p:spPr>
        <p:txBody>
          <a:bodyPr/>
          <a:lstStyle/>
          <a:p>
            <a:endParaRPr lang="en-CA"/>
          </a:p>
        </p:txBody>
      </p:sp>
      <p:sp>
        <p:nvSpPr>
          <p:cNvPr id="208906" name="Text Box 10"/>
          <p:cNvSpPr txBox="1">
            <a:spLocks noChangeArrowheads="1"/>
          </p:cNvSpPr>
          <p:nvPr/>
        </p:nvSpPr>
        <p:spPr bwMode="auto">
          <a:xfrm>
            <a:off x="0" y="1531938"/>
            <a:ext cx="590550" cy="457200"/>
          </a:xfrm>
          <a:prstGeom prst="rect">
            <a:avLst/>
          </a:prstGeom>
          <a:noFill/>
          <a:ln w="9525">
            <a:noFill/>
            <a:miter lim="800000"/>
            <a:headEnd/>
            <a:tailEnd/>
          </a:ln>
          <a:effectLst/>
        </p:spPr>
        <p:txBody>
          <a:bodyPr wrap="none">
            <a:spAutoFit/>
          </a:bodyPr>
          <a:lstStyle/>
          <a:p>
            <a:r>
              <a:rPr lang="en-US"/>
              <a:t>PE</a:t>
            </a:r>
          </a:p>
        </p:txBody>
      </p:sp>
      <p:grpSp>
        <p:nvGrpSpPr>
          <p:cNvPr id="3" name="Group 32"/>
          <p:cNvGrpSpPr>
            <a:grpSpLocks/>
          </p:cNvGrpSpPr>
          <p:nvPr/>
        </p:nvGrpSpPr>
        <p:grpSpPr bwMode="auto">
          <a:xfrm>
            <a:off x="2020888" y="1192213"/>
            <a:ext cx="1524000" cy="1600200"/>
            <a:chOff x="472" y="769"/>
            <a:chExt cx="960" cy="1008"/>
          </a:xfrm>
        </p:grpSpPr>
        <p:sp>
          <p:nvSpPr>
            <p:cNvPr id="208929" name="Oval 33"/>
            <p:cNvSpPr>
              <a:spLocks noChangeArrowheads="1"/>
            </p:cNvSpPr>
            <p:nvPr/>
          </p:nvSpPr>
          <p:spPr bwMode="auto">
            <a:xfrm>
              <a:off x="895" y="1660"/>
              <a:ext cx="104" cy="117"/>
            </a:xfrm>
            <a:prstGeom prst="ellipse">
              <a:avLst/>
            </a:prstGeom>
            <a:noFill/>
            <a:ln w="9525">
              <a:solidFill>
                <a:schemeClr val="tx1"/>
              </a:solidFill>
              <a:round/>
              <a:headEnd/>
              <a:tailEnd/>
            </a:ln>
            <a:effectLst/>
          </p:spPr>
          <p:txBody>
            <a:bodyPr wrap="none" anchor="ctr"/>
            <a:lstStyle/>
            <a:p>
              <a:pPr algn="ctr"/>
              <a:r>
                <a:rPr lang="en-US" sz="1800"/>
                <a:t>+</a:t>
              </a:r>
            </a:p>
          </p:txBody>
        </p:sp>
        <p:sp>
          <p:nvSpPr>
            <p:cNvPr id="208930" name="Freeform 34"/>
            <p:cNvSpPr>
              <a:spLocks/>
            </p:cNvSpPr>
            <p:nvPr/>
          </p:nvSpPr>
          <p:spPr bwMode="auto">
            <a:xfrm>
              <a:off x="472" y="785"/>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sp>
          <p:nvSpPr>
            <p:cNvPr id="208931" name="Freeform 35"/>
            <p:cNvSpPr>
              <a:spLocks/>
            </p:cNvSpPr>
            <p:nvPr/>
          </p:nvSpPr>
          <p:spPr bwMode="auto">
            <a:xfrm flipH="1">
              <a:off x="953" y="769"/>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grpSp>
      <p:grpSp>
        <p:nvGrpSpPr>
          <p:cNvPr id="4" name="Group 36"/>
          <p:cNvGrpSpPr>
            <a:grpSpLocks/>
          </p:cNvGrpSpPr>
          <p:nvPr/>
        </p:nvGrpSpPr>
        <p:grpSpPr bwMode="auto">
          <a:xfrm>
            <a:off x="2536825" y="1190625"/>
            <a:ext cx="1524000" cy="1600200"/>
            <a:chOff x="472" y="769"/>
            <a:chExt cx="960" cy="1008"/>
          </a:xfrm>
        </p:grpSpPr>
        <p:sp>
          <p:nvSpPr>
            <p:cNvPr id="208933" name="Oval 37"/>
            <p:cNvSpPr>
              <a:spLocks noChangeArrowheads="1"/>
            </p:cNvSpPr>
            <p:nvPr/>
          </p:nvSpPr>
          <p:spPr bwMode="auto">
            <a:xfrm>
              <a:off x="895" y="1660"/>
              <a:ext cx="104" cy="117"/>
            </a:xfrm>
            <a:prstGeom prst="ellipse">
              <a:avLst/>
            </a:prstGeom>
            <a:noFill/>
            <a:ln w="9525">
              <a:solidFill>
                <a:schemeClr val="tx1"/>
              </a:solidFill>
              <a:round/>
              <a:headEnd/>
              <a:tailEnd/>
            </a:ln>
            <a:effectLst/>
          </p:spPr>
          <p:txBody>
            <a:bodyPr wrap="none" anchor="ctr"/>
            <a:lstStyle/>
            <a:p>
              <a:pPr algn="ctr"/>
              <a:r>
                <a:rPr lang="en-US" sz="1800"/>
                <a:t>+</a:t>
              </a:r>
            </a:p>
          </p:txBody>
        </p:sp>
        <p:sp>
          <p:nvSpPr>
            <p:cNvPr id="208934" name="Freeform 38"/>
            <p:cNvSpPr>
              <a:spLocks/>
            </p:cNvSpPr>
            <p:nvPr/>
          </p:nvSpPr>
          <p:spPr bwMode="auto">
            <a:xfrm>
              <a:off x="472" y="785"/>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sp>
          <p:nvSpPr>
            <p:cNvPr id="208935" name="Freeform 39"/>
            <p:cNvSpPr>
              <a:spLocks/>
            </p:cNvSpPr>
            <p:nvPr/>
          </p:nvSpPr>
          <p:spPr bwMode="auto">
            <a:xfrm flipH="1">
              <a:off x="953" y="769"/>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grpSp>
      <p:grpSp>
        <p:nvGrpSpPr>
          <p:cNvPr id="5" name="Group 40"/>
          <p:cNvGrpSpPr>
            <a:grpSpLocks/>
          </p:cNvGrpSpPr>
          <p:nvPr/>
        </p:nvGrpSpPr>
        <p:grpSpPr bwMode="auto">
          <a:xfrm>
            <a:off x="3019425" y="1177925"/>
            <a:ext cx="1524000" cy="1600200"/>
            <a:chOff x="472" y="769"/>
            <a:chExt cx="960" cy="1008"/>
          </a:xfrm>
        </p:grpSpPr>
        <p:sp>
          <p:nvSpPr>
            <p:cNvPr id="208937" name="Oval 41"/>
            <p:cNvSpPr>
              <a:spLocks noChangeArrowheads="1"/>
            </p:cNvSpPr>
            <p:nvPr/>
          </p:nvSpPr>
          <p:spPr bwMode="auto">
            <a:xfrm>
              <a:off x="895" y="1660"/>
              <a:ext cx="104" cy="117"/>
            </a:xfrm>
            <a:prstGeom prst="ellipse">
              <a:avLst/>
            </a:prstGeom>
            <a:noFill/>
            <a:ln w="9525">
              <a:solidFill>
                <a:schemeClr val="tx1"/>
              </a:solidFill>
              <a:round/>
              <a:headEnd/>
              <a:tailEnd/>
            </a:ln>
            <a:effectLst/>
          </p:spPr>
          <p:txBody>
            <a:bodyPr wrap="none" anchor="ctr"/>
            <a:lstStyle/>
            <a:p>
              <a:pPr algn="ctr"/>
              <a:r>
                <a:rPr lang="en-US" sz="1800"/>
                <a:t>+</a:t>
              </a:r>
            </a:p>
          </p:txBody>
        </p:sp>
        <p:sp>
          <p:nvSpPr>
            <p:cNvPr id="208938" name="Freeform 42"/>
            <p:cNvSpPr>
              <a:spLocks/>
            </p:cNvSpPr>
            <p:nvPr/>
          </p:nvSpPr>
          <p:spPr bwMode="auto">
            <a:xfrm>
              <a:off x="472" y="785"/>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sp>
          <p:nvSpPr>
            <p:cNvPr id="208939" name="Freeform 43"/>
            <p:cNvSpPr>
              <a:spLocks/>
            </p:cNvSpPr>
            <p:nvPr/>
          </p:nvSpPr>
          <p:spPr bwMode="auto">
            <a:xfrm flipH="1">
              <a:off x="953" y="769"/>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grpSp>
      <p:grpSp>
        <p:nvGrpSpPr>
          <p:cNvPr id="6" name="Group 44"/>
          <p:cNvGrpSpPr>
            <a:grpSpLocks/>
          </p:cNvGrpSpPr>
          <p:nvPr/>
        </p:nvGrpSpPr>
        <p:grpSpPr bwMode="auto">
          <a:xfrm>
            <a:off x="3551238" y="1149350"/>
            <a:ext cx="1524000" cy="1600200"/>
            <a:chOff x="472" y="769"/>
            <a:chExt cx="960" cy="1008"/>
          </a:xfrm>
        </p:grpSpPr>
        <p:sp>
          <p:nvSpPr>
            <p:cNvPr id="208941" name="Oval 45"/>
            <p:cNvSpPr>
              <a:spLocks noChangeArrowheads="1"/>
            </p:cNvSpPr>
            <p:nvPr/>
          </p:nvSpPr>
          <p:spPr bwMode="auto">
            <a:xfrm>
              <a:off x="895" y="1660"/>
              <a:ext cx="104" cy="117"/>
            </a:xfrm>
            <a:prstGeom prst="ellipse">
              <a:avLst/>
            </a:prstGeom>
            <a:noFill/>
            <a:ln w="9525">
              <a:solidFill>
                <a:schemeClr val="tx1"/>
              </a:solidFill>
              <a:round/>
              <a:headEnd/>
              <a:tailEnd/>
            </a:ln>
            <a:effectLst/>
          </p:spPr>
          <p:txBody>
            <a:bodyPr wrap="none" anchor="ctr"/>
            <a:lstStyle/>
            <a:p>
              <a:pPr algn="ctr"/>
              <a:r>
                <a:rPr lang="en-US" sz="1800"/>
                <a:t>+</a:t>
              </a:r>
            </a:p>
          </p:txBody>
        </p:sp>
        <p:sp>
          <p:nvSpPr>
            <p:cNvPr id="208942" name="Freeform 46"/>
            <p:cNvSpPr>
              <a:spLocks/>
            </p:cNvSpPr>
            <p:nvPr/>
          </p:nvSpPr>
          <p:spPr bwMode="auto">
            <a:xfrm>
              <a:off x="472" y="785"/>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sp>
          <p:nvSpPr>
            <p:cNvPr id="208943" name="Freeform 47"/>
            <p:cNvSpPr>
              <a:spLocks/>
            </p:cNvSpPr>
            <p:nvPr/>
          </p:nvSpPr>
          <p:spPr bwMode="auto">
            <a:xfrm flipH="1">
              <a:off x="953" y="769"/>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grpSp>
      <p:grpSp>
        <p:nvGrpSpPr>
          <p:cNvPr id="7" name="Group 48"/>
          <p:cNvGrpSpPr>
            <a:grpSpLocks/>
          </p:cNvGrpSpPr>
          <p:nvPr/>
        </p:nvGrpSpPr>
        <p:grpSpPr bwMode="auto">
          <a:xfrm>
            <a:off x="3946525" y="1136650"/>
            <a:ext cx="1524000" cy="1600200"/>
            <a:chOff x="472" y="769"/>
            <a:chExt cx="960" cy="1008"/>
          </a:xfrm>
        </p:grpSpPr>
        <p:sp>
          <p:nvSpPr>
            <p:cNvPr id="208945" name="Oval 49"/>
            <p:cNvSpPr>
              <a:spLocks noChangeArrowheads="1"/>
            </p:cNvSpPr>
            <p:nvPr/>
          </p:nvSpPr>
          <p:spPr bwMode="auto">
            <a:xfrm>
              <a:off x="895" y="1660"/>
              <a:ext cx="104" cy="117"/>
            </a:xfrm>
            <a:prstGeom prst="ellipse">
              <a:avLst/>
            </a:prstGeom>
            <a:noFill/>
            <a:ln w="9525">
              <a:solidFill>
                <a:schemeClr val="tx1"/>
              </a:solidFill>
              <a:round/>
              <a:headEnd/>
              <a:tailEnd/>
            </a:ln>
            <a:effectLst/>
          </p:spPr>
          <p:txBody>
            <a:bodyPr wrap="none" anchor="ctr"/>
            <a:lstStyle/>
            <a:p>
              <a:pPr algn="ctr"/>
              <a:r>
                <a:rPr lang="en-US" sz="1800"/>
                <a:t>+</a:t>
              </a:r>
            </a:p>
          </p:txBody>
        </p:sp>
        <p:sp>
          <p:nvSpPr>
            <p:cNvPr id="208946" name="Freeform 50"/>
            <p:cNvSpPr>
              <a:spLocks/>
            </p:cNvSpPr>
            <p:nvPr/>
          </p:nvSpPr>
          <p:spPr bwMode="auto">
            <a:xfrm>
              <a:off x="472" y="785"/>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sp>
          <p:nvSpPr>
            <p:cNvPr id="208947" name="Freeform 51"/>
            <p:cNvSpPr>
              <a:spLocks/>
            </p:cNvSpPr>
            <p:nvPr/>
          </p:nvSpPr>
          <p:spPr bwMode="auto">
            <a:xfrm flipH="1">
              <a:off x="953" y="769"/>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grpSp>
      <p:grpSp>
        <p:nvGrpSpPr>
          <p:cNvPr id="8" name="Group 52"/>
          <p:cNvGrpSpPr>
            <a:grpSpLocks/>
          </p:cNvGrpSpPr>
          <p:nvPr/>
        </p:nvGrpSpPr>
        <p:grpSpPr bwMode="auto">
          <a:xfrm>
            <a:off x="4418013" y="1133475"/>
            <a:ext cx="1524000" cy="1600200"/>
            <a:chOff x="472" y="769"/>
            <a:chExt cx="960" cy="1008"/>
          </a:xfrm>
        </p:grpSpPr>
        <p:sp>
          <p:nvSpPr>
            <p:cNvPr id="208949" name="Oval 53"/>
            <p:cNvSpPr>
              <a:spLocks noChangeArrowheads="1"/>
            </p:cNvSpPr>
            <p:nvPr/>
          </p:nvSpPr>
          <p:spPr bwMode="auto">
            <a:xfrm>
              <a:off x="895" y="1660"/>
              <a:ext cx="104" cy="117"/>
            </a:xfrm>
            <a:prstGeom prst="ellipse">
              <a:avLst/>
            </a:prstGeom>
            <a:noFill/>
            <a:ln w="9525">
              <a:solidFill>
                <a:schemeClr val="tx1"/>
              </a:solidFill>
              <a:round/>
              <a:headEnd/>
              <a:tailEnd/>
            </a:ln>
            <a:effectLst/>
          </p:spPr>
          <p:txBody>
            <a:bodyPr wrap="none" anchor="ctr"/>
            <a:lstStyle/>
            <a:p>
              <a:pPr algn="ctr"/>
              <a:r>
                <a:rPr lang="en-US" sz="1800"/>
                <a:t>+</a:t>
              </a:r>
            </a:p>
          </p:txBody>
        </p:sp>
        <p:sp>
          <p:nvSpPr>
            <p:cNvPr id="208950" name="Freeform 54"/>
            <p:cNvSpPr>
              <a:spLocks/>
            </p:cNvSpPr>
            <p:nvPr/>
          </p:nvSpPr>
          <p:spPr bwMode="auto">
            <a:xfrm>
              <a:off x="472" y="785"/>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sp>
          <p:nvSpPr>
            <p:cNvPr id="208951" name="Freeform 55"/>
            <p:cNvSpPr>
              <a:spLocks/>
            </p:cNvSpPr>
            <p:nvPr/>
          </p:nvSpPr>
          <p:spPr bwMode="auto">
            <a:xfrm flipH="1">
              <a:off x="953" y="769"/>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grpSp>
      <p:grpSp>
        <p:nvGrpSpPr>
          <p:cNvPr id="9" name="Group 56"/>
          <p:cNvGrpSpPr>
            <a:grpSpLocks/>
          </p:cNvGrpSpPr>
          <p:nvPr/>
        </p:nvGrpSpPr>
        <p:grpSpPr bwMode="auto">
          <a:xfrm>
            <a:off x="4933950" y="1131888"/>
            <a:ext cx="1524000" cy="1600200"/>
            <a:chOff x="472" y="769"/>
            <a:chExt cx="960" cy="1008"/>
          </a:xfrm>
        </p:grpSpPr>
        <p:sp>
          <p:nvSpPr>
            <p:cNvPr id="208953" name="Oval 57"/>
            <p:cNvSpPr>
              <a:spLocks noChangeArrowheads="1"/>
            </p:cNvSpPr>
            <p:nvPr/>
          </p:nvSpPr>
          <p:spPr bwMode="auto">
            <a:xfrm>
              <a:off x="895" y="1660"/>
              <a:ext cx="104" cy="117"/>
            </a:xfrm>
            <a:prstGeom prst="ellipse">
              <a:avLst/>
            </a:prstGeom>
            <a:noFill/>
            <a:ln w="9525">
              <a:solidFill>
                <a:schemeClr val="tx1"/>
              </a:solidFill>
              <a:round/>
              <a:headEnd/>
              <a:tailEnd/>
            </a:ln>
            <a:effectLst/>
          </p:spPr>
          <p:txBody>
            <a:bodyPr wrap="none" anchor="ctr"/>
            <a:lstStyle/>
            <a:p>
              <a:pPr algn="ctr"/>
              <a:r>
                <a:rPr lang="en-US" sz="1800"/>
                <a:t>+</a:t>
              </a:r>
            </a:p>
          </p:txBody>
        </p:sp>
        <p:sp>
          <p:nvSpPr>
            <p:cNvPr id="208954" name="Freeform 58"/>
            <p:cNvSpPr>
              <a:spLocks/>
            </p:cNvSpPr>
            <p:nvPr/>
          </p:nvSpPr>
          <p:spPr bwMode="auto">
            <a:xfrm>
              <a:off x="472" y="785"/>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sp>
          <p:nvSpPr>
            <p:cNvPr id="208955" name="Freeform 59"/>
            <p:cNvSpPr>
              <a:spLocks/>
            </p:cNvSpPr>
            <p:nvPr/>
          </p:nvSpPr>
          <p:spPr bwMode="auto">
            <a:xfrm flipH="1">
              <a:off x="953" y="769"/>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grpSp>
      <p:grpSp>
        <p:nvGrpSpPr>
          <p:cNvPr id="10" name="Group 60"/>
          <p:cNvGrpSpPr>
            <a:grpSpLocks/>
          </p:cNvGrpSpPr>
          <p:nvPr/>
        </p:nvGrpSpPr>
        <p:grpSpPr bwMode="auto">
          <a:xfrm>
            <a:off x="5416550" y="1119188"/>
            <a:ext cx="1524000" cy="1600200"/>
            <a:chOff x="472" y="769"/>
            <a:chExt cx="960" cy="1008"/>
          </a:xfrm>
        </p:grpSpPr>
        <p:sp>
          <p:nvSpPr>
            <p:cNvPr id="208957" name="Oval 61"/>
            <p:cNvSpPr>
              <a:spLocks noChangeArrowheads="1"/>
            </p:cNvSpPr>
            <p:nvPr/>
          </p:nvSpPr>
          <p:spPr bwMode="auto">
            <a:xfrm>
              <a:off x="895" y="1660"/>
              <a:ext cx="104" cy="117"/>
            </a:xfrm>
            <a:prstGeom prst="ellipse">
              <a:avLst/>
            </a:prstGeom>
            <a:noFill/>
            <a:ln w="9525">
              <a:solidFill>
                <a:schemeClr val="tx1"/>
              </a:solidFill>
              <a:round/>
              <a:headEnd/>
              <a:tailEnd/>
            </a:ln>
            <a:effectLst/>
          </p:spPr>
          <p:txBody>
            <a:bodyPr wrap="none" anchor="ctr"/>
            <a:lstStyle/>
            <a:p>
              <a:pPr algn="ctr"/>
              <a:r>
                <a:rPr lang="en-US" sz="1800"/>
                <a:t>+</a:t>
              </a:r>
            </a:p>
          </p:txBody>
        </p:sp>
        <p:sp>
          <p:nvSpPr>
            <p:cNvPr id="208958" name="Freeform 62"/>
            <p:cNvSpPr>
              <a:spLocks/>
            </p:cNvSpPr>
            <p:nvPr/>
          </p:nvSpPr>
          <p:spPr bwMode="auto">
            <a:xfrm>
              <a:off x="472" y="785"/>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sp>
          <p:nvSpPr>
            <p:cNvPr id="208959" name="Freeform 63"/>
            <p:cNvSpPr>
              <a:spLocks/>
            </p:cNvSpPr>
            <p:nvPr/>
          </p:nvSpPr>
          <p:spPr bwMode="auto">
            <a:xfrm flipH="1">
              <a:off x="953" y="769"/>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grpSp>
      <p:sp>
        <p:nvSpPr>
          <p:cNvPr id="208960" name="Text Box 64"/>
          <p:cNvSpPr txBox="1">
            <a:spLocks noChangeArrowheads="1"/>
          </p:cNvSpPr>
          <p:nvPr/>
        </p:nvSpPr>
        <p:spPr bwMode="auto">
          <a:xfrm>
            <a:off x="766763" y="2809875"/>
            <a:ext cx="1116012" cy="457200"/>
          </a:xfrm>
          <a:prstGeom prst="rect">
            <a:avLst/>
          </a:prstGeom>
          <a:noFill/>
          <a:ln w="9525">
            <a:noFill/>
            <a:miter lim="800000"/>
            <a:headEnd/>
            <a:tailEnd/>
          </a:ln>
          <a:effectLst/>
        </p:spPr>
        <p:txBody>
          <a:bodyPr wrap="none">
            <a:spAutoFit/>
          </a:bodyPr>
          <a:lstStyle/>
          <a:p>
            <a:r>
              <a:rPr lang="en-US"/>
              <a:t>1 atom</a:t>
            </a:r>
          </a:p>
        </p:txBody>
      </p:sp>
      <p:sp>
        <p:nvSpPr>
          <p:cNvPr id="208961" name="Text Box 65"/>
          <p:cNvSpPr txBox="1">
            <a:spLocks noChangeArrowheads="1"/>
          </p:cNvSpPr>
          <p:nvPr/>
        </p:nvSpPr>
        <p:spPr bwMode="auto">
          <a:xfrm>
            <a:off x="3367088" y="2832100"/>
            <a:ext cx="1844675" cy="457200"/>
          </a:xfrm>
          <a:prstGeom prst="rect">
            <a:avLst/>
          </a:prstGeom>
          <a:noFill/>
          <a:ln w="9525">
            <a:noFill/>
            <a:miter lim="800000"/>
            <a:headEnd/>
            <a:tailEnd/>
          </a:ln>
          <a:effectLst/>
        </p:spPr>
        <p:txBody>
          <a:bodyPr wrap="none">
            <a:spAutoFit/>
          </a:bodyPr>
          <a:lstStyle/>
          <a:p>
            <a:r>
              <a:rPr lang="en-US"/>
              <a:t>many atoms</a:t>
            </a:r>
          </a:p>
        </p:txBody>
      </p:sp>
      <p:sp>
        <p:nvSpPr>
          <p:cNvPr id="208962" name="Freeform 66"/>
          <p:cNvSpPr>
            <a:spLocks/>
          </p:cNvSpPr>
          <p:nvPr/>
        </p:nvSpPr>
        <p:spPr bwMode="auto">
          <a:xfrm>
            <a:off x="473075" y="3427413"/>
            <a:ext cx="6621463" cy="1446212"/>
          </a:xfrm>
          <a:custGeom>
            <a:avLst/>
            <a:gdLst/>
            <a:ahLst/>
            <a:cxnLst>
              <a:cxn ang="0">
                <a:pos x="160" y="159"/>
              </a:cxn>
              <a:cxn ang="0">
                <a:pos x="243" y="325"/>
              </a:cxn>
              <a:cxn ang="0">
                <a:pos x="347" y="881"/>
              </a:cxn>
              <a:cxn ang="0">
                <a:pos x="403" y="783"/>
              </a:cxn>
              <a:cxn ang="0">
                <a:pos x="479" y="874"/>
              </a:cxn>
              <a:cxn ang="0">
                <a:pos x="563" y="790"/>
              </a:cxn>
              <a:cxn ang="0">
                <a:pos x="625" y="777"/>
              </a:cxn>
              <a:cxn ang="0">
                <a:pos x="750" y="804"/>
              </a:cxn>
              <a:cxn ang="0">
                <a:pos x="819" y="797"/>
              </a:cxn>
              <a:cxn ang="0">
                <a:pos x="944" y="804"/>
              </a:cxn>
              <a:cxn ang="0">
                <a:pos x="1048" y="777"/>
              </a:cxn>
              <a:cxn ang="0">
                <a:pos x="1173" y="777"/>
              </a:cxn>
              <a:cxn ang="0">
                <a:pos x="1250" y="763"/>
              </a:cxn>
              <a:cxn ang="0">
                <a:pos x="1347" y="853"/>
              </a:cxn>
              <a:cxn ang="0">
                <a:pos x="1499" y="770"/>
              </a:cxn>
              <a:cxn ang="0">
                <a:pos x="1576" y="797"/>
              </a:cxn>
              <a:cxn ang="0">
                <a:pos x="1687" y="846"/>
              </a:cxn>
              <a:cxn ang="0">
                <a:pos x="1860" y="832"/>
              </a:cxn>
              <a:cxn ang="0">
                <a:pos x="1985" y="839"/>
              </a:cxn>
              <a:cxn ang="0">
                <a:pos x="2089" y="763"/>
              </a:cxn>
              <a:cxn ang="0">
                <a:pos x="2193" y="756"/>
              </a:cxn>
              <a:cxn ang="0">
                <a:pos x="2360" y="735"/>
              </a:cxn>
              <a:cxn ang="0">
                <a:pos x="2499" y="839"/>
              </a:cxn>
              <a:cxn ang="0">
                <a:pos x="2651" y="756"/>
              </a:cxn>
              <a:cxn ang="0">
                <a:pos x="2811" y="728"/>
              </a:cxn>
              <a:cxn ang="0">
                <a:pos x="2978" y="811"/>
              </a:cxn>
              <a:cxn ang="0">
                <a:pos x="3068" y="707"/>
              </a:cxn>
              <a:cxn ang="0">
                <a:pos x="3193" y="825"/>
              </a:cxn>
              <a:cxn ang="0">
                <a:pos x="3338" y="659"/>
              </a:cxn>
              <a:cxn ang="0">
                <a:pos x="3519" y="659"/>
              </a:cxn>
              <a:cxn ang="0">
                <a:pos x="3637" y="777"/>
              </a:cxn>
              <a:cxn ang="0">
                <a:pos x="4171" y="34"/>
              </a:cxn>
            </a:cxnLst>
            <a:rect l="0" t="0" r="r" b="b"/>
            <a:pathLst>
              <a:path w="4171" h="911">
                <a:moveTo>
                  <a:pt x="0" y="159"/>
                </a:moveTo>
                <a:cubicBezTo>
                  <a:pt x="64" y="155"/>
                  <a:pt x="128" y="152"/>
                  <a:pt x="160" y="159"/>
                </a:cubicBezTo>
                <a:cubicBezTo>
                  <a:pt x="192" y="166"/>
                  <a:pt x="181" y="174"/>
                  <a:pt x="195" y="201"/>
                </a:cubicBezTo>
                <a:cubicBezTo>
                  <a:pt x="209" y="228"/>
                  <a:pt x="223" y="250"/>
                  <a:pt x="243" y="325"/>
                </a:cubicBezTo>
                <a:cubicBezTo>
                  <a:pt x="263" y="400"/>
                  <a:pt x="296" y="559"/>
                  <a:pt x="313" y="652"/>
                </a:cubicBezTo>
                <a:cubicBezTo>
                  <a:pt x="330" y="745"/>
                  <a:pt x="338" y="851"/>
                  <a:pt x="347" y="881"/>
                </a:cubicBezTo>
                <a:cubicBezTo>
                  <a:pt x="356" y="911"/>
                  <a:pt x="359" y="848"/>
                  <a:pt x="368" y="832"/>
                </a:cubicBezTo>
                <a:cubicBezTo>
                  <a:pt x="377" y="816"/>
                  <a:pt x="388" y="790"/>
                  <a:pt x="403" y="783"/>
                </a:cubicBezTo>
                <a:cubicBezTo>
                  <a:pt x="418" y="776"/>
                  <a:pt x="445" y="775"/>
                  <a:pt x="458" y="790"/>
                </a:cubicBezTo>
                <a:cubicBezTo>
                  <a:pt x="471" y="805"/>
                  <a:pt x="469" y="874"/>
                  <a:pt x="479" y="874"/>
                </a:cubicBezTo>
                <a:cubicBezTo>
                  <a:pt x="489" y="874"/>
                  <a:pt x="507" y="804"/>
                  <a:pt x="521" y="790"/>
                </a:cubicBezTo>
                <a:cubicBezTo>
                  <a:pt x="535" y="776"/>
                  <a:pt x="554" y="776"/>
                  <a:pt x="563" y="790"/>
                </a:cubicBezTo>
                <a:cubicBezTo>
                  <a:pt x="572" y="804"/>
                  <a:pt x="566" y="876"/>
                  <a:pt x="576" y="874"/>
                </a:cubicBezTo>
                <a:cubicBezTo>
                  <a:pt x="586" y="872"/>
                  <a:pt x="609" y="778"/>
                  <a:pt x="625" y="777"/>
                </a:cubicBezTo>
                <a:cubicBezTo>
                  <a:pt x="641" y="776"/>
                  <a:pt x="653" y="863"/>
                  <a:pt x="674" y="867"/>
                </a:cubicBezTo>
                <a:cubicBezTo>
                  <a:pt x="695" y="871"/>
                  <a:pt x="733" y="806"/>
                  <a:pt x="750" y="804"/>
                </a:cubicBezTo>
                <a:cubicBezTo>
                  <a:pt x="767" y="802"/>
                  <a:pt x="767" y="854"/>
                  <a:pt x="778" y="853"/>
                </a:cubicBezTo>
                <a:cubicBezTo>
                  <a:pt x="789" y="852"/>
                  <a:pt x="803" y="798"/>
                  <a:pt x="819" y="797"/>
                </a:cubicBezTo>
                <a:cubicBezTo>
                  <a:pt x="835" y="796"/>
                  <a:pt x="854" y="845"/>
                  <a:pt x="875" y="846"/>
                </a:cubicBezTo>
                <a:cubicBezTo>
                  <a:pt x="896" y="847"/>
                  <a:pt x="927" y="804"/>
                  <a:pt x="944" y="804"/>
                </a:cubicBezTo>
                <a:cubicBezTo>
                  <a:pt x="961" y="804"/>
                  <a:pt x="962" y="850"/>
                  <a:pt x="979" y="846"/>
                </a:cubicBezTo>
                <a:cubicBezTo>
                  <a:pt x="996" y="842"/>
                  <a:pt x="1026" y="777"/>
                  <a:pt x="1048" y="777"/>
                </a:cubicBezTo>
                <a:cubicBezTo>
                  <a:pt x="1070" y="777"/>
                  <a:pt x="1090" y="846"/>
                  <a:pt x="1111" y="846"/>
                </a:cubicBezTo>
                <a:cubicBezTo>
                  <a:pt x="1132" y="846"/>
                  <a:pt x="1157" y="776"/>
                  <a:pt x="1173" y="777"/>
                </a:cubicBezTo>
                <a:cubicBezTo>
                  <a:pt x="1189" y="778"/>
                  <a:pt x="1195" y="855"/>
                  <a:pt x="1208" y="853"/>
                </a:cubicBezTo>
                <a:cubicBezTo>
                  <a:pt x="1221" y="851"/>
                  <a:pt x="1229" y="772"/>
                  <a:pt x="1250" y="763"/>
                </a:cubicBezTo>
                <a:cubicBezTo>
                  <a:pt x="1271" y="754"/>
                  <a:pt x="1317" y="782"/>
                  <a:pt x="1333" y="797"/>
                </a:cubicBezTo>
                <a:cubicBezTo>
                  <a:pt x="1349" y="812"/>
                  <a:pt x="1331" y="857"/>
                  <a:pt x="1347" y="853"/>
                </a:cubicBezTo>
                <a:cubicBezTo>
                  <a:pt x="1363" y="849"/>
                  <a:pt x="1405" y="784"/>
                  <a:pt x="1430" y="770"/>
                </a:cubicBezTo>
                <a:cubicBezTo>
                  <a:pt x="1455" y="756"/>
                  <a:pt x="1486" y="755"/>
                  <a:pt x="1499" y="770"/>
                </a:cubicBezTo>
                <a:cubicBezTo>
                  <a:pt x="1512" y="785"/>
                  <a:pt x="1493" y="856"/>
                  <a:pt x="1506" y="860"/>
                </a:cubicBezTo>
                <a:cubicBezTo>
                  <a:pt x="1519" y="864"/>
                  <a:pt x="1555" y="811"/>
                  <a:pt x="1576" y="797"/>
                </a:cubicBezTo>
                <a:cubicBezTo>
                  <a:pt x="1597" y="783"/>
                  <a:pt x="1612" y="769"/>
                  <a:pt x="1631" y="777"/>
                </a:cubicBezTo>
                <a:cubicBezTo>
                  <a:pt x="1650" y="785"/>
                  <a:pt x="1663" y="844"/>
                  <a:pt x="1687" y="846"/>
                </a:cubicBezTo>
                <a:cubicBezTo>
                  <a:pt x="1711" y="848"/>
                  <a:pt x="1748" y="792"/>
                  <a:pt x="1777" y="790"/>
                </a:cubicBezTo>
                <a:cubicBezTo>
                  <a:pt x="1806" y="788"/>
                  <a:pt x="1833" y="838"/>
                  <a:pt x="1860" y="832"/>
                </a:cubicBezTo>
                <a:cubicBezTo>
                  <a:pt x="1887" y="826"/>
                  <a:pt x="1916" y="755"/>
                  <a:pt x="1937" y="756"/>
                </a:cubicBezTo>
                <a:cubicBezTo>
                  <a:pt x="1958" y="757"/>
                  <a:pt x="1969" y="838"/>
                  <a:pt x="1985" y="839"/>
                </a:cubicBezTo>
                <a:cubicBezTo>
                  <a:pt x="2001" y="840"/>
                  <a:pt x="2017" y="776"/>
                  <a:pt x="2034" y="763"/>
                </a:cubicBezTo>
                <a:cubicBezTo>
                  <a:pt x="2051" y="750"/>
                  <a:pt x="2074" y="749"/>
                  <a:pt x="2089" y="763"/>
                </a:cubicBezTo>
                <a:cubicBezTo>
                  <a:pt x="2104" y="777"/>
                  <a:pt x="2107" y="847"/>
                  <a:pt x="2124" y="846"/>
                </a:cubicBezTo>
                <a:cubicBezTo>
                  <a:pt x="2141" y="845"/>
                  <a:pt x="2168" y="757"/>
                  <a:pt x="2193" y="756"/>
                </a:cubicBezTo>
                <a:cubicBezTo>
                  <a:pt x="2218" y="755"/>
                  <a:pt x="2249" y="842"/>
                  <a:pt x="2277" y="839"/>
                </a:cubicBezTo>
                <a:cubicBezTo>
                  <a:pt x="2305" y="836"/>
                  <a:pt x="2337" y="738"/>
                  <a:pt x="2360" y="735"/>
                </a:cubicBezTo>
                <a:cubicBezTo>
                  <a:pt x="2383" y="732"/>
                  <a:pt x="2392" y="801"/>
                  <a:pt x="2415" y="818"/>
                </a:cubicBezTo>
                <a:cubicBezTo>
                  <a:pt x="2438" y="835"/>
                  <a:pt x="2473" y="854"/>
                  <a:pt x="2499" y="839"/>
                </a:cubicBezTo>
                <a:cubicBezTo>
                  <a:pt x="2525" y="824"/>
                  <a:pt x="2543" y="742"/>
                  <a:pt x="2568" y="728"/>
                </a:cubicBezTo>
                <a:cubicBezTo>
                  <a:pt x="2593" y="714"/>
                  <a:pt x="2628" y="737"/>
                  <a:pt x="2651" y="756"/>
                </a:cubicBezTo>
                <a:cubicBezTo>
                  <a:pt x="2674" y="775"/>
                  <a:pt x="2680" y="844"/>
                  <a:pt x="2707" y="839"/>
                </a:cubicBezTo>
                <a:cubicBezTo>
                  <a:pt x="2734" y="834"/>
                  <a:pt x="2774" y="746"/>
                  <a:pt x="2811" y="728"/>
                </a:cubicBezTo>
                <a:cubicBezTo>
                  <a:pt x="2848" y="710"/>
                  <a:pt x="2901" y="714"/>
                  <a:pt x="2929" y="728"/>
                </a:cubicBezTo>
                <a:cubicBezTo>
                  <a:pt x="2957" y="742"/>
                  <a:pt x="2968" y="788"/>
                  <a:pt x="2978" y="811"/>
                </a:cubicBezTo>
                <a:cubicBezTo>
                  <a:pt x="2988" y="834"/>
                  <a:pt x="2976" y="884"/>
                  <a:pt x="2991" y="867"/>
                </a:cubicBezTo>
                <a:cubicBezTo>
                  <a:pt x="3006" y="850"/>
                  <a:pt x="3042" y="722"/>
                  <a:pt x="3068" y="707"/>
                </a:cubicBezTo>
                <a:cubicBezTo>
                  <a:pt x="3094" y="692"/>
                  <a:pt x="3123" y="757"/>
                  <a:pt x="3144" y="777"/>
                </a:cubicBezTo>
                <a:cubicBezTo>
                  <a:pt x="3165" y="797"/>
                  <a:pt x="3169" y="835"/>
                  <a:pt x="3193" y="825"/>
                </a:cubicBezTo>
                <a:cubicBezTo>
                  <a:pt x="3217" y="815"/>
                  <a:pt x="3266" y="742"/>
                  <a:pt x="3290" y="714"/>
                </a:cubicBezTo>
                <a:cubicBezTo>
                  <a:pt x="3314" y="686"/>
                  <a:pt x="3314" y="645"/>
                  <a:pt x="3338" y="659"/>
                </a:cubicBezTo>
                <a:cubicBezTo>
                  <a:pt x="3362" y="673"/>
                  <a:pt x="3406" y="797"/>
                  <a:pt x="3436" y="797"/>
                </a:cubicBezTo>
                <a:cubicBezTo>
                  <a:pt x="3466" y="797"/>
                  <a:pt x="3497" y="688"/>
                  <a:pt x="3519" y="659"/>
                </a:cubicBezTo>
                <a:cubicBezTo>
                  <a:pt x="3541" y="630"/>
                  <a:pt x="3547" y="604"/>
                  <a:pt x="3567" y="624"/>
                </a:cubicBezTo>
                <a:cubicBezTo>
                  <a:pt x="3587" y="644"/>
                  <a:pt x="3614" y="860"/>
                  <a:pt x="3637" y="777"/>
                </a:cubicBezTo>
                <a:cubicBezTo>
                  <a:pt x="3660" y="694"/>
                  <a:pt x="3617" y="248"/>
                  <a:pt x="3706" y="124"/>
                </a:cubicBezTo>
                <a:cubicBezTo>
                  <a:pt x="3795" y="0"/>
                  <a:pt x="4094" y="49"/>
                  <a:pt x="4171" y="34"/>
                </a:cubicBezTo>
              </a:path>
            </a:pathLst>
          </a:custGeom>
          <a:noFill/>
          <a:ln w="9525">
            <a:solidFill>
              <a:schemeClr val="tx1"/>
            </a:solidFill>
            <a:round/>
            <a:headEnd/>
            <a:tailEnd/>
          </a:ln>
          <a:effectLst/>
        </p:spPr>
        <p:txBody>
          <a:bodyPr/>
          <a:lstStyle/>
          <a:p>
            <a:endParaRPr lang="en-CA"/>
          </a:p>
        </p:txBody>
      </p:sp>
      <p:sp>
        <p:nvSpPr>
          <p:cNvPr id="208963" name="Text Box 67"/>
          <p:cNvSpPr txBox="1">
            <a:spLocks noChangeArrowheads="1"/>
          </p:cNvSpPr>
          <p:nvPr/>
        </p:nvSpPr>
        <p:spPr bwMode="auto">
          <a:xfrm>
            <a:off x="6683375" y="3613150"/>
            <a:ext cx="1965325" cy="1187450"/>
          </a:xfrm>
          <a:prstGeom prst="rect">
            <a:avLst/>
          </a:prstGeom>
          <a:noFill/>
          <a:ln w="9525">
            <a:noFill/>
            <a:miter lim="800000"/>
            <a:headEnd/>
            <a:tailEnd/>
          </a:ln>
          <a:effectLst/>
        </p:spPr>
        <p:txBody>
          <a:bodyPr wrap="none">
            <a:spAutoFit/>
          </a:bodyPr>
          <a:lstStyle/>
          <a:p>
            <a:r>
              <a:rPr lang="en-US"/>
              <a:t>but lot of e’s</a:t>
            </a:r>
          </a:p>
          <a:p>
            <a:r>
              <a:rPr lang="en-US"/>
              <a:t>move around</a:t>
            </a:r>
          </a:p>
          <a:p>
            <a:r>
              <a:rPr lang="en-US"/>
              <a:t>to lowest PE</a:t>
            </a:r>
          </a:p>
        </p:txBody>
      </p:sp>
      <p:sp>
        <p:nvSpPr>
          <p:cNvPr id="208964" name="Oval 68"/>
          <p:cNvSpPr>
            <a:spLocks noChangeArrowheads="1"/>
          </p:cNvSpPr>
          <p:nvPr/>
        </p:nvSpPr>
        <p:spPr bwMode="auto">
          <a:xfrm>
            <a:off x="1498600" y="4703763"/>
            <a:ext cx="88900" cy="88900"/>
          </a:xfrm>
          <a:prstGeom prst="ellipse">
            <a:avLst/>
          </a:prstGeom>
          <a:solidFill>
            <a:srgbClr val="00FFFF"/>
          </a:solidFill>
          <a:ln w="9525">
            <a:solidFill>
              <a:schemeClr val="tx1"/>
            </a:solidFill>
            <a:round/>
            <a:headEnd/>
            <a:tailEnd/>
          </a:ln>
          <a:effectLst/>
        </p:spPr>
        <p:txBody>
          <a:bodyPr wrap="none" anchor="ctr"/>
          <a:lstStyle/>
          <a:p>
            <a:endParaRPr lang="en-CA"/>
          </a:p>
        </p:txBody>
      </p:sp>
      <p:sp>
        <p:nvSpPr>
          <p:cNvPr id="208965" name="Oval 69"/>
          <p:cNvSpPr>
            <a:spLocks noChangeArrowheads="1"/>
          </p:cNvSpPr>
          <p:nvPr/>
        </p:nvSpPr>
        <p:spPr bwMode="auto">
          <a:xfrm>
            <a:off x="1187450" y="4713288"/>
            <a:ext cx="88900" cy="88900"/>
          </a:xfrm>
          <a:prstGeom prst="ellipse">
            <a:avLst/>
          </a:prstGeom>
          <a:solidFill>
            <a:srgbClr val="00FFFF"/>
          </a:solidFill>
          <a:ln w="9525">
            <a:solidFill>
              <a:schemeClr val="tx1"/>
            </a:solidFill>
            <a:round/>
            <a:headEnd/>
            <a:tailEnd/>
          </a:ln>
          <a:effectLst/>
        </p:spPr>
        <p:txBody>
          <a:bodyPr wrap="none" anchor="ctr"/>
          <a:lstStyle/>
          <a:p>
            <a:endParaRPr lang="en-CA"/>
          </a:p>
        </p:txBody>
      </p:sp>
      <p:sp>
        <p:nvSpPr>
          <p:cNvPr id="208966" name="Oval 70"/>
          <p:cNvSpPr>
            <a:spLocks noChangeArrowheads="1"/>
          </p:cNvSpPr>
          <p:nvPr/>
        </p:nvSpPr>
        <p:spPr bwMode="auto">
          <a:xfrm>
            <a:off x="2200275" y="4656138"/>
            <a:ext cx="88900" cy="88900"/>
          </a:xfrm>
          <a:prstGeom prst="ellipse">
            <a:avLst/>
          </a:prstGeom>
          <a:solidFill>
            <a:srgbClr val="00FFFF"/>
          </a:solidFill>
          <a:ln w="9525">
            <a:solidFill>
              <a:schemeClr val="tx1"/>
            </a:solidFill>
            <a:round/>
            <a:headEnd/>
            <a:tailEnd/>
          </a:ln>
          <a:effectLst/>
        </p:spPr>
        <p:txBody>
          <a:bodyPr wrap="none" anchor="ctr"/>
          <a:lstStyle/>
          <a:p>
            <a:endParaRPr lang="en-CA"/>
          </a:p>
        </p:txBody>
      </p:sp>
      <p:sp>
        <p:nvSpPr>
          <p:cNvPr id="208967" name="Oval 71"/>
          <p:cNvSpPr>
            <a:spLocks noChangeArrowheads="1"/>
          </p:cNvSpPr>
          <p:nvPr/>
        </p:nvSpPr>
        <p:spPr bwMode="auto">
          <a:xfrm>
            <a:off x="2573338" y="4708525"/>
            <a:ext cx="88900" cy="88900"/>
          </a:xfrm>
          <a:prstGeom prst="ellipse">
            <a:avLst/>
          </a:prstGeom>
          <a:solidFill>
            <a:srgbClr val="00FFFF"/>
          </a:solidFill>
          <a:ln w="9525">
            <a:solidFill>
              <a:schemeClr val="tx1"/>
            </a:solidFill>
            <a:round/>
            <a:headEnd/>
            <a:tailEnd/>
          </a:ln>
          <a:effectLst/>
        </p:spPr>
        <p:txBody>
          <a:bodyPr wrap="none" anchor="ctr"/>
          <a:lstStyle/>
          <a:p>
            <a:endParaRPr lang="en-CA"/>
          </a:p>
        </p:txBody>
      </p:sp>
      <p:sp>
        <p:nvSpPr>
          <p:cNvPr id="208968" name="Oval 72"/>
          <p:cNvSpPr>
            <a:spLocks noChangeArrowheads="1"/>
          </p:cNvSpPr>
          <p:nvPr/>
        </p:nvSpPr>
        <p:spPr bwMode="auto">
          <a:xfrm>
            <a:off x="5192713" y="4662488"/>
            <a:ext cx="88900" cy="88900"/>
          </a:xfrm>
          <a:prstGeom prst="ellipse">
            <a:avLst/>
          </a:prstGeom>
          <a:solidFill>
            <a:srgbClr val="00FFFF"/>
          </a:solidFill>
          <a:ln w="9525">
            <a:solidFill>
              <a:schemeClr val="tx1"/>
            </a:solidFill>
            <a:round/>
            <a:headEnd/>
            <a:tailEnd/>
          </a:ln>
          <a:effectLst/>
        </p:spPr>
        <p:txBody>
          <a:bodyPr wrap="none" anchor="ctr"/>
          <a:lstStyle/>
          <a:p>
            <a:endParaRPr lang="en-CA"/>
          </a:p>
        </p:txBody>
      </p:sp>
      <p:sp>
        <p:nvSpPr>
          <p:cNvPr id="208969" name="Oval 73"/>
          <p:cNvSpPr>
            <a:spLocks noChangeArrowheads="1"/>
          </p:cNvSpPr>
          <p:nvPr/>
        </p:nvSpPr>
        <p:spPr bwMode="auto">
          <a:xfrm>
            <a:off x="4364038" y="4672013"/>
            <a:ext cx="88900" cy="88900"/>
          </a:xfrm>
          <a:prstGeom prst="ellipse">
            <a:avLst/>
          </a:prstGeom>
          <a:solidFill>
            <a:srgbClr val="00FFFF"/>
          </a:solidFill>
          <a:ln w="9525">
            <a:solidFill>
              <a:schemeClr val="tx1"/>
            </a:solidFill>
            <a:round/>
            <a:headEnd/>
            <a:tailEnd/>
          </a:ln>
          <a:effectLst/>
        </p:spPr>
        <p:txBody>
          <a:bodyPr wrap="none" anchor="ctr"/>
          <a:lstStyle/>
          <a:p>
            <a:endParaRPr lang="en-CA"/>
          </a:p>
        </p:txBody>
      </p:sp>
      <p:sp>
        <p:nvSpPr>
          <p:cNvPr id="208970" name="Oval 74"/>
          <p:cNvSpPr>
            <a:spLocks noChangeArrowheads="1"/>
          </p:cNvSpPr>
          <p:nvPr/>
        </p:nvSpPr>
        <p:spPr bwMode="auto">
          <a:xfrm>
            <a:off x="4725988" y="4648200"/>
            <a:ext cx="88900" cy="88900"/>
          </a:xfrm>
          <a:prstGeom prst="ellipse">
            <a:avLst/>
          </a:prstGeom>
          <a:solidFill>
            <a:srgbClr val="00FFFF"/>
          </a:solidFill>
          <a:ln w="9525">
            <a:solidFill>
              <a:schemeClr val="tx1"/>
            </a:solidFill>
            <a:round/>
            <a:headEnd/>
            <a:tailEnd/>
          </a:ln>
          <a:effectLst/>
        </p:spPr>
        <p:txBody>
          <a:bodyPr wrap="none" anchor="ctr"/>
          <a:lstStyle/>
          <a:p>
            <a:endParaRPr lang="en-CA"/>
          </a:p>
        </p:txBody>
      </p:sp>
      <p:sp>
        <p:nvSpPr>
          <p:cNvPr id="208971" name="Oval 75"/>
          <p:cNvSpPr>
            <a:spLocks noChangeArrowheads="1"/>
          </p:cNvSpPr>
          <p:nvPr/>
        </p:nvSpPr>
        <p:spPr bwMode="auto">
          <a:xfrm>
            <a:off x="5507038" y="4648200"/>
            <a:ext cx="88900" cy="88900"/>
          </a:xfrm>
          <a:prstGeom prst="ellipse">
            <a:avLst/>
          </a:prstGeom>
          <a:solidFill>
            <a:srgbClr val="00FFFF"/>
          </a:solidFill>
          <a:ln w="9525">
            <a:solidFill>
              <a:schemeClr val="tx1"/>
            </a:solidFill>
            <a:round/>
            <a:headEnd/>
            <a:tailEnd/>
          </a:ln>
          <a:effectLst/>
        </p:spPr>
        <p:txBody>
          <a:bodyPr wrap="none" anchor="ctr"/>
          <a:lstStyle/>
          <a:p>
            <a:endParaRPr lang="en-CA"/>
          </a:p>
        </p:txBody>
      </p:sp>
      <p:sp>
        <p:nvSpPr>
          <p:cNvPr id="208972" name="Oval 76"/>
          <p:cNvSpPr>
            <a:spLocks noChangeArrowheads="1"/>
          </p:cNvSpPr>
          <p:nvPr/>
        </p:nvSpPr>
        <p:spPr bwMode="auto">
          <a:xfrm>
            <a:off x="5891213" y="4591050"/>
            <a:ext cx="88900" cy="88900"/>
          </a:xfrm>
          <a:prstGeom prst="ellipse">
            <a:avLst/>
          </a:prstGeom>
          <a:solidFill>
            <a:srgbClr val="00FFFF"/>
          </a:solidFill>
          <a:ln w="9525">
            <a:solidFill>
              <a:schemeClr val="tx1"/>
            </a:solidFill>
            <a:round/>
            <a:headEnd/>
            <a:tailEnd/>
          </a:ln>
          <a:effectLst/>
        </p:spPr>
        <p:txBody>
          <a:bodyPr wrap="none" anchor="ctr"/>
          <a:lstStyle/>
          <a:p>
            <a:endParaRPr lang="en-CA"/>
          </a:p>
        </p:txBody>
      </p:sp>
      <p:sp>
        <p:nvSpPr>
          <p:cNvPr id="208973" name="Text Box 77"/>
          <p:cNvSpPr txBox="1">
            <a:spLocks noChangeArrowheads="1"/>
          </p:cNvSpPr>
          <p:nvPr/>
        </p:nvSpPr>
        <p:spPr bwMode="auto">
          <a:xfrm>
            <a:off x="514350" y="4979988"/>
            <a:ext cx="8448675" cy="457200"/>
          </a:xfrm>
          <a:prstGeom prst="rect">
            <a:avLst/>
          </a:prstGeom>
          <a:noFill/>
          <a:ln w="9525">
            <a:noFill/>
            <a:miter lim="800000"/>
            <a:headEnd/>
            <a:tailEnd/>
          </a:ln>
          <a:effectLst/>
        </p:spPr>
        <p:txBody>
          <a:bodyPr wrap="none">
            <a:spAutoFit/>
          </a:bodyPr>
          <a:lstStyle/>
          <a:p>
            <a:r>
              <a:rPr lang="en-US"/>
              <a:t>repel other electrons = potential energy near that spot higher.</a:t>
            </a:r>
          </a:p>
        </p:txBody>
      </p:sp>
      <p:sp>
        <p:nvSpPr>
          <p:cNvPr id="208975" name="Text Box 79"/>
          <p:cNvSpPr txBox="1">
            <a:spLocks noChangeArrowheads="1"/>
          </p:cNvSpPr>
          <p:nvPr/>
        </p:nvSpPr>
        <p:spPr bwMode="auto">
          <a:xfrm>
            <a:off x="536575" y="5387975"/>
            <a:ext cx="8167688" cy="822325"/>
          </a:xfrm>
          <a:prstGeom prst="rect">
            <a:avLst/>
          </a:prstGeom>
          <a:noFill/>
          <a:ln w="9525">
            <a:noFill/>
            <a:miter lim="800000"/>
            <a:headEnd/>
            <a:tailEnd/>
          </a:ln>
          <a:effectLst/>
        </p:spPr>
        <p:txBody>
          <a:bodyPr wrap="none">
            <a:spAutoFit/>
          </a:bodyPr>
          <a:lstStyle/>
          <a:p>
            <a:r>
              <a:rPr lang="en-US"/>
              <a:t>as more electrons fill in, potential energy for later ones gets</a:t>
            </a:r>
          </a:p>
          <a:p>
            <a:r>
              <a:rPr lang="en-US"/>
              <a:t>flatter and flatter.  For top ones, is VERY flat.  </a:t>
            </a:r>
          </a:p>
        </p:txBody>
      </p:sp>
      <p:grpSp>
        <p:nvGrpSpPr>
          <p:cNvPr id="11" name="Group 84"/>
          <p:cNvGrpSpPr>
            <a:grpSpLocks/>
          </p:cNvGrpSpPr>
          <p:nvPr/>
        </p:nvGrpSpPr>
        <p:grpSpPr bwMode="auto">
          <a:xfrm>
            <a:off x="1387475" y="1214438"/>
            <a:ext cx="1524000" cy="1600200"/>
            <a:chOff x="472" y="769"/>
            <a:chExt cx="960" cy="1008"/>
          </a:xfrm>
        </p:grpSpPr>
        <p:sp>
          <p:nvSpPr>
            <p:cNvPr id="208981" name="Oval 85"/>
            <p:cNvSpPr>
              <a:spLocks noChangeArrowheads="1"/>
            </p:cNvSpPr>
            <p:nvPr/>
          </p:nvSpPr>
          <p:spPr bwMode="auto">
            <a:xfrm>
              <a:off x="895" y="1660"/>
              <a:ext cx="104" cy="117"/>
            </a:xfrm>
            <a:prstGeom prst="ellipse">
              <a:avLst/>
            </a:prstGeom>
            <a:noFill/>
            <a:ln w="9525">
              <a:solidFill>
                <a:schemeClr val="tx1"/>
              </a:solidFill>
              <a:round/>
              <a:headEnd/>
              <a:tailEnd/>
            </a:ln>
            <a:effectLst/>
          </p:spPr>
          <p:txBody>
            <a:bodyPr wrap="none" anchor="ctr"/>
            <a:lstStyle/>
            <a:p>
              <a:pPr algn="ctr"/>
              <a:r>
                <a:rPr lang="en-US" sz="1800"/>
                <a:t>+</a:t>
              </a:r>
            </a:p>
          </p:txBody>
        </p:sp>
        <p:sp>
          <p:nvSpPr>
            <p:cNvPr id="208982" name="Freeform 86"/>
            <p:cNvSpPr>
              <a:spLocks/>
            </p:cNvSpPr>
            <p:nvPr/>
          </p:nvSpPr>
          <p:spPr bwMode="auto">
            <a:xfrm>
              <a:off x="472" y="785"/>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sp>
          <p:nvSpPr>
            <p:cNvPr id="208983" name="Freeform 87"/>
            <p:cNvSpPr>
              <a:spLocks/>
            </p:cNvSpPr>
            <p:nvPr/>
          </p:nvSpPr>
          <p:spPr bwMode="auto">
            <a:xfrm flipH="1">
              <a:off x="953" y="769"/>
              <a:ext cx="479" cy="825"/>
            </a:xfrm>
            <a:custGeom>
              <a:avLst/>
              <a:gdLst/>
              <a:ahLst/>
              <a:cxnLst>
                <a:cxn ang="0">
                  <a:pos x="0" y="6"/>
                </a:cxn>
                <a:cxn ang="0">
                  <a:pos x="132" y="13"/>
                </a:cxn>
                <a:cxn ang="0">
                  <a:pos x="271" y="82"/>
                </a:cxn>
                <a:cxn ang="0">
                  <a:pos x="389" y="325"/>
                </a:cxn>
                <a:cxn ang="0">
                  <a:pos x="479" y="825"/>
                </a:cxn>
              </a:cxnLst>
              <a:rect l="0" t="0" r="r" b="b"/>
              <a:pathLst>
                <a:path w="479" h="825">
                  <a:moveTo>
                    <a:pt x="0" y="6"/>
                  </a:moveTo>
                  <a:cubicBezTo>
                    <a:pt x="43" y="3"/>
                    <a:pt x="87" y="0"/>
                    <a:pt x="132" y="13"/>
                  </a:cubicBezTo>
                  <a:cubicBezTo>
                    <a:pt x="177" y="26"/>
                    <a:pt x="228" y="30"/>
                    <a:pt x="271" y="82"/>
                  </a:cubicBezTo>
                  <a:cubicBezTo>
                    <a:pt x="314" y="134"/>
                    <a:pt x="354" y="201"/>
                    <a:pt x="389" y="325"/>
                  </a:cubicBezTo>
                  <a:cubicBezTo>
                    <a:pt x="424" y="449"/>
                    <a:pt x="463" y="745"/>
                    <a:pt x="479" y="825"/>
                  </a:cubicBezTo>
                </a:path>
              </a:pathLst>
            </a:custGeom>
            <a:noFill/>
            <a:ln w="9525">
              <a:solidFill>
                <a:schemeClr val="tx1"/>
              </a:solidFill>
              <a:round/>
              <a:headEnd/>
              <a:tailEnd/>
            </a:ln>
            <a:effectLst/>
          </p:spPr>
          <p:txBody>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896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896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896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896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896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896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0896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896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0896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897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897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0897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897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897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089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74" grpId="0" animBg="1"/>
      <p:bldP spid="208961" grpId="0"/>
      <p:bldP spid="208962" grpId="0" animBg="1"/>
      <p:bldP spid="208963" grpId="0"/>
      <p:bldP spid="208964" grpId="0" animBg="1"/>
      <p:bldP spid="208965" grpId="0" animBg="1"/>
      <p:bldP spid="208966" grpId="0" animBg="1"/>
      <p:bldP spid="208967" grpId="0" animBg="1"/>
      <p:bldP spid="208968" grpId="0" animBg="1"/>
      <p:bldP spid="208969" grpId="0" animBg="1"/>
      <p:bldP spid="208970" grpId="0" animBg="1"/>
      <p:bldP spid="208971" grpId="0" animBg="1"/>
      <p:bldP spid="208972" grpId="0" animBg="1"/>
      <p:bldP spid="208973" grpId="0"/>
      <p:bldP spid="20897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p:cNvSpPr>
            <a:spLocks noGrp="1"/>
          </p:cNvSpPr>
          <p:nvPr>
            <p:ph type="sldNum" sz="quarter" idx="12"/>
          </p:nvPr>
        </p:nvSpPr>
        <p:spPr/>
        <p:txBody>
          <a:bodyPr/>
          <a:lstStyle/>
          <a:p>
            <a:fld id="{B1620A2B-0047-494A-9312-0D17AB0196D0}" type="slidenum">
              <a:rPr lang="en-US"/>
              <a:pPr/>
              <a:t>12</a:t>
            </a:fld>
            <a:endParaRPr lang="en-US"/>
          </a:p>
        </p:txBody>
      </p:sp>
      <p:sp>
        <p:nvSpPr>
          <p:cNvPr id="224258" name="Rectangle 2"/>
          <p:cNvSpPr>
            <a:spLocks noChangeArrowheads="1"/>
          </p:cNvSpPr>
          <p:nvPr/>
        </p:nvSpPr>
        <p:spPr bwMode="auto">
          <a:xfrm>
            <a:off x="849313" y="2987675"/>
            <a:ext cx="5276850" cy="428625"/>
          </a:xfrm>
          <a:prstGeom prst="rect">
            <a:avLst/>
          </a:prstGeom>
          <a:solidFill>
            <a:srgbClr val="00FFFF"/>
          </a:solidFill>
          <a:ln w="9525">
            <a:noFill/>
            <a:miter lim="800000"/>
            <a:headEnd/>
            <a:tailEnd/>
          </a:ln>
          <a:effectLst/>
        </p:spPr>
        <p:txBody>
          <a:bodyPr wrap="none" anchor="ctr"/>
          <a:lstStyle/>
          <a:p>
            <a:pPr algn="ctr"/>
            <a:endParaRPr lang="en-US"/>
          </a:p>
        </p:txBody>
      </p:sp>
      <p:sp>
        <p:nvSpPr>
          <p:cNvPr id="224259" name="Rectangle 3"/>
          <p:cNvSpPr>
            <a:spLocks noChangeArrowheads="1"/>
          </p:cNvSpPr>
          <p:nvPr/>
        </p:nvSpPr>
        <p:spPr bwMode="auto">
          <a:xfrm>
            <a:off x="1046163" y="246063"/>
            <a:ext cx="5178425" cy="352425"/>
          </a:xfrm>
          <a:prstGeom prst="rect">
            <a:avLst/>
          </a:prstGeom>
          <a:solidFill>
            <a:srgbClr val="FF9900"/>
          </a:solidFill>
          <a:ln w="9525">
            <a:solidFill>
              <a:schemeClr val="tx1"/>
            </a:solidFill>
            <a:miter lim="800000"/>
            <a:headEnd/>
            <a:tailEnd/>
          </a:ln>
          <a:effectLst/>
        </p:spPr>
        <p:txBody>
          <a:bodyPr wrap="none" anchor="ctr"/>
          <a:lstStyle/>
          <a:p>
            <a:endParaRPr lang="en-CA"/>
          </a:p>
        </p:txBody>
      </p:sp>
      <p:sp>
        <p:nvSpPr>
          <p:cNvPr id="224264" name="Line 8"/>
          <p:cNvSpPr>
            <a:spLocks noChangeShapeType="1"/>
          </p:cNvSpPr>
          <p:nvPr/>
        </p:nvSpPr>
        <p:spPr bwMode="auto">
          <a:xfrm flipV="1">
            <a:off x="385763" y="1255713"/>
            <a:ext cx="0" cy="1003300"/>
          </a:xfrm>
          <a:prstGeom prst="line">
            <a:avLst/>
          </a:prstGeom>
          <a:noFill/>
          <a:ln w="9525">
            <a:solidFill>
              <a:schemeClr val="tx1"/>
            </a:solidFill>
            <a:round/>
            <a:headEnd/>
            <a:tailEnd type="triangle" w="med" len="med"/>
          </a:ln>
          <a:effectLst/>
        </p:spPr>
        <p:txBody>
          <a:bodyPr/>
          <a:lstStyle/>
          <a:p>
            <a:endParaRPr lang="en-CA"/>
          </a:p>
        </p:txBody>
      </p:sp>
      <p:sp>
        <p:nvSpPr>
          <p:cNvPr id="224265" name="Text Box 9"/>
          <p:cNvSpPr txBox="1">
            <a:spLocks noChangeArrowheads="1"/>
          </p:cNvSpPr>
          <p:nvPr/>
        </p:nvSpPr>
        <p:spPr bwMode="auto">
          <a:xfrm>
            <a:off x="187325" y="1400175"/>
            <a:ext cx="5500688" cy="457200"/>
          </a:xfrm>
          <a:prstGeom prst="rect">
            <a:avLst/>
          </a:prstGeom>
          <a:noFill/>
          <a:ln w="9525">
            <a:noFill/>
            <a:miter lim="800000"/>
            <a:headEnd/>
            <a:tailEnd/>
          </a:ln>
          <a:effectLst/>
        </p:spPr>
        <p:txBody>
          <a:bodyPr wrap="none">
            <a:spAutoFit/>
          </a:bodyPr>
          <a:lstStyle/>
          <a:p>
            <a:r>
              <a:rPr lang="en-US"/>
              <a:t>PE for electrons with most PE. “On top”</a:t>
            </a:r>
          </a:p>
        </p:txBody>
      </p:sp>
      <p:sp>
        <p:nvSpPr>
          <p:cNvPr id="224308" name="Freeform 52"/>
          <p:cNvSpPr>
            <a:spLocks/>
          </p:cNvSpPr>
          <p:nvPr/>
        </p:nvSpPr>
        <p:spPr bwMode="auto">
          <a:xfrm>
            <a:off x="417513" y="1039813"/>
            <a:ext cx="6621462" cy="1446212"/>
          </a:xfrm>
          <a:custGeom>
            <a:avLst/>
            <a:gdLst/>
            <a:ahLst/>
            <a:cxnLst>
              <a:cxn ang="0">
                <a:pos x="160" y="159"/>
              </a:cxn>
              <a:cxn ang="0">
                <a:pos x="243" y="325"/>
              </a:cxn>
              <a:cxn ang="0">
                <a:pos x="347" y="881"/>
              </a:cxn>
              <a:cxn ang="0">
                <a:pos x="403" y="783"/>
              </a:cxn>
              <a:cxn ang="0">
                <a:pos x="479" y="874"/>
              </a:cxn>
              <a:cxn ang="0">
                <a:pos x="563" y="790"/>
              </a:cxn>
              <a:cxn ang="0">
                <a:pos x="625" y="777"/>
              </a:cxn>
              <a:cxn ang="0">
                <a:pos x="750" y="804"/>
              </a:cxn>
              <a:cxn ang="0">
                <a:pos x="819" y="797"/>
              </a:cxn>
              <a:cxn ang="0">
                <a:pos x="944" y="804"/>
              </a:cxn>
              <a:cxn ang="0">
                <a:pos x="1048" y="777"/>
              </a:cxn>
              <a:cxn ang="0">
                <a:pos x="1173" y="777"/>
              </a:cxn>
              <a:cxn ang="0">
                <a:pos x="1250" y="763"/>
              </a:cxn>
              <a:cxn ang="0">
                <a:pos x="1347" y="853"/>
              </a:cxn>
              <a:cxn ang="0">
                <a:pos x="1499" y="770"/>
              </a:cxn>
              <a:cxn ang="0">
                <a:pos x="1576" y="797"/>
              </a:cxn>
              <a:cxn ang="0">
                <a:pos x="1687" y="846"/>
              </a:cxn>
              <a:cxn ang="0">
                <a:pos x="1860" y="832"/>
              </a:cxn>
              <a:cxn ang="0">
                <a:pos x="1985" y="839"/>
              </a:cxn>
              <a:cxn ang="0">
                <a:pos x="2089" y="763"/>
              </a:cxn>
              <a:cxn ang="0">
                <a:pos x="2193" y="756"/>
              </a:cxn>
              <a:cxn ang="0">
                <a:pos x="2360" y="735"/>
              </a:cxn>
              <a:cxn ang="0">
                <a:pos x="2499" y="839"/>
              </a:cxn>
              <a:cxn ang="0">
                <a:pos x="2651" y="756"/>
              </a:cxn>
              <a:cxn ang="0">
                <a:pos x="2811" y="728"/>
              </a:cxn>
              <a:cxn ang="0">
                <a:pos x="2978" y="811"/>
              </a:cxn>
              <a:cxn ang="0">
                <a:pos x="3068" y="707"/>
              </a:cxn>
              <a:cxn ang="0">
                <a:pos x="3193" y="825"/>
              </a:cxn>
              <a:cxn ang="0">
                <a:pos x="3338" y="659"/>
              </a:cxn>
              <a:cxn ang="0">
                <a:pos x="3519" y="659"/>
              </a:cxn>
              <a:cxn ang="0">
                <a:pos x="3637" y="777"/>
              </a:cxn>
              <a:cxn ang="0">
                <a:pos x="4171" y="34"/>
              </a:cxn>
            </a:cxnLst>
            <a:rect l="0" t="0" r="r" b="b"/>
            <a:pathLst>
              <a:path w="4171" h="911">
                <a:moveTo>
                  <a:pt x="0" y="159"/>
                </a:moveTo>
                <a:cubicBezTo>
                  <a:pt x="64" y="155"/>
                  <a:pt x="128" y="152"/>
                  <a:pt x="160" y="159"/>
                </a:cubicBezTo>
                <a:cubicBezTo>
                  <a:pt x="192" y="166"/>
                  <a:pt x="181" y="174"/>
                  <a:pt x="195" y="201"/>
                </a:cubicBezTo>
                <a:cubicBezTo>
                  <a:pt x="209" y="228"/>
                  <a:pt x="223" y="250"/>
                  <a:pt x="243" y="325"/>
                </a:cubicBezTo>
                <a:cubicBezTo>
                  <a:pt x="263" y="400"/>
                  <a:pt x="296" y="559"/>
                  <a:pt x="313" y="652"/>
                </a:cubicBezTo>
                <a:cubicBezTo>
                  <a:pt x="330" y="745"/>
                  <a:pt x="338" y="851"/>
                  <a:pt x="347" y="881"/>
                </a:cubicBezTo>
                <a:cubicBezTo>
                  <a:pt x="356" y="911"/>
                  <a:pt x="359" y="848"/>
                  <a:pt x="368" y="832"/>
                </a:cubicBezTo>
                <a:cubicBezTo>
                  <a:pt x="377" y="816"/>
                  <a:pt x="388" y="790"/>
                  <a:pt x="403" y="783"/>
                </a:cubicBezTo>
                <a:cubicBezTo>
                  <a:pt x="418" y="776"/>
                  <a:pt x="445" y="775"/>
                  <a:pt x="458" y="790"/>
                </a:cubicBezTo>
                <a:cubicBezTo>
                  <a:pt x="471" y="805"/>
                  <a:pt x="469" y="874"/>
                  <a:pt x="479" y="874"/>
                </a:cubicBezTo>
                <a:cubicBezTo>
                  <a:pt x="489" y="874"/>
                  <a:pt x="507" y="804"/>
                  <a:pt x="521" y="790"/>
                </a:cubicBezTo>
                <a:cubicBezTo>
                  <a:pt x="535" y="776"/>
                  <a:pt x="554" y="776"/>
                  <a:pt x="563" y="790"/>
                </a:cubicBezTo>
                <a:cubicBezTo>
                  <a:pt x="572" y="804"/>
                  <a:pt x="566" y="876"/>
                  <a:pt x="576" y="874"/>
                </a:cubicBezTo>
                <a:cubicBezTo>
                  <a:pt x="586" y="872"/>
                  <a:pt x="609" y="778"/>
                  <a:pt x="625" y="777"/>
                </a:cubicBezTo>
                <a:cubicBezTo>
                  <a:pt x="641" y="776"/>
                  <a:pt x="653" y="863"/>
                  <a:pt x="674" y="867"/>
                </a:cubicBezTo>
                <a:cubicBezTo>
                  <a:pt x="695" y="871"/>
                  <a:pt x="733" y="806"/>
                  <a:pt x="750" y="804"/>
                </a:cubicBezTo>
                <a:cubicBezTo>
                  <a:pt x="767" y="802"/>
                  <a:pt x="767" y="854"/>
                  <a:pt x="778" y="853"/>
                </a:cubicBezTo>
                <a:cubicBezTo>
                  <a:pt x="789" y="852"/>
                  <a:pt x="803" y="798"/>
                  <a:pt x="819" y="797"/>
                </a:cubicBezTo>
                <a:cubicBezTo>
                  <a:pt x="835" y="796"/>
                  <a:pt x="854" y="845"/>
                  <a:pt x="875" y="846"/>
                </a:cubicBezTo>
                <a:cubicBezTo>
                  <a:pt x="896" y="847"/>
                  <a:pt x="927" y="804"/>
                  <a:pt x="944" y="804"/>
                </a:cubicBezTo>
                <a:cubicBezTo>
                  <a:pt x="961" y="804"/>
                  <a:pt x="962" y="850"/>
                  <a:pt x="979" y="846"/>
                </a:cubicBezTo>
                <a:cubicBezTo>
                  <a:pt x="996" y="842"/>
                  <a:pt x="1026" y="777"/>
                  <a:pt x="1048" y="777"/>
                </a:cubicBezTo>
                <a:cubicBezTo>
                  <a:pt x="1070" y="777"/>
                  <a:pt x="1090" y="846"/>
                  <a:pt x="1111" y="846"/>
                </a:cubicBezTo>
                <a:cubicBezTo>
                  <a:pt x="1132" y="846"/>
                  <a:pt x="1157" y="776"/>
                  <a:pt x="1173" y="777"/>
                </a:cubicBezTo>
                <a:cubicBezTo>
                  <a:pt x="1189" y="778"/>
                  <a:pt x="1195" y="855"/>
                  <a:pt x="1208" y="853"/>
                </a:cubicBezTo>
                <a:cubicBezTo>
                  <a:pt x="1221" y="851"/>
                  <a:pt x="1229" y="772"/>
                  <a:pt x="1250" y="763"/>
                </a:cubicBezTo>
                <a:cubicBezTo>
                  <a:pt x="1271" y="754"/>
                  <a:pt x="1317" y="782"/>
                  <a:pt x="1333" y="797"/>
                </a:cubicBezTo>
                <a:cubicBezTo>
                  <a:pt x="1349" y="812"/>
                  <a:pt x="1331" y="857"/>
                  <a:pt x="1347" y="853"/>
                </a:cubicBezTo>
                <a:cubicBezTo>
                  <a:pt x="1363" y="849"/>
                  <a:pt x="1405" y="784"/>
                  <a:pt x="1430" y="770"/>
                </a:cubicBezTo>
                <a:cubicBezTo>
                  <a:pt x="1455" y="756"/>
                  <a:pt x="1486" y="755"/>
                  <a:pt x="1499" y="770"/>
                </a:cubicBezTo>
                <a:cubicBezTo>
                  <a:pt x="1512" y="785"/>
                  <a:pt x="1493" y="856"/>
                  <a:pt x="1506" y="860"/>
                </a:cubicBezTo>
                <a:cubicBezTo>
                  <a:pt x="1519" y="864"/>
                  <a:pt x="1555" y="811"/>
                  <a:pt x="1576" y="797"/>
                </a:cubicBezTo>
                <a:cubicBezTo>
                  <a:pt x="1597" y="783"/>
                  <a:pt x="1612" y="769"/>
                  <a:pt x="1631" y="777"/>
                </a:cubicBezTo>
                <a:cubicBezTo>
                  <a:pt x="1650" y="785"/>
                  <a:pt x="1663" y="844"/>
                  <a:pt x="1687" y="846"/>
                </a:cubicBezTo>
                <a:cubicBezTo>
                  <a:pt x="1711" y="848"/>
                  <a:pt x="1748" y="792"/>
                  <a:pt x="1777" y="790"/>
                </a:cubicBezTo>
                <a:cubicBezTo>
                  <a:pt x="1806" y="788"/>
                  <a:pt x="1833" y="838"/>
                  <a:pt x="1860" y="832"/>
                </a:cubicBezTo>
                <a:cubicBezTo>
                  <a:pt x="1887" y="826"/>
                  <a:pt x="1916" y="755"/>
                  <a:pt x="1937" y="756"/>
                </a:cubicBezTo>
                <a:cubicBezTo>
                  <a:pt x="1958" y="757"/>
                  <a:pt x="1969" y="838"/>
                  <a:pt x="1985" y="839"/>
                </a:cubicBezTo>
                <a:cubicBezTo>
                  <a:pt x="2001" y="840"/>
                  <a:pt x="2017" y="776"/>
                  <a:pt x="2034" y="763"/>
                </a:cubicBezTo>
                <a:cubicBezTo>
                  <a:pt x="2051" y="750"/>
                  <a:pt x="2074" y="749"/>
                  <a:pt x="2089" y="763"/>
                </a:cubicBezTo>
                <a:cubicBezTo>
                  <a:pt x="2104" y="777"/>
                  <a:pt x="2107" y="847"/>
                  <a:pt x="2124" y="846"/>
                </a:cubicBezTo>
                <a:cubicBezTo>
                  <a:pt x="2141" y="845"/>
                  <a:pt x="2168" y="757"/>
                  <a:pt x="2193" y="756"/>
                </a:cubicBezTo>
                <a:cubicBezTo>
                  <a:pt x="2218" y="755"/>
                  <a:pt x="2249" y="842"/>
                  <a:pt x="2277" y="839"/>
                </a:cubicBezTo>
                <a:cubicBezTo>
                  <a:pt x="2305" y="836"/>
                  <a:pt x="2337" y="738"/>
                  <a:pt x="2360" y="735"/>
                </a:cubicBezTo>
                <a:cubicBezTo>
                  <a:pt x="2383" y="732"/>
                  <a:pt x="2392" y="801"/>
                  <a:pt x="2415" y="818"/>
                </a:cubicBezTo>
                <a:cubicBezTo>
                  <a:pt x="2438" y="835"/>
                  <a:pt x="2473" y="854"/>
                  <a:pt x="2499" y="839"/>
                </a:cubicBezTo>
                <a:cubicBezTo>
                  <a:pt x="2525" y="824"/>
                  <a:pt x="2543" y="742"/>
                  <a:pt x="2568" y="728"/>
                </a:cubicBezTo>
                <a:cubicBezTo>
                  <a:pt x="2593" y="714"/>
                  <a:pt x="2628" y="737"/>
                  <a:pt x="2651" y="756"/>
                </a:cubicBezTo>
                <a:cubicBezTo>
                  <a:pt x="2674" y="775"/>
                  <a:pt x="2680" y="844"/>
                  <a:pt x="2707" y="839"/>
                </a:cubicBezTo>
                <a:cubicBezTo>
                  <a:pt x="2734" y="834"/>
                  <a:pt x="2774" y="746"/>
                  <a:pt x="2811" y="728"/>
                </a:cubicBezTo>
                <a:cubicBezTo>
                  <a:pt x="2848" y="710"/>
                  <a:pt x="2901" y="714"/>
                  <a:pt x="2929" y="728"/>
                </a:cubicBezTo>
                <a:cubicBezTo>
                  <a:pt x="2957" y="742"/>
                  <a:pt x="2968" y="788"/>
                  <a:pt x="2978" y="811"/>
                </a:cubicBezTo>
                <a:cubicBezTo>
                  <a:pt x="2988" y="834"/>
                  <a:pt x="2976" y="884"/>
                  <a:pt x="2991" y="867"/>
                </a:cubicBezTo>
                <a:cubicBezTo>
                  <a:pt x="3006" y="850"/>
                  <a:pt x="3042" y="722"/>
                  <a:pt x="3068" y="707"/>
                </a:cubicBezTo>
                <a:cubicBezTo>
                  <a:pt x="3094" y="692"/>
                  <a:pt x="3123" y="757"/>
                  <a:pt x="3144" y="777"/>
                </a:cubicBezTo>
                <a:cubicBezTo>
                  <a:pt x="3165" y="797"/>
                  <a:pt x="3169" y="835"/>
                  <a:pt x="3193" y="825"/>
                </a:cubicBezTo>
                <a:cubicBezTo>
                  <a:pt x="3217" y="815"/>
                  <a:pt x="3266" y="742"/>
                  <a:pt x="3290" y="714"/>
                </a:cubicBezTo>
                <a:cubicBezTo>
                  <a:pt x="3314" y="686"/>
                  <a:pt x="3314" y="645"/>
                  <a:pt x="3338" y="659"/>
                </a:cubicBezTo>
                <a:cubicBezTo>
                  <a:pt x="3362" y="673"/>
                  <a:pt x="3406" y="797"/>
                  <a:pt x="3436" y="797"/>
                </a:cubicBezTo>
                <a:cubicBezTo>
                  <a:pt x="3466" y="797"/>
                  <a:pt x="3497" y="688"/>
                  <a:pt x="3519" y="659"/>
                </a:cubicBezTo>
                <a:cubicBezTo>
                  <a:pt x="3541" y="630"/>
                  <a:pt x="3547" y="604"/>
                  <a:pt x="3567" y="624"/>
                </a:cubicBezTo>
                <a:cubicBezTo>
                  <a:pt x="3587" y="644"/>
                  <a:pt x="3614" y="860"/>
                  <a:pt x="3637" y="777"/>
                </a:cubicBezTo>
                <a:cubicBezTo>
                  <a:pt x="3660" y="694"/>
                  <a:pt x="3617" y="248"/>
                  <a:pt x="3706" y="124"/>
                </a:cubicBezTo>
                <a:cubicBezTo>
                  <a:pt x="3795" y="0"/>
                  <a:pt x="4094" y="49"/>
                  <a:pt x="4171" y="34"/>
                </a:cubicBezTo>
              </a:path>
            </a:pathLst>
          </a:custGeom>
          <a:noFill/>
          <a:ln w="9525">
            <a:solidFill>
              <a:schemeClr val="tx1"/>
            </a:solidFill>
            <a:round/>
            <a:headEnd/>
            <a:tailEnd/>
          </a:ln>
          <a:effectLst/>
        </p:spPr>
        <p:txBody>
          <a:bodyPr/>
          <a:lstStyle/>
          <a:p>
            <a:endParaRPr lang="en-CA"/>
          </a:p>
        </p:txBody>
      </p:sp>
      <p:sp>
        <p:nvSpPr>
          <p:cNvPr id="224320" name="Text Box 64"/>
          <p:cNvSpPr txBox="1">
            <a:spLocks noChangeArrowheads="1"/>
          </p:cNvSpPr>
          <p:nvPr/>
        </p:nvSpPr>
        <p:spPr bwMode="auto">
          <a:xfrm>
            <a:off x="338138" y="3702050"/>
            <a:ext cx="8167687" cy="822325"/>
          </a:xfrm>
          <a:prstGeom prst="rect">
            <a:avLst/>
          </a:prstGeom>
          <a:noFill/>
          <a:ln w="9525">
            <a:noFill/>
            <a:miter lim="800000"/>
            <a:headEnd/>
            <a:tailEnd/>
          </a:ln>
          <a:effectLst/>
        </p:spPr>
        <p:txBody>
          <a:bodyPr wrap="none">
            <a:spAutoFit/>
          </a:bodyPr>
          <a:lstStyle/>
          <a:p>
            <a:r>
              <a:rPr lang="en-US"/>
              <a:t>as more electrons fill in, potential energy for later ones gets</a:t>
            </a:r>
          </a:p>
          <a:p>
            <a:r>
              <a:rPr lang="en-US"/>
              <a:t>flatter and flatter.  For top ones, is VERY flat.  </a:t>
            </a:r>
          </a:p>
        </p:txBody>
      </p:sp>
      <p:sp>
        <p:nvSpPr>
          <p:cNvPr id="224324" name="Text Box 68"/>
          <p:cNvSpPr txBox="1">
            <a:spLocks noChangeArrowheads="1"/>
          </p:cNvSpPr>
          <p:nvPr/>
        </p:nvSpPr>
        <p:spPr bwMode="auto">
          <a:xfrm>
            <a:off x="788988" y="3128963"/>
            <a:ext cx="5553075" cy="457200"/>
          </a:xfrm>
          <a:prstGeom prst="rect">
            <a:avLst/>
          </a:prstGeom>
          <a:noFill/>
          <a:ln w="9525">
            <a:noFill/>
            <a:miter lim="800000"/>
            <a:headEnd/>
            <a:tailEnd/>
          </a:ln>
          <a:effectLst/>
        </p:spPr>
        <p:txBody>
          <a:bodyPr wrap="none">
            <a:spAutoFit/>
          </a:bodyPr>
          <a:lstStyle/>
          <a:p>
            <a:r>
              <a:rPr lang="en-US"/>
              <a:t>+  +  +  +   +  +  +  +  +  +  +  +  +  +  + +</a:t>
            </a:r>
          </a:p>
        </p:txBody>
      </p:sp>
      <p:grpSp>
        <p:nvGrpSpPr>
          <p:cNvPr id="2" name="Group 72"/>
          <p:cNvGrpSpPr>
            <a:grpSpLocks/>
          </p:cNvGrpSpPr>
          <p:nvPr/>
        </p:nvGrpSpPr>
        <p:grpSpPr bwMode="auto">
          <a:xfrm>
            <a:off x="800100" y="2016125"/>
            <a:ext cx="5549900" cy="636588"/>
            <a:chOff x="504" y="1270"/>
            <a:chExt cx="3496" cy="401"/>
          </a:xfrm>
        </p:grpSpPr>
        <p:sp>
          <p:nvSpPr>
            <p:cNvPr id="224325" name="Rectangle 69"/>
            <p:cNvSpPr>
              <a:spLocks noChangeArrowheads="1"/>
            </p:cNvSpPr>
            <p:nvPr/>
          </p:nvSpPr>
          <p:spPr bwMode="auto">
            <a:xfrm>
              <a:off x="569" y="1270"/>
              <a:ext cx="3338" cy="291"/>
            </a:xfrm>
            <a:prstGeom prst="rect">
              <a:avLst/>
            </a:prstGeom>
            <a:solidFill>
              <a:schemeClr val="bg1"/>
            </a:solidFill>
            <a:ln w="9525">
              <a:solidFill>
                <a:schemeClr val="tx1"/>
              </a:solidFill>
              <a:miter lim="800000"/>
              <a:headEnd/>
              <a:tailEnd/>
            </a:ln>
            <a:effectLst/>
          </p:spPr>
          <p:txBody>
            <a:bodyPr wrap="none" anchor="ctr"/>
            <a:lstStyle/>
            <a:p>
              <a:endParaRPr lang="en-CA"/>
            </a:p>
          </p:txBody>
        </p:sp>
        <p:sp>
          <p:nvSpPr>
            <p:cNvPr id="224326" name="Rectangle 70"/>
            <p:cNvSpPr>
              <a:spLocks noChangeArrowheads="1"/>
            </p:cNvSpPr>
            <p:nvPr/>
          </p:nvSpPr>
          <p:spPr bwMode="auto">
            <a:xfrm>
              <a:off x="504" y="1279"/>
              <a:ext cx="3496" cy="392"/>
            </a:xfrm>
            <a:prstGeom prst="rect">
              <a:avLst/>
            </a:prstGeom>
            <a:solidFill>
              <a:schemeClr val="bg1"/>
            </a:solidFill>
            <a:ln w="9525">
              <a:noFill/>
              <a:miter lim="800000"/>
              <a:headEnd/>
              <a:tailEnd/>
            </a:ln>
            <a:effectLst/>
          </p:spPr>
          <p:txBody>
            <a:bodyPr wrap="none" anchor="ctr"/>
            <a:lstStyle/>
            <a:p>
              <a:endParaRPr lang="en-CA"/>
            </a:p>
          </p:txBody>
        </p:sp>
      </p:grpSp>
      <p:sp>
        <p:nvSpPr>
          <p:cNvPr id="224329" name="Text Box 73"/>
          <p:cNvSpPr txBox="1">
            <a:spLocks noChangeArrowheads="1"/>
          </p:cNvSpPr>
          <p:nvPr/>
        </p:nvSpPr>
        <p:spPr bwMode="auto">
          <a:xfrm>
            <a:off x="393700" y="4672013"/>
            <a:ext cx="7353300" cy="1187450"/>
          </a:xfrm>
          <a:prstGeom prst="rect">
            <a:avLst/>
          </a:prstGeom>
          <a:noFill/>
          <a:ln w="9525">
            <a:noFill/>
            <a:miter lim="800000"/>
            <a:headEnd/>
            <a:tailEnd/>
          </a:ln>
          <a:effectLst/>
        </p:spPr>
        <p:txBody>
          <a:bodyPr wrap="none">
            <a:spAutoFit/>
          </a:bodyPr>
          <a:lstStyle/>
          <a:p>
            <a:r>
              <a:rPr lang="en-US" dirty="0"/>
              <a:t>How could you find out how deep the pit is for the top</a:t>
            </a:r>
          </a:p>
          <a:p>
            <a:r>
              <a:rPr lang="en-US" dirty="0"/>
              <a:t>electrons in copper wire?  </a:t>
            </a:r>
          </a:p>
          <a:p>
            <a:endParaRPr lang="en-US" dirty="0"/>
          </a:p>
        </p:txBody>
      </p:sp>
      <p:sp>
        <p:nvSpPr>
          <p:cNvPr id="224330" name="Oval 74"/>
          <p:cNvSpPr>
            <a:spLocks noChangeArrowheads="1"/>
          </p:cNvSpPr>
          <p:nvPr/>
        </p:nvSpPr>
        <p:spPr bwMode="auto">
          <a:xfrm>
            <a:off x="1266825" y="1884363"/>
            <a:ext cx="131763" cy="153987"/>
          </a:xfrm>
          <a:prstGeom prst="ellipse">
            <a:avLst/>
          </a:prstGeom>
          <a:solidFill>
            <a:srgbClr val="00FFFF"/>
          </a:solidFill>
          <a:ln w="9525">
            <a:solidFill>
              <a:schemeClr val="tx1"/>
            </a:solidFill>
            <a:round/>
            <a:headEnd/>
            <a:tailEnd/>
          </a:ln>
          <a:effectLst/>
        </p:spPr>
        <p:txBody>
          <a:bodyPr wrap="none" anchor="ctr"/>
          <a:lstStyle/>
          <a:p>
            <a:endParaRPr lang="en-CA"/>
          </a:p>
        </p:txBody>
      </p:sp>
      <p:sp>
        <p:nvSpPr>
          <p:cNvPr id="224331" name="Oval 75"/>
          <p:cNvSpPr>
            <a:spLocks noChangeArrowheads="1"/>
          </p:cNvSpPr>
          <p:nvPr/>
        </p:nvSpPr>
        <p:spPr bwMode="auto">
          <a:xfrm>
            <a:off x="1176338" y="2840038"/>
            <a:ext cx="131762" cy="153987"/>
          </a:xfrm>
          <a:prstGeom prst="ellipse">
            <a:avLst/>
          </a:prstGeom>
          <a:solidFill>
            <a:srgbClr val="00FFFF"/>
          </a:solidFill>
          <a:ln w="9525">
            <a:solidFill>
              <a:schemeClr val="tx1"/>
            </a:solidFill>
            <a:round/>
            <a:headEnd/>
            <a:tailEnd/>
          </a:ln>
          <a:effectLst/>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42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43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43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5" grpId="0"/>
      <p:bldP spid="224329" grpId="0"/>
      <p:bldP spid="2243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2"/>
          </p:nvPr>
        </p:nvSpPr>
        <p:spPr/>
        <p:txBody>
          <a:bodyPr/>
          <a:lstStyle/>
          <a:p>
            <a:fld id="{8820CBB2-69F6-4B46-BD3F-3C34C704582A}" type="slidenum">
              <a:rPr lang="en-US"/>
              <a:pPr/>
              <a:t>13</a:t>
            </a:fld>
            <a:endParaRPr lang="en-US"/>
          </a:p>
        </p:txBody>
      </p:sp>
      <p:sp>
        <p:nvSpPr>
          <p:cNvPr id="225283" name="Rectangle 3"/>
          <p:cNvSpPr>
            <a:spLocks noChangeArrowheads="1"/>
          </p:cNvSpPr>
          <p:nvPr/>
        </p:nvSpPr>
        <p:spPr bwMode="auto">
          <a:xfrm>
            <a:off x="1046163" y="246063"/>
            <a:ext cx="5178425" cy="352425"/>
          </a:xfrm>
          <a:prstGeom prst="rect">
            <a:avLst/>
          </a:prstGeom>
          <a:solidFill>
            <a:srgbClr val="FF9900"/>
          </a:solidFill>
          <a:ln w="9525">
            <a:solidFill>
              <a:schemeClr val="tx1"/>
            </a:solidFill>
            <a:miter lim="800000"/>
            <a:headEnd/>
            <a:tailEnd/>
          </a:ln>
          <a:effectLst/>
        </p:spPr>
        <p:txBody>
          <a:bodyPr wrap="none" anchor="ctr"/>
          <a:lstStyle/>
          <a:p>
            <a:endParaRPr lang="en-CA"/>
          </a:p>
        </p:txBody>
      </p:sp>
      <p:sp>
        <p:nvSpPr>
          <p:cNvPr id="225284" name="Line 4"/>
          <p:cNvSpPr>
            <a:spLocks noChangeShapeType="1"/>
          </p:cNvSpPr>
          <p:nvPr/>
        </p:nvSpPr>
        <p:spPr bwMode="auto">
          <a:xfrm flipV="1">
            <a:off x="385763" y="1255713"/>
            <a:ext cx="0" cy="1003300"/>
          </a:xfrm>
          <a:prstGeom prst="line">
            <a:avLst/>
          </a:prstGeom>
          <a:noFill/>
          <a:ln w="9525">
            <a:solidFill>
              <a:schemeClr val="tx1"/>
            </a:solidFill>
            <a:round/>
            <a:headEnd/>
            <a:tailEnd type="triangle" w="med" len="med"/>
          </a:ln>
          <a:effectLst/>
        </p:spPr>
        <p:txBody>
          <a:bodyPr/>
          <a:lstStyle/>
          <a:p>
            <a:endParaRPr lang="en-CA"/>
          </a:p>
        </p:txBody>
      </p:sp>
      <p:sp>
        <p:nvSpPr>
          <p:cNvPr id="225285" name="Text Box 5"/>
          <p:cNvSpPr txBox="1">
            <a:spLocks noChangeArrowheads="1"/>
          </p:cNvSpPr>
          <p:nvPr/>
        </p:nvSpPr>
        <p:spPr bwMode="auto">
          <a:xfrm>
            <a:off x="187325" y="1400175"/>
            <a:ext cx="5500688" cy="457200"/>
          </a:xfrm>
          <a:prstGeom prst="rect">
            <a:avLst/>
          </a:prstGeom>
          <a:noFill/>
          <a:ln w="9525">
            <a:noFill/>
            <a:miter lim="800000"/>
            <a:headEnd/>
            <a:tailEnd/>
          </a:ln>
          <a:effectLst/>
        </p:spPr>
        <p:txBody>
          <a:bodyPr wrap="none">
            <a:spAutoFit/>
          </a:bodyPr>
          <a:lstStyle/>
          <a:p>
            <a:r>
              <a:rPr lang="en-US"/>
              <a:t>PE for electrons with most PE. “On top”</a:t>
            </a:r>
          </a:p>
        </p:txBody>
      </p:sp>
      <p:sp>
        <p:nvSpPr>
          <p:cNvPr id="225286" name="Freeform 6"/>
          <p:cNvSpPr>
            <a:spLocks/>
          </p:cNvSpPr>
          <p:nvPr/>
        </p:nvSpPr>
        <p:spPr bwMode="auto">
          <a:xfrm>
            <a:off x="417513" y="1039813"/>
            <a:ext cx="6621462" cy="1446212"/>
          </a:xfrm>
          <a:custGeom>
            <a:avLst/>
            <a:gdLst/>
            <a:ahLst/>
            <a:cxnLst>
              <a:cxn ang="0">
                <a:pos x="160" y="159"/>
              </a:cxn>
              <a:cxn ang="0">
                <a:pos x="243" y="325"/>
              </a:cxn>
              <a:cxn ang="0">
                <a:pos x="347" y="881"/>
              </a:cxn>
              <a:cxn ang="0">
                <a:pos x="403" y="783"/>
              </a:cxn>
              <a:cxn ang="0">
                <a:pos x="479" y="874"/>
              </a:cxn>
              <a:cxn ang="0">
                <a:pos x="563" y="790"/>
              </a:cxn>
              <a:cxn ang="0">
                <a:pos x="625" y="777"/>
              </a:cxn>
              <a:cxn ang="0">
                <a:pos x="750" y="804"/>
              </a:cxn>
              <a:cxn ang="0">
                <a:pos x="819" y="797"/>
              </a:cxn>
              <a:cxn ang="0">
                <a:pos x="944" y="804"/>
              </a:cxn>
              <a:cxn ang="0">
                <a:pos x="1048" y="777"/>
              </a:cxn>
              <a:cxn ang="0">
                <a:pos x="1173" y="777"/>
              </a:cxn>
              <a:cxn ang="0">
                <a:pos x="1250" y="763"/>
              </a:cxn>
              <a:cxn ang="0">
                <a:pos x="1347" y="853"/>
              </a:cxn>
              <a:cxn ang="0">
                <a:pos x="1499" y="770"/>
              </a:cxn>
              <a:cxn ang="0">
                <a:pos x="1576" y="797"/>
              </a:cxn>
              <a:cxn ang="0">
                <a:pos x="1687" y="846"/>
              </a:cxn>
              <a:cxn ang="0">
                <a:pos x="1860" y="832"/>
              </a:cxn>
              <a:cxn ang="0">
                <a:pos x="1985" y="839"/>
              </a:cxn>
              <a:cxn ang="0">
                <a:pos x="2089" y="763"/>
              </a:cxn>
              <a:cxn ang="0">
                <a:pos x="2193" y="756"/>
              </a:cxn>
              <a:cxn ang="0">
                <a:pos x="2360" y="735"/>
              </a:cxn>
              <a:cxn ang="0">
                <a:pos x="2499" y="839"/>
              </a:cxn>
              <a:cxn ang="0">
                <a:pos x="2651" y="756"/>
              </a:cxn>
              <a:cxn ang="0">
                <a:pos x="2811" y="728"/>
              </a:cxn>
              <a:cxn ang="0">
                <a:pos x="2978" y="811"/>
              </a:cxn>
              <a:cxn ang="0">
                <a:pos x="3068" y="707"/>
              </a:cxn>
              <a:cxn ang="0">
                <a:pos x="3193" y="825"/>
              </a:cxn>
              <a:cxn ang="0">
                <a:pos x="3338" y="659"/>
              </a:cxn>
              <a:cxn ang="0">
                <a:pos x="3519" y="659"/>
              </a:cxn>
              <a:cxn ang="0">
                <a:pos x="3637" y="777"/>
              </a:cxn>
              <a:cxn ang="0">
                <a:pos x="4171" y="34"/>
              </a:cxn>
            </a:cxnLst>
            <a:rect l="0" t="0" r="r" b="b"/>
            <a:pathLst>
              <a:path w="4171" h="911">
                <a:moveTo>
                  <a:pt x="0" y="159"/>
                </a:moveTo>
                <a:cubicBezTo>
                  <a:pt x="64" y="155"/>
                  <a:pt x="128" y="152"/>
                  <a:pt x="160" y="159"/>
                </a:cubicBezTo>
                <a:cubicBezTo>
                  <a:pt x="192" y="166"/>
                  <a:pt x="181" y="174"/>
                  <a:pt x="195" y="201"/>
                </a:cubicBezTo>
                <a:cubicBezTo>
                  <a:pt x="209" y="228"/>
                  <a:pt x="223" y="250"/>
                  <a:pt x="243" y="325"/>
                </a:cubicBezTo>
                <a:cubicBezTo>
                  <a:pt x="263" y="400"/>
                  <a:pt x="296" y="559"/>
                  <a:pt x="313" y="652"/>
                </a:cubicBezTo>
                <a:cubicBezTo>
                  <a:pt x="330" y="745"/>
                  <a:pt x="338" y="851"/>
                  <a:pt x="347" y="881"/>
                </a:cubicBezTo>
                <a:cubicBezTo>
                  <a:pt x="356" y="911"/>
                  <a:pt x="359" y="848"/>
                  <a:pt x="368" y="832"/>
                </a:cubicBezTo>
                <a:cubicBezTo>
                  <a:pt x="377" y="816"/>
                  <a:pt x="388" y="790"/>
                  <a:pt x="403" y="783"/>
                </a:cubicBezTo>
                <a:cubicBezTo>
                  <a:pt x="418" y="776"/>
                  <a:pt x="445" y="775"/>
                  <a:pt x="458" y="790"/>
                </a:cubicBezTo>
                <a:cubicBezTo>
                  <a:pt x="471" y="805"/>
                  <a:pt x="469" y="874"/>
                  <a:pt x="479" y="874"/>
                </a:cubicBezTo>
                <a:cubicBezTo>
                  <a:pt x="489" y="874"/>
                  <a:pt x="507" y="804"/>
                  <a:pt x="521" y="790"/>
                </a:cubicBezTo>
                <a:cubicBezTo>
                  <a:pt x="535" y="776"/>
                  <a:pt x="554" y="776"/>
                  <a:pt x="563" y="790"/>
                </a:cubicBezTo>
                <a:cubicBezTo>
                  <a:pt x="572" y="804"/>
                  <a:pt x="566" y="876"/>
                  <a:pt x="576" y="874"/>
                </a:cubicBezTo>
                <a:cubicBezTo>
                  <a:pt x="586" y="872"/>
                  <a:pt x="609" y="778"/>
                  <a:pt x="625" y="777"/>
                </a:cubicBezTo>
                <a:cubicBezTo>
                  <a:pt x="641" y="776"/>
                  <a:pt x="653" y="863"/>
                  <a:pt x="674" y="867"/>
                </a:cubicBezTo>
                <a:cubicBezTo>
                  <a:pt x="695" y="871"/>
                  <a:pt x="733" y="806"/>
                  <a:pt x="750" y="804"/>
                </a:cubicBezTo>
                <a:cubicBezTo>
                  <a:pt x="767" y="802"/>
                  <a:pt x="767" y="854"/>
                  <a:pt x="778" y="853"/>
                </a:cubicBezTo>
                <a:cubicBezTo>
                  <a:pt x="789" y="852"/>
                  <a:pt x="803" y="798"/>
                  <a:pt x="819" y="797"/>
                </a:cubicBezTo>
                <a:cubicBezTo>
                  <a:pt x="835" y="796"/>
                  <a:pt x="854" y="845"/>
                  <a:pt x="875" y="846"/>
                </a:cubicBezTo>
                <a:cubicBezTo>
                  <a:pt x="896" y="847"/>
                  <a:pt x="927" y="804"/>
                  <a:pt x="944" y="804"/>
                </a:cubicBezTo>
                <a:cubicBezTo>
                  <a:pt x="961" y="804"/>
                  <a:pt x="962" y="850"/>
                  <a:pt x="979" y="846"/>
                </a:cubicBezTo>
                <a:cubicBezTo>
                  <a:pt x="996" y="842"/>
                  <a:pt x="1026" y="777"/>
                  <a:pt x="1048" y="777"/>
                </a:cubicBezTo>
                <a:cubicBezTo>
                  <a:pt x="1070" y="777"/>
                  <a:pt x="1090" y="846"/>
                  <a:pt x="1111" y="846"/>
                </a:cubicBezTo>
                <a:cubicBezTo>
                  <a:pt x="1132" y="846"/>
                  <a:pt x="1157" y="776"/>
                  <a:pt x="1173" y="777"/>
                </a:cubicBezTo>
                <a:cubicBezTo>
                  <a:pt x="1189" y="778"/>
                  <a:pt x="1195" y="855"/>
                  <a:pt x="1208" y="853"/>
                </a:cubicBezTo>
                <a:cubicBezTo>
                  <a:pt x="1221" y="851"/>
                  <a:pt x="1229" y="772"/>
                  <a:pt x="1250" y="763"/>
                </a:cubicBezTo>
                <a:cubicBezTo>
                  <a:pt x="1271" y="754"/>
                  <a:pt x="1317" y="782"/>
                  <a:pt x="1333" y="797"/>
                </a:cubicBezTo>
                <a:cubicBezTo>
                  <a:pt x="1349" y="812"/>
                  <a:pt x="1331" y="857"/>
                  <a:pt x="1347" y="853"/>
                </a:cubicBezTo>
                <a:cubicBezTo>
                  <a:pt x="1363" y="849"/>
                  <a:pt x="1405" y="784"/>
                  <a:pt x="1430" y="770"/>
                </a:cubicBezTo>
                <a:cubicBezTo>
                  <a:pt x="1455" y="756"/>
                  <a:pt x="1486" y="755"/>
                  <a:pt x="1499" y="770"/>
                </a:cubicBezTo>
                <a:cubicBezTo>
                  <a:pt x="1512" y="785"/>
                  <a:pt x="1493" y="856"/>
                  <a:pt x="1506" y="860"/>
                </a:cubicBezTo>
                <a:cubicBezTo>
                  <a:pt x="1519" y="864"/>
                  <a:pt x="1555" y="811"/>
                  <a:pt x="1576" y="797"/>
                </a:cubicBezTo>
                <a:cubicBezTo>
                  <a:pt x="1597" y="783"/>
                  <a:pt x="1612" y="769"/>
                  <a:pt x="1631" y="777"/>
                </a:cubicBezTo>
                <a:cubicBezTo>
                  <a:pt x="1650" y="785"/>
                  <a:pt x="1663" y="844"/>
                  <a:pt x="1687" y="846"/>
                </a:cubicBezTo>
                <a:cubicBezTo>
                  <a:pt x="1711" y="848"/>
                  <a:pt x="1748" y="792"/>
                  <a:pt x="1777" y="790"/>
                </a:cubicBezTo>
                <a:cubicBezTo>
                  <a:pt x="1806" y="788"/>
                  <a:pt x="1833" y="838"/>
                  <a:pt x="1860" y="832"/>
                </a:cubicBezTo>
                <a:cubicBezTo>
                  <a:pt x="1887" y="826"/>
                  <a:pt x="1916" y="755"/>
                  <a:pt x="1937" y="756"/>
                </a:cubicBezTo>
                <a:cubicBezTo>
                  <a:pt x="1958" y="757"/>
                  <a:pt x="1969" y="838"/>
                  <a:pt x="1985" y="839"/>
                </a:cubicBezTo>
                <a:cubicBezTo>
                  <a:pt x="2001" y="840"/>
                  <a:pt x="2017" y="776"/>
                  <a:pt x="2034" y="763"/>
                </a:cubicBezTo>
                <a:cubicBezTo>
                  <a:pt x="2051" y="750"/>
                  <a:pt x="2074" y="749"/>
                  <a:pt x="2089" y="763"/>
                </a:cubicBezTo>
                <a:cubicBezTo>
                  <a:pt x="2104" y="777"/>
                  <a:pt x="2107" y="847"/>
                  <a:pt x="2124" y="846"/>
                </a:cubicBezTo>
                <a:cubicBezTo>
                  <a:pt x="2141" y="845"/>
                  <a:pt x="2168" y="757"/>
                  <a:pt x="2193" y="756"/>
                </a:cubicBezTo>
                <a:cubicBezTo>
                  <a:pt x="2218" y="755"/>
                  <a:pt x="2249" y="842"/>
                  <a:pt x="2277" y="839"/>
                </a:cubicBezTo>
                <a:cubicBezTo>
                  <a:pt x="2305" y="836"/>
                  <a:pt x="2337" y="738"/>
                  <a:pt x="2360" y="735"/>
                </a:cubicBezTo>
                <a:cubicBezTo>
                  <a:pt x="2383" y="732"/>
                  <a:pt x="2392" y="801"/>
                  <a:pt x="2415" y="818"/>
                </a:cubicBezTo>
                <a:cubicBezTo>
                  <a:pt x="2438" y="835"/>
                  <a:pt x="2473" y="854"/>
                  <a:pt x="2499" y="839"/>
                </a:cubicBezTo>
                <a:cubicBezTo>
                  <a:pt x="2525" y="824"/>
                  <a:pt x="2543" y="742"/>
                  <a:pt x="2568" y="728"/>
                </a:cubicBezTo>
                <a:cubicBezTo>
                  <a:pt x="2593" y="714"/>
                  <a:pt x="2628" y="737"/>
                  <a:pt x="2651" y="756"/>
                </a:cubicBezTo>
                <a:cubicBezTo>
                  <a:pt x="2674" y="775"/>
                  <a:pt x="2680" y="844"/>
                  <a:pt x="2707" y="839"/>
                </a:cubicBezTo>
                <a:cubicBezTo>
                  <a:pt x="2734" y="834"/>
                  <a:pt x="2774" y="746"/>
                  <a:pt x="2811" y="728"/>
                </a:cubicBezTo>
                <a:cubicBezTo>
                  <a:pt x="2848" y="710"/>
                  <a:pt x="2901" y="714"/>
                  <a:pt x="2929" y="728"/>
                </a:cubicBezTo>
                <a:cubicBezTo>
                  <a:pt x="2957" y="742"/>
                  <a:pt x="2968" y="788"/>
                  <a:pt x="2978" y="811"/>
                </a:cubicBezTo>
                <a:cubicBezTo>
                  <a:pt x="2988" y="834"/>
                  <a:pt x="2976" y="884"/>
                  <a:pt x="2991" y="867"/>
                </a:cubicBezTo>
                <a:cubicBezTo>
                  <a:pt x="3006" y="850"/>
                  <a:pt x="3042" y="722"/>
                  <a:pt x="3068" y="707"/>
                </a:cubicBezTo>
                <a:cubicBezTo>
                  <a:pt x="3094" y="692"/>
                  <a:pt x="3123" y="757"/>
                  <a:pt x="3144" y="777"/>
                </a:cubicBezTo>
                <a:cubicBezTo>
                  <a:pt x="3165" y="797"/>
                  <a:pt x="3169" y="835"/>
                  <a:pt x="3193" y="825"/>
                </a:cubicBezTo>
                <a:cubicBezTo>
                  <a:pt x="3217" y="815"/>
                  <a:pt x="3266" y="742"/>
                  <a:pt x="3290" y="714"/>
                </a:cubicBezTo>
                <a:cubicBezTo>
                  <a:pt x="3314" y="686"/>
                  <a:pt x="3314" y="645"/>
                  <a:pt x="3338" y="659"/>
                </a:cubicBezTo>
                <a:cubicBezTo>
                  <a:pt x="3362" y="673"/>
                  <a:pt x="3406" y="797"/>
                  <a:pt x="3436" y="797"/>
                </a:cubicBezTo>
                <a:cubicBezTo>
                  <a:pt x="3466" y="797"/>
                  <a:pt x="3497" y="688"/>
                  <a:pt x="3519" y="659"/>
                </a:cubicBezTo>
                <a:cubicBezTo>
                  <a:pt x="3541" y="630"/>
                  <a:pt x="3547" y="604"/>
                  <a:pt x="3567" y="624"/>
                </a:cubicBezTo>
                <a:cubicBezTo>
                  <a:pt x="3587" y="644"/>
                  <a:pt x="3614" y="860"/>
                  <a:pt x="3637" y="777"/>
                </a:cubicBezTo>
                <a:cubicBezTo>
                  <a:pt x="3660" y="694"/>
                  <a:pt x="3617" y="248"/>
                  <a:pt x="3706" y="124"/>
                </a:cubicBezTo>
                <a:cubicBezTo>
                  <a:pt x="3795" y="0"/>
                  <a:pt x="4094" y="49"/>
                  <a:pt x="4171" y="34"/>
                </a:cubicBezTo>
              </a:path>
            </a:pathLst>
          </a:custGeom>
          <a:noFill/>
          <a:ln w="9525">
            <a:solidFill>
              <a:schemeClr val="tx1"/>
            </a:solidFill>
            <a:round/>
            <a:headEnd/>
            <a:tailEnd/>
          </a:ln>
          <a:effectLst/>
        </p:spPr>
        <p:txBody>
          <a:bodyPr/>
          <a:lstStyle/>
          <a:p>
            <a:endParaRPr lang="en-CA"/>
          </a:p>
        </p:txBody>
      </p:sp>
      <p:grpSp>
        <p:nvGrpSpPr>
          <p:cNvPr id="2" name="Group 9"/>
          <p:cNvGrpSpPr>
            <a:grpSpLocks/>
          </p:cNvGrpSpPr>
          <p:nvPr/>
        </p:nvGrpSpPr>
        <p:grpSpPr bwMode="auto">
          <a:xfrm>
            <a:off x="800100" y="2016125"/>
            <a:ext cx="5549900" cy="636588"/>
            <a:chOff x="504" y="1270"/>
            <a:chExt cx="3496" cy="401"/>
          </a:xfrm>
        </p:grpSpPr>
        <p:sp>
          <p:nvSpPr>
            <p:cNvPr id="225290" name="Rectangle 10"/>
            <p:cNvSpPr>
              <a:spLocks noChangeArrowheads="1"/>
            </p:cNvSpPr>
            <p:nvPr/>
          </p:nvSpPr>
          <p:spPr bwMode="auto">
            <a:xfrm>
              <a:off x="569" y="1270"/>
              <a:ext cx="3338" cy="291"/>
            </a:xfrm>
            <a:prstGeom prst="rect">
              <a:avLst/>
            </a:prstGeom>
            <a:solidFill>
              <a:schemeClr val="bg1"/>
            </a:solidFill>
            <a:ln w="9525">
              <a:solidFill>
                <a:schemeClr val="tx1"/>
              </a:solidFill>
              <a:miter lim="800000"/>
              <a:headEnd/>
              <a:tailEnd/>
            </a:ln>
            <a:effectLst/>
          </p:spPr>
          <p:txBody>
            <a:bodyPr wrap="none" anchor="ctr"/>
            <a:lstStyle/>
            <a:p>
              <a:endParaRPr lang="en-CA"/>
            </a:p>
          </p:txBody>
        </p:sp>
        <p:sp>
          <p:nvSpPr>
            <p:cNvPr id="225291" name="Rectangle 11"/>
            <p:cNvSpPr>
              <a:spLocks noChangeArrowheads="1"/>
            </p:cNvSpPr>
            <p:nvPr/>
          </p:nvSpPr>
          <p:spPr bwMode="auto">
            <a:xfrm>
              <a:off x="504" y="1279"/>
              <a:ext cx="3496" cy="392"/>
            </a:xfrm>
            <a:prstGeom prst="rect">
              <a:avLst/>
            </a:prstGeom>
            <a:solidFill>
              <a:schemeClr val="bg1"/>
            </a:solidFill>
            <a:ln w="9525">
              <a:noFill/>
              <a:miter lim="800000"/>
              <a:headEnd/>
              <a:tailEnd/>
            </a:ln>
            <a:effectLst/>
          </p:spPr>
          <p:txBody>
            <a:bodyPr wrap="none" anchor="ctr"/>
            <a:lstStyle/>
            <a:p>
              <a:endParaRPr lang="en-CA"/>
            </a:p>
          </p:txBody>
        </p:sp>
      </p:grpSp>
      <p:sp>
        <p:nvSpPr>
          <p:cNvPr id="225292" name="Text Box 12"/>
          <p:cNvSpPr txBox="1">
            <a:spLocks noChangeArrowheads="1"/>
          </p:cNvSpPr>
          <p:nvPr/>
        </p:nvSpPr>
        <p:spPr bwMode="auto">
          <a:xfrm>
            <a:off x="425450" y="3228975"/>
            <a:ext cx="8570913" cy="1917700"/>
          </a:xfrm>
          <a:prstGeom prst="rect">
            <a:avLst/>
          </a:prstGeom>
          <a:noFill/>
          <a:ln w="9525">
            <a:noFill/>
            <a:miter lim="800000"/>
            <a:headEnd/>
            <a:tailEnd/>
          </a:ln>
          <a:effectLst/>
        </p:spPr>
        <p:txBody>
          <a:bodyPr wrap="none">
            <a:spAutoFit/>
          </a:bodyPr>
          <a:lstStyle/>
          <a:p>
            <a:r>
              <a:rPr lang="en-US"/>
              <a:t>How could you find out how deep the pit is for the top</a:t>
            </a:r>
          </a:p>
          <a:p>
            <a:r>
              <a:rPr lang="en-US"/>
              <a:t>electrons in copper wire?  </a:t>
            </a:r>
          </a:p>
          <a:p>
            <a:endParaRPr lang="en-US"/>
          </a:p>
          <a:p>
            <a:r>
              <a:rPr lang="en-US"/>
              <a:t>This is just the energy needed to remove them from the metal.</a:t>
            </a:r>
          </a:p>
          <a:p>
            <a:r>
              <a:rPr lang="en-US"/>
              <a:t>That is the work function!!</a:t>
            </a:r>
          </a:p>
        </p:txBody>
      </p:sp>
      <p:sp>
        <p:nvSpPr>
          <p:cNvPr id="225293" name="Line 13"/>
          <p:cNvSpPr>
            <a:spLocks noChangeShapeType="1"/>
          </p:cNvSpPr>
          <p:nvPr/>
        </p:nvSpPr>
        <p:spPr bwMode="auto">
          <a:xfrm flipV="1">
            <a:off x="6742113" y="1101725"/>
            <a:ext cx="0" cy="881063"/>
          </a:xfrm>
          <a:prstGeom prst="line">
            <a:avLst/>
          </a:prstGeom>
          <a:noFill/>
          <a:ln w="9525">
            <a:solidFill>
              <a:schemeClr val="tx1"/>
            </a:solidFill>
            <a:prstDash val="dash"/>
            <a:round/>
            <a:headEnd type="triangle" w="med" len="med"/>
            <a:tailEnd type="triangle" w="med" len="med"/>
          </a:ln>
          <a:effectLst/>
        </p:spPr>
        <p:txBody>
          <a:bodyPr/>
          <a:lstStyle/>
          <a:p>
            <a:endParaRPr lang="en-CA"/>
          </a:p>
        </p:txBody>
      </p:sp>
      <p:sp>
        <p:nvSpPr>
          <p:cNvPr id="225294" name="Text Box 14"/>
          <p:cNvSpPr txBox="1">
            <a:spLocks noChangeArrowheads="1"/>
          </p:cNvSpPr>
          <p:nvPr/>
        </p:nvSpPr>
        <p:spPr bwMode="auto">
          <a:xfrm>
            <a:off x="6716713" y="1190625"/>
            <a:ext cx="2344737" cy="822325"/>
          </a:xfrm>
          <a:prstGeom prst="rect">
            <a:avLst/>
          </a:prstGeom>
          <a:noFill/>
          <a:ln w="9525">
            <a:noFill/>
            <a:miter lim="800000"/>
            <a:headEnd/>
            <a:tailEnd/>
          </a:ln>
          <a:effectLst/>
        </p:spPr>
        <p:txBody>
          <a:bodyPr wrap="none">
            <a:spAutoFit/>
          </a:bodyPr>
          <a:lstStyle/>
          <a:p>
            <a:r>
              <a:rPr lang="en-US"/>
              <a:t>work function of</a:t>
            </a:r>
          </a:p>
          <a:p>
            <a:r>
              <a:rPr lang="en-US"/>
              <a:t>copper = 4.7 eV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2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9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5"/>
          <p:cNvSpPr>
            <a:spLocks noGrp="1"/>
          </p:cNvSpPr>
          <p:nvPr>
            <p:ph type="sldNum" sz="quarter" idx="12"/>
          </p:nvPr>
        </p:nvSpPr>
        <p:spPr/>
        <p:txBody>
          <a:bodyPr/>
          <a:lstStyle/>
          <a:p>
            <a:fld id="{E0FD2399-91AC-4BAB-8B25-9DB675F52CAA}" type="slidenum">
              <a:rPr lang="en-US"/>
              <a:pPr/>
              <a:t>14</a:t>
            </a:fld>
            <a:endParaRPr lang="en-US"/>
          </a:p>
        </p:txBody>
      </p:sp>
      <p:sp>
        <p:nvSpPr>
          <p:cNvPr id="182275" name="Rectangle 3"/>
          <p:cNvSpPr>
            <a:spLocks noChangeArrowheads="1"/>
          </p:cNvSpPr>
          <p:nvPr/>
        </p:nvSpPr>
        <p:spPr bwMode="auto">
          <a:xfrm>
            <a:off x="1023938" y="1571625"/>
            <a:ext cx="898525" cy="457200"/>
          </a:xfrm>
          <a:prstGeom prst="rect">
            <a:avLst/>
          </a:prstGeom>
          <a:solidFill>
            <a:srgbClr val="FF9900"/>
          </a:solidFill>
          <a:ln w="9525">
            <a:solidFill>
              <a:schemeClr val="tx1"/>
            </a:solidFill>
            <a:miter lim="800000"/>
            <a:headEnd/>
            <a:tailEnd/>
          </a:ln>
          <a:effectLst/>
        </p:spPr>
        <p:txBody>
          <a:bodyPr wrap="none" anchor="ctr"/>
          <a:lstStyle/>
          <a:p>
            <a:endParaRPr lang="en-CA"/>
          </a:p>
        </p:txBody>
      </p:sp>
      <p:sp>
        <p:nvSpPr>
          <p:cNvPr id="182276" name="Text Box 4"/>
          <p:cNvSpPr txBox="1">
            <a:spLocks noChangeArrowheads="1"/>
          </p:cNvSpPr>
          <p:nvPr/>
        </p:nvSpPr>
        <p:spPr bwMode="auto">
          <a:xfrm>
            <a:off x="1733550" y="2106613"/>
            <a:ext cx="354013" cy="457200"/>
          </a:xfrm>
          <a:prstGeom prst="rect">
            <a:avLst/>
          </a:prstGeom>
          <a:noFill/>
          <a:ln w="9525">
            <a:noFill/>
            <a:miter lim="800000"/>
            <a:headEnd/>
            <a:tailEnd/>
          </a:ln>
          <a:effectLst/>
        </p:spPr>
        <p:txBody>
          <a:bodyPr wrap="none">
            <a:spAutoFit/>
          </a:bodyPr>
          <a:lstStyle/>
          <a:p>
            <a:r>
              <a:rPr lang="en-US"/>
              <a:t>L</a:t>
            </a:r>
          </a:p>
        </p:txBody>
      </p:sp>
      <p:sp>
        <p:nvSpPr>
          <p:cNvPr id="182277" name="Text Box 5"/>
          <p:cNvSpPr txBox="1">
            <a:spLocks noChangeArrowheads="1"/>
          </p:cNvSpPr>
          <p:nvPr/>
        </p:nvSpPr>
        <p:spPr bwMode="auto">
          <a:xfrm>
            <a:off x="869950" y="2117725"/>
            <a:ext cx="354013" cy="457200"/>
          </a:xfrm>
          <a:prstGeom prst="rect">
            <a:avLst/>
          </a:prstGeom>
          <a:noFill/>
          <a:ln w="9525">
            <a:noFill/>
            <a:miter lim="800000"/>
            <a:headEnd/>
            <a:tailEnd/>
          </a:ln>
          <a:effectLst/>
        </p:spPr>
        <p:txBody>
          <a:bodyPr wrap="none">
            <a:spAutoFit/>
          </a:bodyPr>
          <a:lstStyle/>
          <a:p>
            <a:r>
              <a:rPr lang="en-US"/>
              <a:t>0</a:t>
            </a:r>
          </a:p>
        </p:txBody>
      </p:sp>
      <p:grpSp>
        <p:nvGrpSpPr>
          <p:cNvPr id="2" name="Group 31"/>
          <p:cNvGrpSpPr>
            <a:grpSpLocks/>
          </p:cNvGrpSpPr>
          <p:nvPr/>
        </p:nvGrpSpPr>
        <p:grpSpPr bwMode="auto">
          <a:xfrm>
            <a:off x="3503613" y="1182688"/>
            <a:ext cx="4452937" cy="2074862"/>
            <a:chOff x="0" y="2883"/>
            <a:chExt cx="2805" cy="1307"/>
          </a:xfrm>
        </p:grpSpPr>
        <p:sp>
          <p:nvSpPr>
            <p:cNvPr id="182279" name="Line 7"/>
            <p:cNvSpPr>
              <a:spLocks noChangeShapeType="1"/>
            </p:cNvSpPr>
            <p:nvPr/>
          </p:nvSpPr>
          <p:spPr bwMode="auto">
            <a:xfrm>
              <a:off x="1207" y="3232"/>
              <a:ext cx="7" cy="649"/>
            </a:xfrm>
            <a:prstGeom prst="line">
              <a:avLst/>
            </a:prstGeom>
            <a:noFill/>
            <a:ln w="28575">
              <a:solidFill>
                <a:schemeClr val="tx1"/>
              </a:solidFill>
              <a:round/>
              <a:headEnd/>
              <a:tailEnd/>
            </a:ln>
            <a:effectLst/>
          </p:spPr>
          <p:txBody>
            <a:bodyPr/>
            <a:lstStyle/>
            <a:p>
              <a:endParaRPr lang="en-CA"/>
            </a:p>
          </p:txBody>
        </p:sp>
        <p:sp>
          <p:nvSpPr>
            <p:cNvPr id="182280" name="Line 8"/>
            <p:cNvSpPr>
              <a:spLocks noChangeShapeType="1"/>
            </p:cNvSpPr>
            <p:nvPr/>
          </p:nvSpPr>
          <p:spPr bwMode="auto">
            <a:xfrm>
              <a:off x="896" y="3225"/>
              <a:ext cx="310" cy="0"/>
            </a:xfrm>
            <a:prstGeom prst="line">
              <a:avLst/>
            </a:prstGeom>
            <a:noFill/>
            <a:ln w="28575">
              <a:solidFill>
                <a:schemeClr val="tx1"/>
              </a:solidFill>
              <a:round/>
              <a:headEnd/>
              <a:tailEnd/>
            </a:ln>
            <a:effectLst/>
          </p:spPr>
          <p:txBody>
            <a:bodyPr/>
            <a:lstStyle/>
            <a:p>
              <a:endParaRPr lang="en-CA"/>
            </a:p>
          </p:txBody>
        </p:sp>
        <p:sp>
          <p:nvSpPr>
            <p:cNvPr id="182281" name="Line 9"/>
            <p:cNvSpPr>
              <a:spLocks noChangeShapeType="1"/>
            </p:cNvSpPr>
            <p:nvPr/>
          </p:nvSpPr>
          <p:spPr bwMode="auto">
            <a:xfrm>
              <a:off x="1491" y="3220"/>
              <a:ext cx="14" cy="641"/>
            </a:xfrm>
            <a:prstGeom prst="line">
              <a:avLst/>
            </a:prstGeom>
            <a:noFill/>
            <a:ln w="28575">
              <a:solidFill>
                <a:schemeClr val="tx1"/>
              </a:solidFill>
              <a:round/>
              <a:headEnd/>
              <a:tailEnd/>
            </a:ln>
            <a:effectLst/>
          </p:spPr>
          <p:txBody>
            <a:bodyPr/>
            <a:lstStyle/>
            <a:p>
              <a:endParaRPr lang="en-CA"/>
            </a:p>
          </p:txBody>
        </p:sp>
        <p:sp>
          <p:nvSpPr>
            <p:cNvPr id="182282" name="Line 10"/>
            <p:cNvSpPr>
              <a:spLocks noChangeShapeType="1"/>
            </p:cNvSpPr>
            <p:nvPr/>
          </p:nvSpPr>
          <p:spPr bwMode="auto">
            <a:xfrm>
              <a:off x="1489" y="3223"/>
              <a:ext cx="310" cy="0"/>
            </a:xfrm>
            <a:prstGeom prst="line">
              <a:avLst/>
            </a:prstGeom>
            <a:noFill/>
            <a:ln w="28575">
              <a:solidFill>
                <a:schemeClr val="tx1"/>
              </a:solidFill>
              <a:round/>
              <a:headEnd/>
              <a:tailEnd/>
            </a:ln>
            <a:effectLst/>
          </p:spPr>
          <p:txBody>
            <a:bodyPr/>
            <a:lstStyle/>
            <a:p>
              <a:endParaRPr lang="en-CA"/>
            </a:p>
          </p:txBody>
        </p:sp>
        <p:sp>
          <p:nvSpPr>
            <p:cNvPr id="182283" name="Line 11"/>
            <p:cNvSpPr>
              <a:spLocks noChangeShapeType="1"/>
            </p:cNvSpPr>
            <p:nvPr/>
          </p:nvSpPr>
          <p:spPr bwMode="auto">
            <a:xfrm>
              <a:off x="1227" y="3880"/>
              <a:ext cx="281" cy="0"/>
            </a:xfrm>
            <a:prstGeom prst="line">
              <a:avLst/>
            </a:prstGeom>
            <a:noFill/>
            <a:ln w="28575">
              <a:solidFill>
                <a:schemeClr val="tx1"/>
              </a:solidFill>
              <a:round/>
              <a:headEnd/>
              <a:tailEnd/>
            </a:ln>
            <a:effectLst/>
          </p:spPr>
          <p:txBody>
            <a:bodyPr/>
            <a:lstStyle/>
            <a:p>
              <a:endParaRPr lang="en-CA"/>
            </a:p>
          </p:txBody>
        </p:sp>
        <p:sp>
          <p:nvSpPr>
            <p:cNvPr id="182284" name="Text Box 12"/>
            <p:cNvSpPr txBox="1">
              <a:spLocks noChangeArrowheads="1"/>
            </p:cNvSpPr>
            <p:nvPr/>
          </p:nvSpPr>
          <p:spPr bwMode="auto">
            <a:xfrm>
              <a:off x="705" y="3712"/>
              <a:ext cx="511" cy="288"/>
            </a:xfrm>
            <a:prstGeom prst="rect">
              <a:avLst/>
            </a:prstGeom>
            <a:noFill/>
            <a:ln w="9525">
              <a:noFill/>
              <a:miter lim="800000"/>
              <a:headEnd/>
              <a:tailEnd/>
            </a:ln>
            <a:effectLst/>
          </p:spPr>
          <p:txBody>
            <a:bodyPr wrap="none">
              <a:spAutoFit/>
            </a:bodyPr>
            <a:lstStyle/>
            <a:p>
              <a:r>
                <a:rPr lang="en-US"/>
                <a:t>0 eV</a:t>
              </a:r>
            </a:p>
          </p:txBody>
        </p:sp>
        <p:sp>
          <p:nvSpPr>
            <p:cNvPr id="182285" name="Text Box 13"/>
            <p:cNvSpPr txBox="1">
              <a:spLocks noChangeArrowheads="1"/>
            </p:cNvSpPr>
            <p:nvPr/>
          </p:nvSpPr>
          <p:spPr bwMode="auto">
            <a:xfrm>
              <a:off x="1083" y="3879"/>
              <a:ext cx="542" cy="288"/>
            </a:xfrm>
            <a:prstGeom prst="rect">
              <a:avLst/>
            </a:prstGeom>
            <a:noFill/>
            <a:ln w="9525">
              <a:noFill/>
              <a:miter lim="800000"/>
              <a:headEnd/>
              <a:tailEnd/>
            </a:ln>
            <a:effectLst/>
          </p:spPr>
          <p:txBody>
            <a:bodyPr wrap="none">
              <a:spAutoFit/>
            </a:bodyPr>
            <a:lstStyle/>
            <a:p>
              <a:r>
                <a:rPr lang="en-US"/>
                <a:t>0    L</a:t>
              </a:r>
            </a:p>
          </p:txBody>
        </p:sp>
        <p:sp>
          <p:nvSpPr>
            <p:cNvPr id="182286" name="Text Box 14"/>
            <p:cNvSpPr txBox="1">
              <a:spLocks noChangeArrowheads="1"/>
            </p:cNvSpPr>
            <p:nvPr/>
          </p:nvSpPr>
          <p:spPr bwMode="auto">
            <a:xfrm>
              <a:off x="294" y="3061"/>
              <a:ext cx="671" cy="288"/>
            </a:xfrm>
            <a:prstGeom prst="rect">
              <a:avLst/>
            </a:prstGeom>
            <a:noFill/>
            <a:ln w="9525">
              <a:noFill/>
              <a:miter lim="800000"/>
              <a:headEnd/>
              <a:tailEnd/>
            </a:ln>
            <a:effectLst/>
          </p:spPr>
          <p:txBody>
            <a:bodyPr wrap="none">
              <a:spAutoFit/>
            </a:bodyPr>
            <a:lstStyle/>
            <a:p>
              <a:r>
                <a:rPr lang="en-US"/>
                <a:t>4.7 eV</a:t>
              </a:r>
            </a:p>
          </p:txBody>
        </p:sp>
        <p:sp>
          <p:nvSpPr>
            <p:cNvPr id="182290" name="Line 18"/>
            <p:cNvSpPr>
              <a:spLocks noChangeShapeType="1"/>
            </p:cNvSpPr>
            <p:nvPr/>
          </p:nvSpPr>
          <p:spPr bwMode="auto">
            <a:xfrm>
              <a:off x="299" y="2883"/>
              <a:ext cx="5" cy="1136"/>
            </a:xfrm>
            <a:prstGeom prst="line">
              <a:avLst/>
            </a:prstGeom>
            <a:noFill/>
            <a:ln w="9525">
              <a:solidFill>
                <a:schemeClr val="tx1"/>
              </a:solidFill>
              <a:round/>
              <a:headEnd type="triangle" w="med" len="med"/>
              <a:tailEnd/>
            </a:ln>
            <a:effectLst/>
          </p:spPr>
          <p:txBody>
            <a:bodyPr/>
            <a:lstStyle/>
            <a:p>
              <a:endParaRPr lang="en-CA"/>
            </a:p>
          </p:txBody>
        </p:sp>
        <p:sp>
          <p:nvSpPr>
            <p:cNvPr id="182291" name="Text Box 19"/>
            <p:cNvSpPr txBox="1">
              <a:spLocks noChangeArrowheads="1"/>
            </p:cNvSpPr>
            <p:nvPr/>
          </p:nvSpPr>
          <p:spPr bwMode="auto">
            <a:xfrm rot="-5400000">
              <a:off x="-219" y="3247"/>
              <a:ext cx="725" cy="288"/>
            </a:xfrm>
            <a:prstGeom prst="rect">
              <a:avLst/>
            </a:prstGeom>
            <a:noFill/>
            <a:ln w="9525">
              <a:noFill/>
              <a:miter lim="800000"/>
              <a:headEnd/>
              <a:tailEnd/>
            </a:ln>
            <a:effectLst/>
          </p:spPr>
          <p:txBody>
            <a:bodyPr wrap="none">
              <a:spAutoFit/>
            </a:bodyPr>
            <a:lstStyle/>
            <a:p>
              <a:r>
                <a:rPr lang="en-US"/>
                <a:t>Energy</a:t>
              </a:r>
            </a:p>
          </p:txBody>
        </p:sp>
        <p:sp>
          <p:nvSpPr>
            <p:cNvPr id="182292" name="Line 20"/>
            <p:cNvSpPr>
              <a:spLocks noChangeShapeType="1"/>
            </p:cNvSpPr>
            <p:nvPr/>
          </p:nvSpPr>
          <p:spPr bwMode="auto">
            <a:xfrm flipV="1">
              <a:off x="303" y="4032"/>
              <a:ext cx="2267" cy="6"/>
            </a:xfrm>
            <a:prstGeom prst="line">
              <a:avLst/>
            </a:prstGeom>
            <a:noFill/>
            <a:ln w="9525">
              <a:solidFill>
                <a:schemeClr val="tx1"/>
              </a:solidFill>
              <a:round/>
              <a:headEnd/>
              <a:tailEnd type="triangle" w="med" len="med"/>
            </a:ln>
            <a:effectLst/>
          </p:spPr>
          <p:txBody>
            <a:bodyPr/>
            <a:lstStyle/>
            <a:p>
              <a:endParaRPr lang="en-CA"/>
            </a:p>
          </p:txBody>
        </p:sp>
        <p:sp>
          <p:nvSpPr>
            <p:cNvPr id="182293" name="Text Box 21"/>
            <p:cNvSpPr txBox="1">
              <a:spLocks noChangeArrowheads="1"/>
            </p:cNvSpPr>
            <p:nvPr/>
          </p:nvSpPr>
          <p:spPr bwMode="auto">
            <a:xfrm>
              <a:off x="2593" y="3902"/>
              <a:ext cx="212" cy="288"/>
            </a:xfrm>
            <a:prstGeom prst="rect">
              <a:avLst/>
            </a:prstGeom>
            <a:noFill/>
            <a:ln w="9525">
              <a:noFill/>
              <a:miter lim="800000"/>
              <a:headEnd/>
              <a:tailEnd/>
            </a:ln>
            <a:effectLst/>
          </p:spPr>
          <p:txBody>
            <a:bodyPr wrap="none">
              <a:spAutoFit/>
            </a:bodyPr>
            <a:lstStyle/>
            <a:p>
              <a:r>
                <a:rPr lang="en-US"/>
                <a:t>x</a:t>
              </a:r>
            </a:p>
          </p:txBody>
        </p:sp>
      </p:grpSp>
      <p:sp>
        <p:nvSpPr>
          <p:cNvPr id="182304" name="Text Box 32"/>
          <p:cNvSpPr txBox="1">
            <a:spLocks noChangeArrowheads="1"/>
          </p:cNvSpPr>
          <p:nvPr/>
        </p:nvSpPr>
        <p:spPr bwMode="auto">
          <a:xfrm>
            <a:off x="742950" y="2640013"/>
            <a:ext cx="2722563" cy="1187450"/>
          </a:xfrm>
          <a:prstGeom prst="rect">
            <a:avLst/>
          </a:prstGeom>
          <a:noFill/>
          <a:ln w="9525">
            <a:noFill/>
            <a:miter lim="800000"/>
            <a:headEnd/>
            <a:tailEnd/>
          </a:ln>
          <a:effectLst/>
        </p:spPr>
        <p:txBody>
          <a:bodyPr wrap="none">
            <a:spAutoFit/>
          </a:bodyPr>
          <a:lstStyle/>
          <a:p>
            <a:r>
              <a:rPr lang="en-US"/>
              <a:t>x&lt;0, V(x) = 4.7 eV</a:t>
            </a:r>
          </a:p>
          <a:p>
            <a:r>
              <a:rPr lang="en-US"/>
              <a:t>x&gt; L, V(x) = 4.7 eV</a:t>
            </a:r>
          </a:p>
          <a:p>
            <a:r>
              <a:rPr lang="en-US"/>
              <a:t>0&lt;x&lt;L, V(x) =0</a:t>
            </a:r>
          </a:p>
        </p:txBody>
      </p:sp>
      <p:sp>
        <p:nvSpPr>
          <p:cNvPr id="182305" name="Text Box 33"/>
          <p:cNvSpPr txBox="1">
            <a:spLocks noChangeArrowheads="1"/>
          </p:cNvSpPr>
          <p:nvPr/>
        </p:nvSpPr>
        <p:spPr bwMode="auto">
          <a:xfrm>
            <a:off x="277813" y="3998913"/>
            <a:ext cx="8243887" cy="1552575"/>
          </a:xfrm>
          <a:prstGeom prst="rect">
            <a:avLst/>
          </a:prstGeom>
          <a:noFill/>
          <a:ln w="9525">
            <a:noFill/>
            <a:miter lim="800000"/>
            <a:headEnd/>
            <a:tailEnd/>
          </a:ln>
          <a:effectLst/>
        </p:spPr>
        <p:txBody>
          <a:bodyPr wrap="none">
            <a:spAutoFit/>
          </a:bodyPr>
          <a:lstStyle/>
          <a:p>
            <a:r>
              <a:rPr lang="en-US"/>
              <a:t>How to solve? </a:t>
            </a:r>
          </a:p>
          <a:p>
            <a:r>
              <a:rPr lang="en-US"/>
              <a:t>a. mindless mathematician approach- find </a:t>
            </a:r>
            <a:r>
              <a:rPr lang="en-US">
                <a:sym typeface="Symbol" pitchFamily="18" charset="2"/>
              </a:rPr>
              <a:t> in each region,</a:t>
            </a:r>
          </a:p>
          <a:p>
            <a:r>
              <a:rPr lang="en-US">
                <a:sym typeface="Symbol" pitchFamily="18" charset="2"/>
              </a:rPr>
              <a:t>make solutions match at boundaries, normalize.</a:t>
            </a:r>
          </a:p>
          <a:p>
            <a:r>
              <a:rPr lang="en-US">
                <a:sym typeface="Symbol" pitchFamily="18" charset="2"/>
              </a:rPr>
              <a:t> Works, but bunch of math.</a:t>
            </a:r>
          </a:p>
        </p:txBody>
      </p:sp>
      <p:sp>
        <p:nvSpPr>
          <p:cNvPr id="182306" name="Line 34"/>
          <p:cNvSpPr>
            <a:spLocks noChangeShapeType="1"/>
          </p:cNvSpPr>
          <p:nvPr/>
        </p:nvSpPr>
        <p:spPr bwMode="auto">
          <a:xfrm>
            <a:off x="1022350" y="1925638"/>
            <a:ext cx="11113" cy="293687"/>
          </a:xfrm>
          <a:prstGeom prst="line">
            <a:avLst/>
          </a:prstGeom>
          <a:noFill/>
          <a:ln w="9525">
            <a:solidFill>
              <a:schemeClr val="tx1"/>
            </a:solidFill>
            <a:round/>
            <a:headEnd/>
            <a:tailEnd/>
          </a:ln>
          <a:effectLst/>
        </p:spPr>
        <p:txBody>
          <a:bodyPr/>
          <a:lstStyle/>
          <a:p>
            <a:endParaRPr lang="en-CA"/>
          </a:p>
        </p:txBody>
      </p:sp>
      <p:sp>
        <p:nvSpPr>
          <p:cNvPr id="182307" name="Line 35"/>
          <p:cNvSpPr>
            <a:spLocks noChangeShapeType="1"/>
          </p:cNvSpPr>
          <p:nvPr/>
        </p:nvSpPr>
        <p:spPr bwMode="auto">
          <a:xfrm>
            <a:off x="1925638" y="1968500"/>
            <a:ext cx="11112" cy="293688"/>
          </a:xfrm>
          <a:prstGeom prst="line">
            <a:avLst/>
          </a:prstGeom>
          <a:noFill/>
          <a:ln w="9525">
            <a:solidFill>
              <a:schemeClr val="tx1"/>
            </a:solidFill>
            <a:round/>
            <a:headEnd/>
            <a:tailEnd/>
          </a:ln>
          <a:effectLst/>
        </p:spPr>
        <p:txBody>
          <a:bodyPr/>
          <a:lstStyle/>
          <a:p>
            <a:endParaRPr lang="en-CA"/>
          </a:p>
        </p:txBody>
      </p:sp>
      <p:sp>
        <p:nvSpPr>
          <p:cNvPr id="182308" name="Line 36"/>
          <p:cNvSpPr>
            <a:spLocks noChangeShapeType="1"/>
          </p:cNvSpPr>
          <p:nvPr/>
        </p:nvSpPr>
        <p:spPr bwMode="auto">
          <a:xfrm>
            <a:off x="762000" y="2144713"/>
            <a:ext cx="1557338" cy="0"/>
          </a:xfrm>
          <a:prstGeom prst="line">
            <a:avLst/>
          </a:prstGeom>
          <a:noFill/>
          <a:ln w="38100">
            <a:solidFill>
              <a:schemeClr val="tx1"/>
            </a:solidFill>
            <a:round/>
            <a:headEnd/>
            <a:tailEnd type="triangle" w="med" len="med"/>
          </a:ln>
          <a:effectLst/>
        </p:spPr>
        <p:txBody>
          <a:bodyPr/>
          <a:lstStyle/>
          <a:p>
            <a:endParaRPr lang="en-CA"/>
          </a:p>
        </p:txBody>
      </p:sp>
      <p:sp>
        <p:nvSpPr>
          <p:cNvPr id="182309" name="Text Box 37"/>
          <p:cNvSpPr txBox="1">
            <a:spLocks noChangeArrowheads="1"/>
          </p:cNvSpPr>
          <p:nvPr/>
        </p:nvSpPr>
        <p:spPr bwMode="auto">
          <a:xfrm>
            <a:off x="2171700" y="2020888"/>
            <a:ext cx="336550" cy="457200"/>
          </a:xfrm>
          <a:prstGeom prst="rect">
            <a:avLst/>
          </a:prstGeom>
          <a:noFill/>
          <a:ln w="9525">
            <a:noFill/>
            <a:miter lim="800000"/>
            <a:headEnd/>
            <a:tailEnd/>
          </a:ln>
          <a:effectLst/>
        </p:spPr>
        <p:txBody>
          <a:bodyPr wrap="none">
            <a:spAutoFit/>
          </a:bodyPr>
          <a:lstStyle/>
          <a:p>
            <a:r>
              <a:rPr lang="en-US"/>
              <a:t>x</a:t>
            </a:r>
          </a:p>
        </p:txBody>
      </p:sp>
      <p:graphicFrame>
        <p:nvGraphicFramePr>
          <p:cNvPr id="182310" name="Object 38"/>
          <p:cNvGraphicFramePr>
            <a:graphicFrameLocks noChangeAspect="1"/>
          </p:cNvGraphicFramePr>
          <p:nvPr/>
        </p:nvGraphicFramePr>
        <p:xfrm>
          <a:off x="593725" y="0"/>
          <a:ext cx="5489575" cy="1076325"/>
        </p:xfrm>
        <a:graphic>
          <a:graphicData uri="http://schemas.openxmlformats.org/presentationml/2006/ole">
            <p:oleObj spid="_x0000_s203778" name="Equation" r:id="rId4" imgW="2133360" imgH="419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23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30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a:spLocks noGrp="1"/>
          </p:cNvSpPr>
          <p:nvPr>
            <p:ph type="sldNum" sz="quarter" idx="12"/>
          </p:nvPr>
        </p:nvSpPr>
        <p:spPr/>
        <p:txBody>
          <a:bodyPr/>
          <a:lstStyle/>
          <a:p>
            <a:fld id="{960BA739-CB65-4153-802A-167D7BFCC2B6}" type="slidenum">
              <a:rPr lang="en-US"/>
              <a:pPr/>
              <a:t>15</a:t>
            </a:fld>
            <a:endParaRPr lang="en-US"/>
          </a:p>
        </p:txBody>
      </p:sp>
      <p:sp>
        <p:nvSpPr>
          <p:cNvPr id="108557" name="Text Box 13"/>
          <p:cNvSpPr txBox="1">
            <a:spLocks noChangeArrowheads="1"/>
          </p:cNvSpPr>
          <p:nvPr/>
        </p:nvSpPr>
        <p:spPr bwMode="auto">
          <a:xfrm>
            <a:off x="179388" y="1852613"/>
            <a:ext cx="9032875" cy="1917700"/>
          </a:xfrm>
          <a:prstGeom prst="rect">
            <a:avLst/>
          </a:prstGeom>
          <a:noFill/>
          <a:ln w="9525">
            <a:noFill/>
            <a:miter lim="800000"/>
            <a:headEnd/>
            <a:tailEnd/>
          </a:ln>
          <a:effectLst/>
        </p:spPr>
        <p:txBody>
          <a:bodyPr wrap="none">
            <a:spAutoFit/>
          </a:bodyPr>
          <a:lstStyle/>
          <a:p>
            <a:r>
              <a:rPr lang="en-US"/>
              <a:t>b. Clever physicist approach. Reasoning to simplify how to solve. </a:t>
            </a:r>
          </a:p>
          <a:p>
            <a:r>
              <a:rPr lang="en-US"/>
              <a:t>Electron energy not much more than ~kT=0.025 eV.  </a:t>
            </a:r>
          </a:p>
          <a:p>
            <a:r>
              <a:rPr lang="en-US"/>
              <a:t>Where is electron likely to be?  What is chance it will be outside</a:t>
            </a:r>
          </a:p>
          <a:p>
            <a:r>
              <a:rPr lang="en-US"/>
              <a:t>of well?</a:t>
            </a:r>
          </a:p>
          <a:p>
            <a:r>
              <a:rPr lang="en-US"/>
              <a:t>a. zero chance, b. very small chance, c. small,  d. likely  </a:t>
            </a:r>
            <a:endParaRPr lang="en-US">
              <a:sym typeface="Symbol" pitchFamily="18" charset="2"/>
            </a:endParaRPr>
          </a:p>
        </p:txBody>
      </p:sp>
      <p:sp>
        <p:nvSpPr>
          <p:cNvPr id="108560" name="Text Box 16"/>
          <p:cNvSpPr txBox="1">
            <a:spLocks noChangeArrowheads="1"/>
          </p:cNvSpPr>
          <p:nvPr/>
        </p:nvSpPr>
        <p:spPr bwMode="auto">
          <a:xfrm>
            <a:off x="3005138" y="439738"/>
            <a:ext cx="4256087" cy="1187450"/>
          </a:xfrm>
          <a:prstGeom prst="rect">
            <a:avLst/>
          </a:prstGeom>
          <a:noFill/>
          <a:ln w="9525">
            <a:noFill/>
            <a:miter lim="800000"/>
            <a:headEnd/>
            <a:tailEnd/>
          </a:ln>
          <a:effectLst/>
        </p:spPr>
        <p:txBody>
          <a:bodyPr wrap="none">
            <a:spAutoFit/>
          </a:bodyPr>
          <a:lstStyle/>
          <a:p>
            <a:r>
              <a:rPr lang="en-US"/>
              <a:t>mathematically</a:t>
            </a:r>
          </a:p>
          <a:p>
            <a:r>
              <a:rPr lang="en-US"/>
              <a:t>V(x) = 4.7 eV  for x&lt;0 and x&gt;L</a:t>
            </a:r>
          </a:p>
          <a:p>
            <a:r>
              <a:rPr lang="en-US"/>
              <a:t>V(x) = 0 eV  for  0&gt;x&lt;L</a:t>
            </a:r>
          </a:p>
        </p:txBody>
      </p:sp>
      <p:sp>
        <p:nvSpPr>
          <p:cNvPr id="108561" name="Line 17"/>
          <p:cNvSpPr>
            <a:spLocks noChangeShapeType="1"/>
          </p:cNvSpPr>
          <p:nvPr/>
        </p:nvSpPr>
        <p:spPr bwMode="auto">
          <a:xfrm>
            <a:off x="1882775" y="407988"/>
            <a:ext cx="11113" cy="1030287"/>
          </a:xfrm>
          <a:prstGeom prst="line">
            <a:avLst/>
          </a:prstGeom>
          <a:noFill/>
          <a:ln w="9525">
            <a:solidFill>
              <a:schemeClr val="tx1"/>
            </a:solidFill>
            <a:round/>
            <a:headEnd/>
            <a:tailEnd/>
          </a:ln>
          <a:effectLst/>
        </p:spPr>
        <p:txBody>
          <a:bodyPr/>
          <a:lstStyle/>
          <a:p>
            <a:endParaRPr lang="en-CA"/>
          </a:p>
        </p:txBody>
      </p:sp>
      <p:sp>
        <p:nvSpPr>
          <p:cNvPr id="108562" name="Line 18"/>
          <p:cNvSpPr>
            <a:spLocks noChangeShapeType="1"/>
          </p:cNvSpPr>
          <p:nvPr/>
        </p:nvSpPr>
        <p:spPr bwMode="auto">
          <a:xfrm>
            <a:off x="1389063" y="396875"/>
            <a:ext cx="492125" cy="0"/>
          </a:xfrm>
          <a:prstGeom prst="line">
            <a:avLst/>
          </a:prstGeom>
          <a:noFill/>
          <a:ln w="9525">
            <a:solidFill>
              <a:schemeClr val="tx1"/>
            </a:solidFill>
            <a:round/>
            <a:headEnd/>
            <a:tailEnd/>
          </a:ln>
          <a:effectLst/>
        </p:spPr>
        <p:txBody>
          <a:bodyPr/>
          <a:lstStyle/>
          <a:p>
            <a:endParaRPr lang="en-CA"/>
          </a:p>
        </p:txBody>
      </p:sp>
      <p:sp>
        <p:nvSpPr>
          <p:cNvPr id="108563" name="Line 19"/>
          <p:cNvSpPr>
            <a:spLocks noChangeShapeType="1"/>
          </p:cNvSpPr>
          <p:nvPr/>
        </p:nvSpPr>
        <p:spPr bwMode="auto">
          <a:xfrm>
            <a:off x="2333625" y="388938"/>
            <a:ext cx="22225" cy="1017587"/>
          </a:xfrm>
          <a:prstGeom prst="line">
            <a:avLst/>
          </a:prstGeom>
          <a:noFill/>
          <a:ln w="9525">
            <a:solidFill>
              <a:schemeClr val="tx1"/>
            </a:solidFill>
            <a:round/>
            <a:headEnd/>
            <a:tailEnd/>
          </a:ln>
          <a:effectLst/>
        </p:spPr>
        <p:txBody>
          <a:bodyPr/>
          <a:lstStyle/>
          <a:p>
            <a:endParaRPr lang="en-CA"/>
          </a:p>
        </p:txBody>
      </p:sp>
      <p:sp>
        <p:nvSpPr>
          <p:cNvPr id="108564" name="Line 20"/>
          <p:cNvSpPr>
            <a:spLocks noChangeShapeType="1"/>
          </p:cNvSpPr>
          <p:nvPr/>
        </p:nvSpPr>
        <p:spPr bwMode="auto">
          <a:xfrm>
            <a:off x="2330450" y="393700"/>
            <a:ext cx="492125" cy="0"/>
          </a:xfrm>
          <a:prstGeom prst="line">
            <a:avLst/>
          </a:prstGeom>
          <a:noFill/>
          <a:ln w="9525">
            <a:solidFill>
              <a:schemeClr val="tx1"/>
            </a:solidFill>
            <a:round/>
            <a:headEnd/>
            <a:tailEnd/>
          </a:ln>
          <a:effectLst/>
        </p:spPr>
        <p:txBody>
          <a:bodyPr/>
          <a:lstStyle/>
          <a:p>
            <a:endParaRPr lang="en-CA"/>
          </a:p>
        </p:txBody>
      </p:sp>
      <p:sp>
        <p:nvSpPr>
          <p:cNvPr id="108565" name="Line 21"/>
          <p:cNvSpPr>
            <a:spLocks noChangeShapeType="1"/>
          </p:cNvSpPr>
          <p:nvPr/>
        </p:nvSpPr>
        <p:spPr bwMode="auto">
          <a:xfrm>
            <a:off x="1914525" y="1436688"/>
            <a:ext cx="446088" cy="0"/>
          </a:xfrm>
          <a:prstGeom prst="line">
            <a:avLst/>
          </a:prstGeom>
          <a:noFill/>
          <a:ln w="9525">
            <a:solidFill>
              <a:schemeClr val="tx1"/>
            </a:solidFill>
            <a:round/>
            <a:headEnd/>
            <a:tailEnd/>
          </a:ln>
          <a:effectLst/>
        </p:spPr>
        <p:txBody>
          <a:bodyPr/>
          <a:lstStyle/>
          <a:p>
            <a:endParaRPr lang="en-CA"/>
          </a:p>
        </p:txBody>
      </p:sp>
      <p:sp>
        <p:nvSpPr>
          <p:cNvPr id="108566" name="Text Box 22"/>
          <p:cNvSpPr txBox="1">
            <a:spLocks noChangeArrowheads="1"/>
          </p:cNvSpPr>
          <p:nvPr/>
        </p:nvSpPr>
        <p:spPr bwMode="auto">
          <a:xfrm>
            <a:off x="815975" y="1152525"/>
            <a:ext cx="811213" cy="457200"/>
          </a:xfrm>
          <a:prstGeom prst="rect">
            <a:avLst/>
          </a:prstGeom>
          <a:noFill/>
          <a:ln w="9525">
            <a:noFill/>
            <a:miter lim="800000"/>
            <a:headEnd/>
            <a:tailEnd/>
          </a:ln>
          <a:effectLst/>
        </p:spPr>
        <p:txBody>
          <a:bodyPr wrap="none">
            <a:spAutoFit/>
          </a:bodyPr>
          <a:lstStyle/>
          <a:p>
            <a:r>
              <a:rPr lang="en-US"/>
              <a:t>0 eV</a:t>
            </a:r>
          </a:p>
        </p:txBody>
      </p:sp>
      <p:sp>
        <p:nvSpPr>
          <p:cNvPr id="108567" name="Text Box 23"/>
          <p:cNvSpPr txBox="1">
            <a:spLocks noChangeArrowheads="1"/>
          </p:cNvSpPr>
          <p:nvPr/>
        </p:nvSpPr>
        <p:spPr bwMode="auto">
          <a:xfrm>
            <a:off x="1685925" y="-106363"/>
            <a:ext cx="860425" cy="457201"/>
          </a:xfrm>
          <a:prstGeom prst="rect">
            <a:avLst/>
          </a:prstGeom>
          <a:noFill/>
          <a:ln w="9525">
            <a:noFill/>
            <a:miter lim="800000"/>
            <a:headEnd/>
            <a:tailEnd/>
          </a:ln>
          <a:effectLst/>
        </p:spPr>
        <p:txBody>
          <a:bodyPr wrap="none">
            <a:spAutoFit/>
          </a:bodyPr>
          <a:lstStyle/>
          <a:p>
            <a:r>
              <a:rPr lang="en-US"/>
              <a:t>0    L</a:t>
            </a:r>
          </a:p>
        </p:txBody>
      </p:sp>
      <p:sp>
        <p:nvSpPr>
          <p:cNvPr id="108568" name="Text Box 24"/>
          <p:cNvSpPr txBox="1">
            <a:spLocks noChangeArrowheads="1"/>
          </p:cNvSpPr>
          <p:nvPr/>
        </p:nvSpPr>
        <p:spPr bwMode="auto">
          <a:xfrm>
            <a:off x="830263" y="176213"/>
            <a:ext cx="1065212" cy="457200"/>
          </a:xfrm>
          <a:prstGeom prst="rect">
            <a:avLst/>
          </a:prstGeom>
          <a:noFill/>
          <a:ln w="9525">
            <a:noFill/>
            <a:miter lim="800000"/>
            <a:headEnd/>
            <a:tailEnd/>
          </a:ln>
          <a:effectLst/>
        </p:spPr>
        <p:txBody>
          <a:bodyPr wrap="none">
            <a:spAutoFit/>
          </a:bodyPr>
          <a:lstStyle/>
          <a:p>
            <a:r>
              <a:rPr lang="en-US"/>
              <a:t>4.7 eV</a:t>
            </a:r>
          </a:p>
        </p:txBody>
      </p:sp>
      <p:sp>
        <p:nvSpPr>
          <p:cNvPr id="108569" name="Text Box 25"/>
          <p:cNvSpPr txBox="1">
            <a:spLocks noChangeArrowheads="1"/>
          </p:cNvSpPr>
          <p:nvPr/>
        </p:nvSpPr>
        <p:spPr bwMode="auto">
          <a:xfrm>
            <a:off x="290513" y="3894138"/>
            <a:ext cx="8710612" cy="830997"/>
          </a:xfrm>
          <a:prstGeom prst="rect">
            <a:avLst/>
          </a:prstGeom>
          <a:noFill/>
          <a:ln w="9525">
            <a:noFill/>
            <a:miter lim="800000"/>
            <a:headEnd/>
            <a:tailEnd/>
          </a:ln>
          <a:effectLst/>
        </p:spPr>
        <p:txBody>
          <a:bodyPr>
            <a:spAutoFit/>
          </a:bodyPr>
          <a:lstStyle/>
          <a:p>
            <a:r>
              <a:rPr lang="en-US" dirty="0"/>
              <a:t>b.   0.025 </a:t>
            </a:r>
            <a:r>
              <a:rPr lang="en-US" dirty="0" err="1"/>
              <a:t>eV</a:t>
            </a:r>
            <a:r>
              <a:rPr lang="en-US" dirty="0"/>
              <a:t>&lt;&lt; 4.7eV.  So very small chance </a:t>
            </a:r>
            <a:r>
              <a:rPr lang="en-US" dirty="0" smtClean="0"/>
              <a:t>an </a:t>
            </a:r>
            <a:r>
              <a:rPr lang="en-US" dirty="0"/>
              <a:t>electron could have enough energy get out. </a:t>
            </a:r>
          </a:p>
        </p:txBody>
      </p:sp>
      <p:sp>
        <p:nvSpPr>
          <p:cNvPr id="108570" name="Text Box 26"/>
          <p:cNvSpPr txBox="1">
            <a:spLocks noChangeArrowheads="1"/>
          </p:cNvSpPr>
          <p:nvPr/>
        </p:nvSpPr>
        <p:spPr bwMode="auto">
          <a:xfrm>
            <a:off x="476250" y="4954588"/>
            <a:ext cx="7640638" cy="1196975"/>
          </a:xfrm>
          <a:prstGeom prst="rect">
            <a:avLst/>
          </a:prstGeom>
          <a:noFill/>
          <a:ln w="9525">
            <a:solidFill>
              <a:schemeClr val="tx1"/>
            </a:solidFill>
            <a:miter lim="800000"/>
            <a:headEnd/>
            <a:tailEnd/>
          </a:ln>
          <a:effectLst/>
        </p:spPr>
        <p:txBody>
          <a:bodyPr wrap="none">
            <a:spAutoFit/>
          </a:bodyPr>
          <a:lstStyle/>
          <a:p>
            <a:r>
              <a:rPr lang="en-US"/>
              <a:t>What does that say about boundary condition on </a:t>
            </a:r>
            <a:r>
              <a:rPr lang="en-US">
                <a:sym typeface="Symbol" pitchFamily="18" charset="2"/>
              </a:rPr>
              <a:t>(x) ?</a:t>
            </a:r>
          </a:p>
          <a:p>
            <a:r>
              <a:rPr lang="en-US">
                <a:sym typeface="Symbol" pitchFamily="18" charset="2"/>
              </a:rPr>
              <a:t>a. (x) must be same x&lt;0, 0&lt;x&lt;L, x&gt;L,  </a:t>
            </a:r>
          </a:p>
          <a:p>
            <a:r>
              <a:rPr lang="en-US">
                <a:sym typeface="Symbol" pitchFamily="18" charset="2"/>
              </a:rPr>
              <a:t> b. (x&lt;0)~0, (x&gt;0)0    c. (x) ~0 except for 0&lt;x&lt;L </a:t>
            </a:r>
          </a:p>
        </p:txBody>
      </p:sp>
      <p:sp>
        <p:nvSpPr>
          <p:cNvPr id="108571" name="Text Box 27"/>
          <p:cNvSpPr txBox="1">
            <a:spLocks noChangeArrowheads="1"/>
          </p:cNvSpPr>
          <p:nvPr/>
        </p:nvSpPr>
        <p:spPr bwMode="auto">
          <a:xfrm>
            <a:off x="558800" y="6213475"/>
            <a:ext cx="8225329" cy="461665"/>
          </a:xfrm>
          <a:prstGeom prst="rect">
            <a:avLst/>
          </a:prstGeom>
          <a:noFill/>
          <a:ln w="9525">
            <a:noFill/>
            <a:miter lim="800000"/>
            <a:headEnd/>
            <a:tailEnd/>
          </a:ln>
          <a:effectLst/>
        </p:spPr>
        <p:txBody>
          <a:bodyPr wrap="none">
            <a:spAutoFit/>
          </a:bodyPr>
          <a:lstStyle/>
          <a:p>
            <a:r>
              <a:rPr lang="en-US" dirty="0" err="1"/>
              <a:t>ans</a:t>
            </a:r>
            <a:r>
              <a:rPr lang="en-US" dirty="0"/>
              <a:t> c</a:t>
            </a:r>
            <a:r>
              <a:rPr lang="en-US" dirty="0" smtClean="0"/>
              <a:t>.  So pretty good approximation to say never gets out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557">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85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8570">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8570">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857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85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69" grpId="0"/>
      <p:bldP spid="10857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fld id="{67C583EE-CF7B-4BF8-87C6-263BADEB95B8}" type="slidenum">
              <a:rPr lang="en-US"/>
              <a:pPr/>
              <a:t>16</a:t>
            </a:fld>
            <a:endParaRPr lang="en-US"/>
          </a:p>
        </p:txBody>
      </p:sp>
      <p:sp>
        <p:nvSpPr>
          <p:cNvPr id="227334" name="Line 6"/>
          <p:cNvSpPr>
            <a:spLocks noChangeShapeType="1"/>
          </p:cNvSpPr>
          <p:nvPr/>
        </p:nvSpPr>
        <p:spPr bwMode="auto">
          <a:xfrm flipH="1">
            <a:off x="1339850" y="1296988"/>
            <a:ext cx="1588" cy="1746250"/>
          </a:xfrm>
          <a:prstGeom prst="line">
            <a:avLst/>
          </a:prstGeom>
          <a:noFill/>
          <a:ln w="28575">
            <a:solidFill>
              <a:schemeClr val="tx1"/>
            </a:solidFill>
            <a:round/>
            <a:headEnd/>
            <a:tailEnd/>
          </a:ln>
          <a:effectLst/>
        </p:spPr>
        <p:txBody>
          <a:bodyPr/>
          <a:lstStyle/>
          <a:p>
            <a:endParaRPr lang="en-CA"/>
          </a:p>
        </p:txBody>
      </p:sp>
      <p:sp>
        <p:nvSpPr>
          <p:cNvPr id="227336" name="Line 8"/>
          <p:cNvSpPr>
            <a:spLocks noChangeShapeType="1"/>
          </p:cNvSpPr>
          <p:nvPr/>
        </p:nvSpPr>
        <p:spPr bwMode="auto">
          <a:xfrm>
            <a:off x="3419475" y="1387475"/>
            <a:ext cx="22225" cy="1700213"/>
          </a:xfrm>
          <a:prstGeom prst="line">
            <a:avLst/>
          </a:prstGeom>
          <a:noFill/>
          <a:ln w="28575">
            <a:solidFill>
              <a:schemeClr val="tx1"/>
            </a:solidFill>
            <a:round/>
            <a:headEnd/>
            <a:tailEnd/>
          </a:ln>
          <a:effectLst/>
        </p:spPr>
        <p:txBody>
          <a:bodyPr/>
          <a:lstStyle/>
          <a:p>
            <a:endParaRPr lang="en-CA"/>
          </a:p>
        </p:txBody>
      </p:sp>
      <p:sp>
        <p:nvSpPr>
          <p:cNvPr id="227338" name="Line 10"/>
          <p:cNvSpPr>
            <a:spLocks noChangeShapeType="1"/>
          </p:cNvSpPr>
          <p:nvPr/>
        </p:nvSpPr>
        <p:spPr bwMode="auto">
          <a:xfrm>
            <a:off x="1358900" y="3030538"/>
            <a:ext cx="2078038" cy="9525"/>
          </a:xfrm>
          <a:prstGeom prst="line">
            <a:avLst/>
          </a:prstGeom>
          <a:noFill/>
          <a:ln w="28575">
            <a:solidFill>
              <a:schemeClr val="tx1"/>
            </a:solidFill>
            <a:round/>
            <a:headEnd/>
            <a:tailEnd/>
          </a:ln>
          <a:effectLst/>
        </p:spPr>
        <p:txBody>
          <a:bodyPr/>
          <a:lstStyle/>
          <a:p>
            <a:endParaRPr lang="en-CA"/>
          </a:p>
        </p:txBody>
      </p:sp>
      <p:sp>
        <p:nvSpPr>
          <p:cNvPr id="227339" name="Text Box 11"/>
          <p:cNvSpPr txBox="1">
            <a:spLocks noChangeArrowheads="1"/>
          </p:cNvSpPr>
          <p:nvPr/>
        </p:nvSpPr>
        <p:spPr bwMode="auto">
          <a:xfrm>
            <a:off x="122238" y="2663825"/>
            <a:ext cx="438150" cy="457200"/>
          </a:xfrm>
          <a:prstGeom prst="rect">
            <a:avLst/>
          </a:prstGeom>
          <a:noFill/>
          <a:ln w="9525">
            <a:noFill/>
            <a:miter lim="800000"/>
            <a:headEnd/>
            <a:tailEnd/>
          </a:ln>
          <a:effectLst/>
        </p:spPr>
        <p:txBody>
          <a:bodyPr wrap="none">
            <a:spAutoFit/>
          </a:bodyPr>
          <a:lstStyle/>
          <a:p>
            <a:r>
              <a:rPr lang="en-US"/>
              <a:t>0 </a:t>
            </a:r>
          </a:p>
        </p:txBody>
      </p:sp>
      <p:sp>
        <p:nvSpPr>
          <p:cNvPr id="227342" name="Line 14"/>
          <p:cNvSpPr>
            <a:spLocks noChangeShapeType="1"/>
          </p:cNvSpPr>
          <p:nvPr/>
        </p:nvSpPr>
        <p:spPr bwMode="auto">
          <a:xfrm>
            <a:off x="635000" y="1216025"/>
            <a:ext cx="7938" cy="1803400"/>
          </a:xfrm>
          <a:prstGeom prst="line">
            <a:avLst/>
          </a:prstGeom>
          <a:noFill/>
          <a:ln w="9525">
            <a:solidFill>
              <a:schemeClr val="tx1"/>
            </a:solidFill>
            <a:round/>
            <a:headEnd type="triangle" w="med" len="med"/>
            <a:tailEnd/>
          </a:ln>
          <a:effectLst/>
        </p:spPr>
        <p:txBody>
          <a:bodyPr/>
          <a:lstStyle/>
          <a:p>
            <a:endParaRPr lang="en-CA"/>
          </a:p>
        </p:txBody>
      </p:sp>
      <p:sp>
        <p:nvSpPr>
          <p:cNvPr id="227343" name="Text Box 15"/>
          <p:cNvSpPr txBox="1">
            <a:spLocks noChangeArrowheads="1"/>
          </p:cNvSpPr>
          <p:nvPr/>
        </p:nvSpPr>
        <p:spPr bwMode="auto">
          <a:xfrm rot="-5400000">
            <a:off x="-186531" y="1793082"/>
            <a:ext cx="1150937" cy="457200"/>
          </a:xfrm>
          <a:prstGeom prst="rect">
            <a:avLst/>
          </a:prstGeom>
          <a:noFill/>
          <a:ln w="9525">
            <a:noFill/>
            <a:miter lim="800000"/>
            <a:headEnd/>
            <a:tailEnd/>
          </a:ln>
          <a:effectLst/>
        </p:spPr>
        <p:txBody>
          <a:bodyPr wrap="none">
            <a:spAutoFit/>
          </a:bodyPr>
          <a:lstStyle/>
          <a:p>
            <a:r>
              <a:rPr lang="en-US"/>
              <a:t>Energy</a:t>
            </a:r>
          </a:p>
        </p:txBody>
      </p:sp>
      <p:sp>
        <p:nvSpPr>
          <p:cNvPr id="227344" name="Line 16"/>
          <p:cNvSpPr>
            <a:spLocks noChangeShapeType="1"/>
          </p:cNvSpPr>
          <p:nvPr/>
        </p:nvSpPr>
        <p:spPr bwMode="auto">
          <a:xfrm flipV="1">
            <a:off x="641350" y="3040063"/>
            <a:ext cx="3598863" cy="9525"/>
          </a:xfrm>
          <a:prstGeom prst="line">
            <a:avLst/>
          </a:prstGeom>
          <a:noFill/>
          <a:ln w="9525">
            <a:solidFill>
              <a:schemeClr val="tx1"/>
            </a:solidFill>
            <a:round/>
            <a:headEnd/>
            <a:tailEnd type="triangle" w="med" len="med"/>
          </a:ln>
          <a:effectLst/>
        </p:spPr>
        <p:txBody>
          <a:bodyPr/>
          <a:lstStyle/>
          <a:p>
            <a:endParaRPr lang="en-CA"/>
          </a:p>
        </p:txBody>
      </p:sp>
      <p:sp>
        <p:nvSpPr>
          <p:cNvPr id="227345" name="Text Box 17"/>
          <p:cNvSpPr txBox="1">
            <a:spLocks noChangeArrowheads="1"/>
          </p:cNvSpPr>
          <p:nvPr/>
        </p:nvSpPr>
        <p:spPr bwMode="auto">
          <a:xfrm>
            <a:off x="4276725" y="2833688"/>
            <a:ext cx="336550" cy="457200"/>
          </a:xfrm>
          <a:prstGeom prst="rect">
            <a:avLst/>
          </a:prstGeom>
          <a:noFill/>
          <a:ln w="9525">
            <a:noFill/>
            <a:miter lim="800000"/>
            <a:headEnd/>
            <a:tailEnd/>
          </a:ln>
          <a:effectLst/>
        </p:spPr>
        <p:txBody>
          <a:bodyPr wrap="none">
            <a:spAutoFit/>
          </a:bodyPr>
          <a:lstStyle/>
          <a:p>
            <a:r>
              <a:rPr lang="en-US"/>
              <a:t>x</a:t>
            </a:r>
          </a:p>
        </p:txBody>
      </p:sp>
      <p:graphicFrame>
        <p:nvGraphicFramePr>
          <p:cNvPr id="227346" name="Object 18"/>
          <p:cNvGraphicFramePr>
            <a:graphicFrameLocks noChangeAspect="1"/>
          </p:cNvGraphicFramePr>
          <p:nvPr/>
        </p:nvGraphicFramePr>
        <p:xfrm>
          <a:off x="4702175" y="1165225"/>
          <a:ext cx="3660775" cy="1077913"/>
        </p:xfrm>
        <a:graphic>
          <a:graphicData uri="http://schemas.openxmlformats.org/presentationml/2006/ole">
            <p:oleObj spid="_x0000_s204802" name="Equation" r:id="rId4" imgW="1422360" imgH="419040" progId="Equation.3">
              <p:embed/>
            </p:oleObj>
          </a:graphicData>
        </a:graphic>
      </p:graphicFrame>
      <p:sp>
        <p:nvSpPr>
          <p:cNvPr id="227347" name="Text Box 19"/>
          <p:cNvSpPr txBox="1">
            <a:spLocks noChangeArrowheads="1"/>
          </p:cNvSpPr>
          <p:nvPr/>
        </p:nvSpPr>
        <p:spPr bwMode="auto">
          <a:xfrm>
            <a:off x="720725" y="0"/>
            <a:ext cx="2724150" cy="1187450"/>
          </a:xfrm>
          <a:prstGeom prst="rect">
            <a:avLst/>
          </a:prstGeom>
          <a:noFill/>
          <a:ln w="9525">
            <a:noFill/>
            <a:miter lim="800000"/>
            <a:headEnd/>
            <a:tailEnd/>
          </a:ln>
          <a:effectLst/>
        </p:spPr>
        <p:txBody>
          <a:bodyPr wrap="none">
            <a:spAutoFit/>
          </a:bodyPr>
          <a:lstStyle/>
          <a:p>
            <a:r>
              <a:rPr lang="en-US"/>
              <a:t>x&lt;0, V(x) ~ infinite</a:t>
            </a:r>
          </a:p>
          <a:p>
            <a:r>
              <a:rPr lang="en-US"/>
              <a:t>x&gt; L, V(x) ~ infinite</a:t>
            </a:r>
          </a:p>
          <a:p>
            <a:r>
              <a:rPr lang="en-US"/>
              <a:t>0&lt;x&lt;L, V(x) =0</a:t>
            </a:r>
          </a:p>
        </p:txBody>
      </p:sp>
      <p:sp>
        <p:nvSpPr>
          <p:cNvPr id="227349" name="Text Box 21"/>
          <p:cNvSpPr txBox="1">
            <a:spLocks noChangeArrowheads="1"/>
          </p:cNvSpPr>
          <p:nvPr/>
        </p:nvSpPr>
        <p:spPr bwMode="auto">
          <a:xfrm>
            <a:off x="1214438" y="3008313"/>
            <a:ext cx="354012" cy="457200"/>
          </a:xfrm>
          <a:prstGeom prst="rect">
            <a:avLst/>
          </a:prstGeom>
          <a:noFill/>
          <a:ln w="9525">
            <a:noFill/>
            <a:miter lim="800000"/>
            <a:headEnd/>
            <a:tailEnd/>
          </a:ln>
          <a:effectLst/>
        </p:spPr>
        <p:txBody>
          <a:bodyPr wrap="none">
            <a:spAutoFit/>
          </a:bodyPr>
          <a:lstStyle/>
          <a:p>
            <a:r>
              <a:rPr lang="en-US"/>
              <a:t>0</a:t>
            </a:r>
          </a:p>
        </p:txBody>
      </p:sp>
      <p:sp>
        <p:nvSpPr>
          <p:cNvPr id="227350" name="Text Box 22"/>
          <p:cNvSpPr txBox="1">
            <a:spLocks noChangeArrowheads="1"/>
          </p:cNvSpPr>
          <p:nvPr/>
        </p:nvSpPr>
        <p:spPr bwMode="auto">
          <a:xfrm>
            <a:off x="3273425" y="3019425"/>
            <a:ext cx="354013" cy="457200"/>
          </a:xfrm>
          <a:prstGeom prst="rect">
            <a:avLst/>
          </a:prstGeom>
          <a:noFill/>
          <a:ln w="9525">
            <a:noFill/>
            <a:miter lim="800000"/>
            <a:headEnd/>
            <a:tailEnd/>
          </a:ln>
          <a:effectLst/>
        </p:spPr>
        <p:txBody>
          <a:bodyPr wrap="none">
            <a:spAutoFit/>
          </a:bodyPr>
          <a:lstStyle/>
          <a:p>
            <a:r>
              <a:rPr lang="en-US"/>
              <a:t>L</a:t>
            </a:r>
          </a:p>
        </p:txBody>
      </p:sp>
      <p:sp>
        <p:nvSpPr>
          <p:cNvPr id="227351" name="Rectangle 23"/>
          <p:cNvSpPr>
            <a:spLocks noChangeArrowheads="1"/>
          </p:cNvSpPr>
          <p:nvPr/>
        </p:nvSpPr>
        <p:spPr bwMode="auto">
          <a:xfrm>
            <a:off x="766763" y="1222375"/>
            <a:ext cx="550862" cy="1806575"/>
          </a:xfrm>
          <a:prstGeom prst="rect">
            <a:avLst/>
          </a:prstGeom>
          <a:solidFill>
            <a:schemeClr val="bg2"/>
          </a:solidFill>
          <a:ln w="9525">
            <a:solidFill>
              <a:schemeClr val="tx1"/>
            </a:solidFill>
            <a:miter lim="800000"/>
            <a:headEnd/>
            <a:tailEnd/>
          </a:ln>
          <a:effectLst/>
        </p:spPr>
        <p:txBody>
          <a:bodyPr wrap="none" anchor="ctr"/>
          <a:lstStyle/>
          <a:p>
            <a:endParaRPr lang="en-CA"/>
          </a:p>
        </p:txBody>
      </p:sp>
      <p:sp>
        <p:nvSpPr>
          <p:cNvPr id="227352" name="Rectangle 24"/>
          <p:cNvSpPr>
            <a:spLocks noChangeArrowheads="1"/>
          </p:cNvSpPr>
          <p:nvPr/>
        </p:nvSpPr>
        <p:spPr bwMode="auto">
          <a:xfrm>
            <a:off x="3441700" y="1398588"/>
            <a:ext cx="550863" cy="1628775"/>
          </a:xfrm>
          <a:prstGeom prst="rect">
            <a:avLst/>
          </a:prstGeom>
          <a:solidFill>
            <a:schemeClr val="bg2"/>
          </a:solidFill>
          <a:ln w="9525">
            <a:solidFill>
              <a:schemeClr val="tx1"/>
            </a:solidFill>
            <a:miter lim="800000"/>
            <a:headEnd/>
            <a:tailEnd/>
          </a:ln>
          <a:effectLst/>
        </p:spPr>
        <p:txBody>
          <a:bodyPr wrap="none" anchor="ctr"/>
          <a:lstStyle/>
          <a:p>
            <a:endParaRPr lang="en-CA"/>
          </a:p>
        </p:txBody>
      </p:sp>
      <p:sp>
        <p:nvSpPr>
          <p:cNvPr id="227354" name="Text Box 26"/>
          <p:cNvSpPr txBox="1">
            <a:spLocks noChangeArrowheads="1"/>
          </p:cNvSpPr>
          <p:nvPr/>
        </p:nvSpPr>
        <p:spPr bwMode="auto">
          <a:xfrm>
            <a:off x="4557713" y="142875"/>
            <a:ext cx="4216400" cy="822325"/>
          </a:xfrm>
          <a:prstGeom prst="rect">
            <a:avLst/>
          </a:prstGeom>
          <a:noFill/>
          <a:ln w="9525">
            <a:noFill/>
            <a:miter lim="800000"/>
            <a:headEnd/>
            <a:tailEnd/>
          </a:ln>
          <a:effectLst/>
        </p:spPr>
        <p:txBody>
          <a:bodyPr wrap="none">
            <a:spAutoFit/>
          </a:bodyPr>
          <a:lstStyle/>
          <a:p>
            <a:r>
              <a:rPr lang="en-US"/>
              <a:t>so clever physicist just has to </a:t>
            </a:r>
          </a:p>
          <a:p>
            <a:r>
              <a:rPr lang="en-US"/>
              <a:t>solve </a:t>
            </a:r>
          </a:p>
        </p:txBody>
      </p:sp>
      <p:sp>
        <p:nvSpPr>
          <p:cNvPr id="227355" name="Text Box 27"/>
          <p:cNvSpPr txBox="1">
            <a:spLocks noChangeArrowheads="1"/>
          </p:cNvSpPr>
          <p:nvPr/>
        </p:nvSpPr>
        <p:spPr bwMode="auto">
          <a:xfrm>
            <a:off x="5119688" y="2379663"/>
            <a:ext cx="3627437" cy="822325"/>
          </a:xfrm>
          <a:prstGeom prst="rect">
            <a:avLst/>
          </a:prstGeom>
          <a:noFill/>
          <a:ln w="9525">
            <a:noFill/>
            <a:miter lim="800000"/>
            <a:headEnd/>
            <a:tailEnd/>
          </a:ln>
          <a:effectLst/>
        </p:spPr>
        <p:txBody>
          <a:bodyPr wrap="none">
            <a:spAutoFit/>
          </a:bodyPr>
          <a:lstStyle/>
          <a:p>
            <a:r>
              <a:rPr lang="en-US"/>
              <a:t>with boundary conditions,</a:t>
            </a:r>
          </a:p>
          <a:p>
            <a:r>
              <a:rPr lang="en-US">
                <a:latin typeface="Symbol" pitchFamily="18" charset="2"/>
                <a:sym typeface="Symbol" pitchFamily="18" charset="2"/>
              </a:rPr>
              <a:t>y</a:t>
            </a:r>
            <a:r>
              <a:rPr lang="en-US">
                <a:sym typeface="Symbol" pitchFamily="18" charset="2"/>
              </a:rPr>
              <a:t>(0)=(L) =0</a:t>
            </a:r>
          </a:p>
        </p:txBody>
      </p:sp>
      <p:sp>
        <p:nvSpPr>
          <p:cNvPr id="227356" name="Text Box 28"/>
          <p:cNvSpPr txBox="1">
            <a:spLocks noChangeArrowheads="1"/>
          </p:cNvSpPr>
          <p:nvPr/>
        </p:nvSpPr>
        <p:spPr bwMode="auto">
          <a:xfrm>
            <a:off x="590550" y="3635375"/>
            <a:ext cx="5948363" cy="822325"/>
          </a:xfrm>
          <a:prstGeom prst="rect">
            <a:avLst/>
          </a:prstGeom>
          <a:noFill/>
          <a:ln w="9525">
            <a:noFill/>
            <a:miter lim="800000"/>
            <a:headEnd/>
            <a:tailEnd/>
          </a:ln>
          <a:effectLst/>
        </p:spPr>
        <p:txBody>
          <a:bodyPr wrap="none">
            <a:spAutoFit/>
          </a:bodyPr>
          <a:lstStyle/>
          <a:p>
            <a:r>
              <a:rPr lang="en-US"/>
              <a:t>solution a lot like microwave &amp; guitar string</a:t>
            </a:r>
          </a:p>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6"/>
          <p:cNvSpPr>
            <a:spLocks noGrp="1"/>
          </p:cNvSpPr>
          <p:nvPr>
            <p:ph type="sldNum" sz="quarter" idx="12"/>
          </p:nvPr>
        </p:nvSpPr>
        <p:spPr/>
        <p:txBody>
          <a:bodyPr/>
          <a:lstStyle/>
          <a:p>
            <a:fld id="{AE4DE066-0AE1-42CA-9469-F12CA18499DE}" type="slidenum">
              <a:rPr lang="en-US"/>
              <a:pPr/>
              <a:t>17</a:t>
            </a:fld>
            <a:endParaRPr lang="en-US"/>
          </a:p>
        </p:txBody>
      </p:sp>
      <p:sp>
        <p:nvSpPr>
          <p:cNvPr id="204809" name="Text Box 9"/>
          <p:cNvSpPr txBox="1">
            <a:spLocks noChangeArrowheads="1"/>
          </p:cNvSpPr>
          <p:nvPr/>
        </p:nvSpPr>
        <p:spPr bwMode="auto">
          <a:xfrm>
            <a:off x="757238" y="1498600"/>
            <a:ext cx="8094662" cy="984885"/>
          </a:xfrm>
          <a:prstGeom prst="rect">
            <a:avLst/>
          </a:prstGeom>
          <a:noFill/>
          <a:ln w="9525">
            <a:noFill/>
            <a:miter lim="800000"/>
            <a:headEnd/>
            <a:tailEnd/>
          </a:ln>
          <a:effectLst/>
        </p:spPr>
        <p:txBody>
          <a:bodyPr>
            <a:spAutoFit/>
          </a:bodyPr>
          <a:lstStyle/>
          <a:p>
            <a:endParaRPr lang="en-US" sz="1000" dirty="0"/>
          </a:p>
          <a:p>
            <a:r>
              <a:rPr lang="en-US" dirty="0"/>
              <a:t>A solution to this diff. eq. is</a:t>
            </a:r>
          </a:p>
          <a:p>
            <a:r>
              <a:rPr lang="en-US" dirty="0" smtClean="0"/>
              <a:t> </a:t>
            </a:r>
            <a:r>
              <a:rPr lang="en-US" dirty="0"/>
              <a:t>A </a:t>
            </a:r>
            <a:r>
              <a:rPr lang="en-US" dirty="0" err="1"/>
              <a:t>cos</a:t>
            </a:r>
            <a:r>
              <a:rPr lang="en-US" dirty="0"/>
              <a:t>(</a:t>
            </a:r>
            <a:r>
              <a:rPr lang="en-US" dirty="0" err="1"/>
              <a:t>kx</a:t>
            </a:r>
            <a:r>
              <a:rPr lang="en-US" dirty="0" smtClean="0"/>
              <a:t>) and  </a:t>
            </a:r>
            <a:r>
              <a:rPr lang="en-US" dirty="0"/>
              <a:t>B sin (</a:t>
            </a:r>
            <a:r>
              <a:rPr lang="en-US" dirty="0" err="1"/>
              <a:t>kx</a:t>
            </a:r>
            <a:r>
              <a:rPr lang="en-US" dirty="0" smtClean="0"/>
              <a:t>), so sum is also solution.</a:t>
            </a:r>
            <a:endParaRPr lang="en-US" dirty="0"/>
          </a:p>
        </p:txBody>
      </p:sp>
      <p:sp>
        <p:nvSpPr>
          <p:cNvPr id="204811" name="Text Box 11"/>
          <p:cNvSpPr txBox="1">
            <a:spLocks noChangeArrowheads="1"/>
          </p:cNvSpPr>
          <p:nvPr/>
        </p:nvSpPr>
        <p:spPr bwMode="auto">
          <a:xfrm>
            <a:off x="553316" y="3151620"/>
            <a:ext cx="2597186" cy="461665"/>
          </a:xfrm>
          <a:prstGeom prst="rect">
            <a:avLst/>
          </a:prstGeom>
          <a:noFill/>
          <a:ln w="9525">
            <a:noFill/>
            <a:miter lim="800000"/>
            <a:headEnd/>
            <a:tailEnd/>
          </a:ln>
          <a:effectLst/>
        </p:spPr>
        <p:txBody>
          <a:bodyPr wrap="none">
            <a:spAutoFit/>
          </a:bodyPr>
          <a:lstStyle/>
          <a:p>
            <a:r>
              <a:rPr lang="en-US" dirty="0" smtClean="0"/>
              <a:t> Check-- </a:t>
            </a:r>
            <a:r>
              <a:rPr lang="en-US" dirty="0"/>
              <a:t>plug in.  </a:t>
            </a:r>
          </a:p>
        </p:txBody>
      </p:sp>
      <p:graphicFrame>
        <p:nvGraphicFramePr>
          <p:cNvPr id="204815" name="Object 15"/>
          <p:cNvGraphicFramePr>
            <a:graphicFrameLocks noChangeAspect="1"/>
          </p:cNvGraphicFramePr>
          <p:nvPr>
            <p:ph sz="half" idx="2"/>
          </p:nvPr>
        </p:nvGraphicFramePr>
        <p:xfrm>
          <a:off x="535420" y="3674918"/>
          <a:ext cx="4483100" cy="1241425"/>
        </p:xfrm>
        <a:graphic>
          <a:graphicData uri="http://schemas.openxmlformats.org/presentationml/2006/ole">
            <p:oleObj spid="_x0000_s185346" name="Equation" r:id="rId4" imgW="1650960" imgH="457200" progId="Equation.3">
              <p:embed/>
            </p:oleObj>
          </a:graphicData>
        </a:graphic>
      </p:graphicFrame>
      <p:graphicFrame>
        <p:nvGraphicFramePr>
          <p:cNvPr id="204824" name="Object 24"/>
          <p:cNvGraphicFramePr>
            <a:graphicFrameLocks noChangeAspect="1"/>
          </p:cNvGraphicFramePr>
          <p:nvPr>
            <p:ph sz="half" idx="1"/>
          </p:nvPr>
        </p:nvGraphicFramePr>
        <p:xfrm>
          <a:off x="1908175" y="119063"/>
          <a:ext cx="4421188" cy="1303337"/>
        </p:xfrm>
        <a:graphic>
          <a:graphicData uri="http://schemas.openxmlformats.org/presentationml/2006/ole">
            <p:oleObj spid="_x0000_s185347" name="Equation" r:id="rId5" imgW="1422360" imgH="419040" progId="Equation.3">
              <p:embed/>
            </p:oleObj>
          </a:graphicData>
        </a:graphic>
      </p:graphicFrame>
      <p:grpSp>
        <p:nvGrpSpPr>
          <p:cNvPr id="2" name="Group 32"/>
          <p:cNvGrpSpPr>
            <a:grpSpLocks/>
          </p:cNvGrpSpPr>
          <p:nvPr/>
        </p:nvGrpSpPr>
        <p:grpSpPr bwMode="auto">
          <a:xfrm>
            <a:off x="5437477" y="3778827"/>
            <a:ext cx="3240087" cy="1141413"/>
            <a:chOff x="3495" y="3096"/>
            <a:chExt cx="2041" cy="719"/>
          </a:xfrm>
        </p:grpSpPr>
        <p:sp>
          <p:nvSpPr>
            <p:cNvPr id="204827" name="Text Box 27"/>
            <p:cNvSpPr txBox="1">
              <a:spLocks noChangeArrowheads="1"/>
            </p:cNvSpPr>
            <p:nvPr/>
          </p:nvSpPr>
          <p:spPr bwMode="auto">
            <a:xfrm>
              <a:off x="3495" y="3136"/>
              <a:ext cx="981" cy="288"/>
            </a:xfrm>
            <a:prstGeom prst="rect">
              <a:avLst/>
            </a:prstGeom>
            <a:noFill/>
            <a:ln w="9525">
              <a:noFill/>
              <a:miter lim="800000"/>
              <a:headEnd/>
              <a:tailEnd/>
            </a:ln>
            <a:effectLst/>
          </p:spPr>
          <p:txBody>
            <a:bodyPr wrap="none">
              <a:spAutoFit/>
            </a:bodyPr>
            <a:lstStyle/>
            <a:p>
              <a:r>
                <a:rPr lang="en-US"/>
                <a:t>solution if </a:t>
              </a:r>
            </a:p>
          </p:txBody>
        </p:sp>
        <p:graphicFrame>
          <p:nvGraphicFramePr>
            <p:cNvPr id="204831" name="Object 31"/>
            <p:cNvGraphicFramePr>
              <a:graphicFrameLocks noChangeAspect="1"/>
            </p:cNvGraphicFramePr>
            <p:nvPr/>
          </p:nvGraphicFramePr>
          <p:xfrm>
            <a:off x="4417" y="3096"/>
            <a:ext cx="1119" cy="719"/>
          </p:xfrm>
          <a:graphic>
            <a:graphicData uri="http://schemas.openxmlformats.org/presentationml/2006/ole">
              <p:oleObj spid="_x0000_s185348" name="Equation" r:id="rId6" imgW="711000" imgH="457200" progId="Equation.3">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6"/>
          <p:cNvSpPr>
            <a:spLocks noGrp="1"/>
          </p:cNvSpPr>
          <p:nvPr>
            <p:ph type="sldNum" sz="quarter" idx="12"/>
          </p:nvPr>
        </p:nvSpPr>
        <p:spPr/>
        <p:txBody>
          <a:bodyPr/>
          <a:lstStyle/>
          <a:p>
            <a:fld id="{9FCD34C2-C5C5-4B26-82C7-5FC39ECC1789}" type="slidenum">
              <a:rPr lang="en-US"/>
              <a:pPr/>
              <a:t>18</a:t>
            </a:fld>
            <a:endParaRPr lang="en-US"/>
          </a:p>
        </p:txBody>
      </p:sp>
      <p:graphicFrame>
        <p:nvGraphicFramePr>
          <p:cNvPr id="221186" name="Object 2"/>
          <p:cNvGraphicFramePr>
            <a:graphicFrameLocks noChangeAspect="1"/>
          </p:cNvGraphicFramePr>
          <p:nvPr>
            <p:ph sz="half" idx="2"/>
          </p:nvPr>
        </p:nvGraphicFramePr>
        <p:xfrm>
          <a:off x="5281613" y="365125"/>
          <a:ext cx="3359150" cy="698500"/>
        </p:xfrm>
        <a:graphic>
          <a:graphicData uri="http://schemas.openxmlformats.org/presentationml/2006/ole">
            <p:oleObj spid="_x0000_s186370" name="Equation" r:id="rId4" imgW="977760" imgH="203040" progId="Equation.3">
              <p:embed/>
            </p:oleObj>
          </a:graphicData>
        </a:graphic>
      </p:graphicFrame>
      <p:graphicFrame>
        <p:nvGraphicFramePr>
          <p:cNvPr id="221187" name="Object 3"/>
          <p:cNvGraphicFramePr>
            <a:graphicFrameLocks noChangeAspect="1"/>
          </p:cNvGraphicFramePr>
          <p:nvPr>
            <p:ph sz="half" idx="1"/>
          </p:nvPr>
        </p:nvGraphicFramePr>
        <p:xfrm>
          <a:off x="641350" y="152400"/>
          <a:ext cx="3870325" cy="1141413"/>
        </p:xfrm>
        <a:graphic>
          <a:graphicData uri="http://schemas.openxmlformats.org/presentationml/2006/ole">
            <p:oleObj spid="_x0000_s186371" name="Equation" r:id="rId5" imgW="1422360" imgH="419040" progId="Equation.3">
              <p:embed/>
            </p:oleObj>
          </a:graphicData>
        </a:graphic>
      </p:graphicFrame>
      <p:graphicFrame>
        <p:nvGraphicFramePr>
          <p:cNvPr id="221188" name="Object 4"/>
          <p:cNvGraphicFramePr>
            <a:graphicFrameLocks noChangeAspect="1"/>
          </p:cNvGraphicFramePr>
          <p:nvPr/>
        </p:nvGraphicFramePr>
        <p:xfrm>
          <a:off x="5813425" y="915988"/>
          <a:ext cx="1776413" cy="1141412"/>
        </p:xfrm>
        <a:graphic>
          <a:graphicData uri="http://schemas.openxmlformats.org/presentationml/2006/ole">
            <p:oleObj spid="_x0000_s186372" name="Equation" r:id="rId6" imgW="711000" imgH="457200" progId="Equation.3">
              <p:embed/>
            </p:oleObj>
          </a:graphicData>
        </a:graphic>
      </p:graphicFrame>
      <p:sp>
        <p:nvSpPr>
          <p:cNvPr id="221189" name="Text Box 5"/>
          <p:cNvSpPr txBox="1">
            <a:spLocks noChangeArrowheads="1"/>
          </p:cNvSpPr>
          <p:nvPr/>
        </p:nvSpPr>
        <p:spPr bwMode="auto">
          <a:xfrm>
            <a:off x="1055688" y="1971675"/>
            <a:ext cx="3471862" cy="457200"/>
          </a:xfrm>
          <a:prstGeom prst="rect">
            <a:avLst/>
          </a:prstGeom>
          <a:noFill/>
          <a:ln w="9525">
            <a:noFill/>
            <a:miter lim="800000"/>
            <a:headEnd/>
            <a:tailEnd/>
          </a:ln>
          <a:effectLst/>
        </p:spPr>
        <p:txBody>
          <a:bodyPr wrap="none">
            <a:spAutoFit/>
          </a:bodyPr>
          <a:lstStyle/>
          <a:p>
            <a:r>
              <a:rPr lang="en-US"/>
              <a:t>makes sense,  because </a:t>
            </a:r>
          </a:p>
        </p:txBody>
      </p:sp>
      <p:graphicFrame>
        <p:nvGraphicFramePr>
          <p:cNvPr id="221190" name="Object 6"/>
          <p:cNvGraphicFramePr>
            <a:graphicFrameLocks noChangeAspect="1"/>
          </p:cNvGraphicFramePr>
          <p:nvPr/>
        </p:nvGraphicFramePr>
        <p:xfrm>
          <a:off x="4419600" y="1924050"/>
          <a:ext cx="1141413" cy="508000"/>
        </p:xfrm>
        <a:graphic>
          <a:graphicData uri="http://schemas.openxmlformats.org/presentationml/2006/ole">
            <p:oleObj spid="_x0000_s186373" name="Equation" r:id="rId7" imgW="457200" imgH="203040" progId="Equation.3">
              <p:embed/>
            </p:oleObj>
          </a:graphicData>
        </a:graphic>
      </p:graphicFrame>
      <p:sp>
        <p:nvSpPr>
          <p:cNvPr id="221191" name="Text Box 7"/>
          <p:cNvSpPr txBox="1">
            <a:spLocks noChangeArrowheads="1"/>
          </p:cNvSpPr>
          <p:nvPr/>
        </p:nvSpPr>
        <p:spPr bwMode="auto">
          <a:xfrm>
            <a:off x="447675" y="2589213"/>
            <a:ext cx="6859588" cy="822325"/>
          </a:xfrm>
          <a:prstGeom prst="rect">
            <a:avLst/>
          </a:prstGeom>
          <a:noFill/>
          <a:ln w="9525">
            <a:noFill/>
            <a:miter lim="800000"/>
            <a:headEnd/>
            <a:tailEnd/>
          </a:ln>
          <a:effectLst/>
        </p:spPr>
        <p:txBody>
          <a:bodyPr wrap="none">
            <a:spAutoFit/>
          </a:bodyPr>
          <a:lstStyle/>
          <a:p>
            <a:r>
              <a:rPr lang="en-US"/>
              <a:t>so condition on k is just saying that (p</a:t>
            </a:r>
            <a:r>
              <a:rPr lang="en-US" baseline="30000"/>
              <a:t>2</a:t>
            </a:r>
            <a:r>
              <a:rPr lang="en-US"/>
              <a:t>)/2m = E.   </a:t>
            </a:r>
          </a:p>
          <a:p>
            <a:r>
              <a:rPr lang="en-US"/>
              <a:t>V=0, so E= KE = ½ mv</a:t>
            </a:r>
            <a:r>
              <a:rPr lang="en-US" baseline="30000"/>
              <a:t>2 </a:t>
            </a:r>
            <a:r>
              <a:rPr lang="en-US"/>
              <a:t>= p</a:t>
            </a:r>
            <a:r>
              <a:rPr lang="en-US" baseline="30000"/>
              <a:t>2</a:t>
            </a:r>
            <a:r>
              <a:rPr lang="en-US"/>
              <a:t>/2m</a:t>
            </a:r>
            <a:endParaRPr lang="en-US" baseline="30000"/>
          </a:p>
        </p:txBody>
      </p:sp>
      <p:sp>
        <p:nvSpPr>
          <p:cNvPr id="221196" name="Text Box 12"/>
          <p:cNvSpPr txBox="1">
            <a:spLocks noChangeArrowheads="1"/>
          </p:cNvSpPr>
          <p:nvPr/>
        </p:nvSpPr>
        <p:spPr bwMode="auto">
          <a:xfrm>
            <a:off x="700088" y="3525838"/>
            <a:ext cx="7747634" cy="2677656"/>
          </a:xfrm>
          <a:prstGeom prst="rect">
            <a:avLst/>
          </a:prstGeom>
          <a:noFill/>
          <a:ln w="9525">
            <a:noFill/>
            <a:miter lim="800000"/>
            <a:headEnd/>
            <a:tailEnd/>
          </a:ln>
          <a:effectLst/>
        </p:spPr>
        <p:txBody>
          <a:bodyPr wrap="none">
            <a:spAutoFit/>
          </a:bodyPr>
          <a:lstStyle/>
          <a:p>
            <a:r>
              <a:rPr lang="en-US" dirty="0" smtClean="0"/>
              <a:t>This result implies that the total </a:t>
            </a:r>
            <a:r>
              <a:rPr lang="en-US" dirty="0"/>
              <a:t>energy of electron is</a:t>
            </a:r>
          </a:p>
          <a:p>
            <a:r>
              <a:rPr lang="en-US" dirty="0"/>
              <a:t>a. quantized according to E</a:t>
            </a:r>
            <a:r>
              <a:rPr lang="en-US" baseline="-25000" dirty="0"/>
              <a:t>n</a:t>
            </a:r>
            <a:r>
              <a:rPr lang="en-US" dirty="0"/>
              <a:t> = const. x n</a:t>
            </a:r>
            <a:r>
              <a:rPr lang="en-US" baseline="30000" dirty="0"/>
              <a:t>2</a:t>
            </a:r>
            <a:r>
              <a:rPr lang="en-US" dirty="0"/>
              <a:t>,  n= 1,2, 3, …</a:t>
            </a:r>
            <a:endParaRPr lang="en-US" baseline="30000" dirty="0"/>
          </a:p>
          <a:p>
            <a:r>
              <a:rPr lang="en-US" dirty="0"/>
              <a:t>b. quantized according to E</a:t>
            </a:r>
            <a:r>
              <a:rPr lang="en-US" baseline="-25000" dirty="0"/>
              <a:t>n</a:t>
            </a:r>
            <a:r>
              <a:rPr lang="en-US" dirty="0"/>
              <a:t> = const x n</a:t>
            </a:r>
          </a:p>
          <a:p>
            <a:r>
              <a:rPr lang="en-US" dirty="0"/>
              <a:t>c. quantized according to E</a:t>
            </a:r>
            <a:r>
              <a:rPr lang="en-US" baseline="-25000" dirty="0"/>
              <a:t>n</a:t>
            </a:r>
            <a:r>
              <a:rPr lang="en-US" dirty="0"/>
              <a:t> = const. x 1/n</a:t>
            </a:r>
            <a:r>
              <a:rPr lang="en-US" baseline="30000" dirty="0"/>
              <a:t>2</a:t>
            </a:r>
          </a:p>
          <a:p>
            <a:r>
              <a:rPr lang="en-US" dirty="0"/>
              <a:t>d. quantized according to some other condition but</a:t>
            </a:r>
          </a:p>
          <a:p>
            <a:r>
              <a:rPr lang="en-US" dirty="0"/>
              <a:t>don’t know what it is.</a:t>
            </a:r>
          </a:p>
          <a:p>
            <a:r>
              <a:rPr lang="en-US" dirty="0"/>
              <a:t>e. not quantized, energy can take on any value.</a:t>
            </a:r>
          </a:p>
        </p:txBody>
      </p:sp>
      <p:sp>
        <p:nvSpPr>
          <p:cNvPr id="221197" name="Text Box 13"/>
          <p:cNvSpPr txBox="1">
            <a:spLocks noChangeArrowheads="1"/>
          </p:cNvSpPr>
          <p:nvPr/>
        </p:nvSpPr>
        <p:spPr bwMode="auto">
          <a:xfrm>
            <a:off x="293688" y="6202363"/>
            <a:ext cx="8456612" cy="457200"/>
          </a:xfrm>
          <a:prstGeom prst="rect">
            <a:avLst/>
          </a:prstGeom>
          <a:noFill/>
          <a:ln w="9525">
            <a:noFill/>
            <a:miter lim="800000"/>
            <a:headEnd/>
            <a:tailEnd/>
          </a:ln>
          <a:effectLst/>
        </p:spPr>
        <p:txBody>
          <a:bodyPr wrap="none">
            <a:spAutoFit/>
          </a:bodyPr>
          <a:lstStyle/>
          <a:p>
            <a:r>
              <a:rPr lang="en-US" dirty="0">
                <a:solidFill>
                  <a:srgbClr val="CC3300"/>
                </a:solidFill>
              </a:rPr>
              <a:t>e. no boundary, not quantized, energy can take on any value.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11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1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96" grpId="0"/>
      <p:bldP spid="22119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lide Number Placeholder 5"/>
          <p:cNvSpPr>
            <a:spLocks noGrp="1"/>
          </p:cNvSpPr>
          <p:nvPr>
            <p:ph type="sldNum" sz="quarter" idx="12"/>
          </p:nvPr>
        </p:nvSpPr>
        <p:spPr/>
        <p:txBody>
          <a:bodyPr/>
          <a:lstStyle/>
          <a:p>
            <a:fld id="{BE0B6606-D7D8-4741-8F89-60C072D5C3E3}" type="slidenum">
              <a:rPr lang="en-US"/>
              <a:pPr/>
              <a:t>19</a:t>
            </a:fld>
            <a:endParaRPr lang="en-US"/>
          </a:p>
        </p:txBody>
      </p:sp>
      <p:sp>
        <p:nvSpPr>
          <p:cNvPr id="188420" name="Text Box 4"/>
          <p:cNvSpPr txBox="1">
            <a:spLocks noChangeArrowheads="1"/>
          </p:cNvSpPr>
          <p:nvPr/>
        </p:nvSpPr>
        <p:spPr bwMode="auto">
          <a:xfrm>
            <a:off x="188913" y="1838325"/>
            <a:ext cx="3911600" cy="457200"/>
          </a:xfrm>
          <a:prstGeom prst="rect">
            <a:avLst/>
          </a:prstGeom>
          <a:noFill/>
          <a:ln w="9525">
            <a:noFill/>
            <a:miter lim="800000"/>
            <a:headEnd/>
            <a:tailEnd/>
          </a:ln>
          <a:effectLst/>
        </p:spPr>
        <p:txBody>
          <a:bodyPr wrap="none">
            <a:spAutoFit/>
          </a:bodyPr>
          <a:lstStyle/>
          <a:p>
            <a:r>
              <a:rPr lang="en-US"/>
              <a:t> functional form of solution: </a:t>
            </a:r>
          </a:p>
        </p:txBody>
      </p:sp>
      <p:graphicFrame>
        <p:nvGraphicFramePr>
          <p:cNvPr id="188421" name="Object 5"/>
          <p:cNvGraphicFramePr>
            <a:graphicFrameLocks noChangeAspect="1"/>
          </p:cNvGraphicFramePr>
          <p:nvPr/>
        </p:nvGraphicFramePr>
        <p:xfrm>
          <a:off x="4113213" y="1844675"/>
          <a:ext cx="4152900" cy="496888"/>
        </p:xfrm>
        <a:graphic>
          <a:graphicData uri="http://schemas.openxmlformats.org/presentationml/2006/ole">
            <p:oleObj spid="_x0000_s205826" name="Equation" r:id="rId4" imgW="1701720" imgH="203040" progId="Equation.3">
              <p:embed/>
            </p:oleObj>
          </a:graphicData>
        </a:graphic>
      </p:graphicFrame>
      <p:grpSp>
        <p:nvGrpSpPr>
          <p:cNvPr id="2" name="Group 6"/>
          <p:cNvGrpSpPr>
            <a:grpSpLocks/>
          </p:cNvGrpSpPr>
          <p:nvPr/>
        </p:nvGrpSpPr>
        <p:grpSpPr bwMode="auto">
          <a:xfrm>
            <a:off x="398463" y="101600"/>
            <a:ext cx="2476500" cy="1508125"/>
            <a:chOff x="65" y="0"/>
            <a:chExt cx="1560" cy="950"/>
          </a:xfrm>
        </p:grpSpPr>
        <p:sp>
          <p:nvSpPr>
            <p:cNvPr id="188423" name="Line 7"/>
            <p:cNvSpPr>
              <a:spLocks noChangeShapeType="1"/>
            </p:cNvSpPr>
            <p:nvPr/>
          </p:nvSpPr>
          <p:spPr bwMode="auto">
            <a:xfrm>
              <a:off x="624" y="143"/>
              <a:ext cx="2" cy="574"/>
            </a:xfrm>
            <a:prstGeom prst="line">
              <a:avLst/>
            </a:prstGeom>
            <a:noFill/>
            <a:ln w="28575">
              <a:solidFill>
                <a:schemeClr val="tx1"/>
              </a:solidFill>
              <a:round/>
              <a:headEnd type="triangle" w="med" len="med"/>
              <a:tailEnd/>
            </a:ln>
            <a:effectLst/>
          </p:spPr>
          <p:txBody>
            <a:bodyPr/>
            <a:lstStyle/>
            <a:p>
              <a:endParaRPr lang="en-CA"/>
            </a:p>
          </p:txBody>
        </p:sp>
        <p:sp>
          <p:nvSpPr>
            <p:cNvPr id="188424" name="Line 8"/>
            <p:cNvSpPr>
              <a:spLocks noChangeShapeType="1"/>
            </p:cNvSpPr>
            <p:nvPr/>
          </p:nvSpPr>
          <p:spPr bwMode="auto">
            <a:xfrm flipH="1">
              <a:off x="1392" y="130"/>
              <a:ext cx="13" cy="588"/>
            </a:xfrm>
            <a:prstGeom prst="line">
              <a:avLst/>
            </a:prstGeom>
            <a:noFill/>
            <a:ln w="28575">
              <a:solidFill>
                <a:schemeClr val="tx1"/>
              </a:solidFill>
              <a:round/>
              <a:headEnd type="triangle" w="med" len="med"/>
              <a:tailEnd/>
            </a:ln>
            <a:effectLst/>
          </p:spPr>
          <p:txBody>
            <a:bodyPr/>
            <a:lstStyle/>
            <a:p>
              <a:endParaRPr lang="en-CA"/>
            </a:p>
          </p:txBody>
        </p:sp>
        <p:sp>
          <p:nvSpPr>
            <p:cNvPr id="188425" name="Line 9"/>
            <p:cNvSpPr>
              <a:spLocks noChangeShapeType="1"/>
            </p:cNvSpPr>
            <p:nvPr/>
          </p:nvSpPr>
          <p:spPr bwMode="auto">
            <a:xfrm>
              <a:off x="619" y="711"/>
              <a:ext cx="772" cy="5"/>
            </a:xfrm>
            <a:prstGeom prst="line">
              <a:avLst/>
            </a:prstGeom>
            <a:noFill/>
            <a:ln w="28575">
              <a:solidFill>
                <a:schemeClr val="tx1"/>
              </a:solidFill>
              <a:round/>
              <a:headEnd/>
              <a:tailEnd/>
            </a:ln>
            <a:effectLst/>
          </p:spPr>
          <p:txBody>
            <a:bodyPr/>
            <a:lstStyle/>
            <a:p>
              <a:endParaRPr lang="en-CA"/>
            </a:p>
          </p:txBody>
        </p:sp>
        <p:sp>
          <p:nvSpPr>
            <p:cNvPr id="188426" name="Text Box 10"/>
            <p:cNvSpPr txBox="1">
              <a:spLocks noChangeArrowheads="1"/>
            </p:cNvSpPr>
            <p:nvPr/>
          </p:nvSpPr>
          <p:spPr bwMode="auto">
            <a:xfrm>
              <a:off x="65" y="564"/>
              <a:ext cx="511" cy="288"/>
            </a:xfrm>
            <a:prstGeom prst="rect">
              <a:avLst/>
            </a:prstGeom>
            <a:noFill/>
            <a:ln w="9525">
              <a:noFill/>
              <a:miter lim="800000"/>
              <a:headEnd/>
              <a:tailEnd/>
            </a:ln>
            <a:effectLst/>
          </p:spPr>
          <p:txBody>
            <a:bodyPr wrap="none">
              <a:spAutoFit/>
            </a:bodyPr>
            <a:lstStyle/>
            <a:p>
              <a:r>
                <a:rPr lang="en-US"/>
                <a:t>0 eV</a:t>
              </a:r>
            </a:p>
          </p:txBody>
        </p:sp>
        <p:sp>
          <p:nvSpPr>
            <p:cNvPr id="188427" name="Text Box 11"/>
            <p:cNvSpPr txBox="1">
              <a:spLocks noChangeArrowheads="1"/>
            </p:cNvSpPr>
            <p:nvPr/>
          </p:nvSpPr>
          <p:spPr bwMode="auto">
            <a:xfrm>
              <a:off x="495" y="662"/>
              <a:ext cx="1019" cy="288"/>
            </a:xfrm>
            <a:prstGeom prst="rect">
              <a:avLst/>
            </a:prstGeom>
            <a:noFill/>
            <a:ln w="9525">
              <a:noFill/>
              <a:miter lim="800000"/>
              <a:headEnd/>
              <a:tailEnd/>
            </a:ln>
            <a:effectLst/>
          </p:spPr>
          <p:txBody>
            <a:bodyPr wrap="none">
              <a:spAutoFit/>
            </a:bodyPr>
            <a:lstStyle/>
            <a:p>
              <a:r>
                <a:rPr lang="en-US"/>
                <a:t>0             L</a:t>
              </a:r>
            </a:p>
          </p:txBody>
        </p:sp>
        <p:sp>
          <p:nvSpPr>
            <p:cNvPr id="188428" name="Rectangle 12"/>
            <p:cNvSpPr>
              <a:spLocks noChangeArrowheads="1"/>
            </p:cNvSpPr>
            <p:nvPr/>
          </p:nvSpPr>
          <p:spPr bwMode="auto">
            <a:xfrm>
              <a:off x="396" y="0"/>
              <a:ext cx="253" cy="288"/>
            </a:xfrm>
            <a:prstGeom prst="rect">
              <a:avLst/>
            </a:prstGeom>
            <a:noFill/>
            <a:ln w="9525">
              <a:noFill/>
              <a:miter lim="800000"/>
              <a:headEnd/>
              <a:tailEnd/>
            </a:ln>
            <a:effectLst/>
          </p:spPr>
          <p:txBody>
            <a:bodyPr wrap="none">
              <a:spAutoFit/>
            </a:bodyPr>
            <a:lstStyle/>
            <a:p>
              <a:r>
                <a:rPr lang="en-US"/>
                <a:t>∞</a:t>
              </a:r>
            </a:p>
          </p:txBody>
        </p:sp>
        <p:sp>
          <p:nvSpPr>
            <p:cNvPr id="188429" name="Rectangle 13"/>
            <p:cNvSpPr>
              <a:spLocks noChangeArrowheads="1"/>
            </p:cNvSpPr>
            <p:nvPr/>
          </p:nvSpPr>
          <p:spPr bwMode="auto">
            <a:xfrm>
              <a:off x="1372" y="0"/>
              <a:ext cx="253" cy="288"/>
            </a:xfrm>
            <a:prstGeom prst="rect">
              <a:avLst/>
            </a:prstGeom>
            <a:noFill/>
            <a:ln w="9525">
              <a:noFill/>
              <a:miter lim="800000"/>
              <a:headEnd/>
              <a:tailEnd/>
            </a:ln>
            <a:effectLst/>
          </p:spPr>
          <p:txBody>
            <a:bodyPr wrap="none">
              <a:spAutoFit/>
            </a:bodyPr>
            <a:lstStyle/>
            <a:p>
              <a:r>
                <a:rPr lang="en-US"/>
                <a:t>∞</a:t>
              </a:r>
            </a:p>
          </p:txBody>
        </p:sp>
      </p:grpSp>
      <p:sp>
        <p:nvSpPr>
          <p:cNvPr id="188432" name="Rectangle 16"/>
          <p:cNvSpPr>
            <a:spLocks noChangeArrowheads="1"/>
          </p:cNvSpPr>
          <p:nvPr/>
        </p:nvSpPr>
        <p:spPr bwMode="auto">
          <a:xfrm>
            <a:off x="307975" y="2408238"/>
            <a:ext cx="4124325" cy="457200"/>
          </a:xfrm>
          <a:prstGeom prst="rect">
            <a:avLst/>
          </a:prstGeom>
          <a:noFill/>
          <a:ln w="9525">
            <a:noFill/>
            <a:miter lim="800000"/>
            <a:headEnd/>
            <a:tailEnd/>
          </a:ln>
          <a:effectLst/>
        </p:spPr>
        <p:txBody>
          <a:bodyPr wrap="none">
            <a:spAutoFit/>
          </a:bodyPr>
          <a:lstStyle/>
          <a:p>
            <a:r>
              <a:rPr lang="en-US" b="1">
                <a:solidFill>
                  <a:srgbClr val="006600"/>
                </a:solidFill>
              </a:rPr>
              <a:t>Apply boundary conditions</a:t>
            </a:r>
          </a:p>
        </p:txBody>
      </p:sp>
      <p:sp>
        <p:nvSpPr>
          <p:cNvPr id="188435" name="Text Box 19"/>
          <p:cNvSpPr txBox="1">
            <a:spLocks noChangeArrowheads="1"/>
          </p:cNvSpPr>
          <p:nvPr/>
        </p:nvSpPr>
        <p:spPr bwMode="auto">
          <a:xfrm>
            <a:off x="2274888" y="2963863"/>
            <a:ext cx="1404937" cy="457200"/>
          </a:xfrm>
          <a:prstGeom prst="rect">
            <a:avLst/>
          </a:prstGeom>
          <a:noFill/>
          <a:ln w="9525">
            <a:noFill/>
            <a:miter lim="800000"/>
            <a:headEnd/>
            <a:tailEnd/>
          </a:ln>
          <a:effectLst/>
        </p:spPr>
        <p:txBody>
          <a:bodyPr wrap="none">
            <a:spAutoFit/>
          </a:bodyPr>
          <a:lstStyle/>
          <a:p>
            <a:r>
              <a:rPr lang="en-US"/>
              <a:t>x=0 </a:t>
            </a:r>
            <a:r>
              <a:rPr lang="en-US">
                <a:sym typeface="Wingdings" pitchFamily="2" charset="2"/>
              </a:rPr>
              <a:t> ?</a:t>
            </a:r>
            <a:r>
              <a:rPr lang="en-US"/>
              <a:t> </a:t>
            </a:r>
          </a:p>
        </p:txBody>
      </p:sp>
      <p:grpSp>
        <p:nvGrpSpPr>
          <p:cNvPr id="3" name="Group 36"/>
          <p:cNvGrpSpPr>
            <a:grpSpLocks/>
          </p:cNvGrpSpPr>
          <p:nvPr/>
        </p:nvGrpSpPr>
        <p:grpSpPr bwMode="auto">
          <a:xfrm>
            <a:off x="3765550" y="2913063"/>
            <a:ext cx="2565400" cy="515937"/>
            <a:chOff x="2372" y="1849"/>
            <a:chExt cx="1616" cy="325"/>
          </a:xfrm>
        </p:grpSpPr>
        <p:graphicFrame>
          <p:nvGraphicFramePr>
            <p:cNvPr id="188434" name="Object 18"/>
            <p:cNvGraphicFramePr>
              <a:graphicFrameLocks noChangeAspect="1"/>
            </p:cNvGraphicFramePr>
            <p:nvPr/>
          </p:nvGraphicFramePr>
          <p:xfrm>
            <a:off x="2372" y="1861"/>
            <a:ext cx="917" cy="313"/>
          </p:xfrm>
          <a:graphic>
            <a:graphicData uri="http://schemas.openxmlformats.org/presentationml/2006/ole">
              <p:oleObj spid="_x0000_s205832" name="Equation" r:id="rId5" imgW="596880" imgH="203040" progId="Equation.3">
                <p:embed/>
              </p:oleObj>
            </a:graphicData>
          </a:graphic>
        </p:graphicFrame>
        <p:sp>
          <p:nvSpPr>
            <p:cNvPr id="188436" name="Rectangle 20"/>
            <p:cNvSpPr>
              <a:spLocks noChangeArrowheads="1"/>
            </p:cNvSpPr>
            <p:nvPr/>
          </p:nvSpPr>
          <p:spPr bwMode="auto">
            <a:xfrm>
              <a:off x="3284" y="1849"/>
              <a:ext cx="704" cy="288"/>
            </a:xfrm>
            <a:prstGeom prst="rect">
              <a:avLst/>
            </a:prstGeom>
            <a:noFill/>
            <a:ln w="9525">
              <a:noFill/>
              <a:miter lim="800000"/>
              <a:headEnd/>
              <a:tailEnd/>
            </a:ln>
            <a:effectLst/>
          </p:spPr>
          <p:txBody>
            <a:bodyPr wrap="none">
              <a:spAutoFit/>
            </a:bodyPr>
            <a:lstStyle/>
            <a:p>
              <a:r>
                <a:rPr lang="en-US">
                  <a:sym typeface="Wingdings" pitchFamily="2" charset="2"/>
                </a:rPr>
                <a:t> A=0</a:t>
              </a:r>
            </a:p>
          </p:txBody>
        </p:sp>
      </p:grpSp>
      <p:graphicFrame>
        <p:nvGraphicFramePr>
          <p:cNvPr id="188437" name="Object 21"/>
          <p:cNvGraphicFramePr>
            <a:graphicFrameLocks noChangeAspect="1"/>
          </p:cNvGraphicFramePr>
          <p:nvPr/>
        </p:nvGraphicFramePr>
        <p:xfrm>
          <a:off x="1408113" y="3602038"/>
          <a:ext cx="3159125" cy="496887"/>
        </p:xfrm>
        <a:graphic>
          <a:graphicData uri="http://schemas.openxmlformats.org/presentationml/2006/ole">
            <p:oleObj spid="_x0000_s205827" name="Equation" r:id="rId6" imgW="1295280" imgH="203040" progId="Equation.3">
              <p:embed/>
            </p:oleObj>
          </a:graphicData>
        </a:graphic>
      </p:graphicFrame>
      <p:sp>
        <p:nvSpPr>
          <p:cNvPr id="188438" name="Text Box 22"/>
          <p:cNvSpPr txBox="1">
            <a:spLocks noChangeArrowheads="1"/>
          </p:cNvSpPr>
          <p:nvPr/>
        </p:nvSpPr>
        <p:spPr bwMode="auto">
          <a:xfrm>
            <a:off x="330200" y="3622675"/>
            <a:ext cx="1150938" cy="457200"/>
          </a:xfrm>
          <a:prstGeom prst="rect">
            <a:avLst/>
          </a:prstGeom>
          <a:noFill/>
          <a:ln w="9525">
            <a:noFill/>
            <a:miter lim="800000"/>
            <a:headEnd/>
            <a:tailEnd/>
          </a:ln>
          <a:effectLst/>
        </p:spPr>
        <p:txBody>
          <a:bodyPr wrap="none">
            <a:spAutoFit/>
          </a:bodyPr>
          <a:lstStyle/>
          <a:p>
            <a:r>
              <a:rPr lang="en-US"/>
              <a:t>x=L </a:t>
            </a:r>
            <a:r>
              <a:rPr lang="en-US">
                <a:sym typeface="Wingdings" pitchFamily="2" charset="2"/>
              </a:rPr>
              <a:t></a:t>
            </a:r>
            <a:r>
              <a:rPr lang="en-US"/>
              <a:t> </a:t>
            </a:r>
          </a:p>
        </p:txBody>
      </p:sp>
      <p:sp>
        <p:nvSpPr>
          <p:cNvPr id="188439" name="Rectangle 23"/>
          <p:cNvSpPr>
            <a:spLocks noChangeArrowheads="1"/>
          </p:cNvSpPr>
          <p:nvPr/>
        </p:nvSpPr>
        <p:spPr bwMode="auto">
          <a:xfrm>
            <a:off x="5354638" y="3544888"/>
            <a:ext cx="3128962" cy="457200"/>
          </a:xfrm>
          <a:prstGeom prst="rect">
            <a:avLst/>
          </a:prstGeom>
          <a:noFill/>
          <a:ln w="9525">
            <a:noFill/>
            <a:miter lim="800000"/>
            <a:headEnd/>
            <a:tailEnd/>
          </a:ln>
          <a:effectLst/>
        </p:spPr>
        <p:txBody>
          <a:bodyPr wrap="none">
            <a:spAutoFit/>
          </a:bodyPr>
          <a:lstStyle/>
          <a:p>
            <a:r>
              <a:rPr lang="en-US">
                <a:sym typeface="Wingdings" pitchFamily="2" charset="2"/>
              </a:rPr>
              <a:t> kL=n</a:t>
            </a:r>
            <a:r>
              <a:rPr lang="en-US">
                <a:latin typeface="Symbol" pitchFamily="18" charset="2"/>
                <a:sym typeface="Wingdings" pitchFamily="2" charset="2"/>
              </a:rPr>
              <a:t>p  </a:t>
            </a:r>
            <a:r>
              <a:rPr lang="en-US">
                <a:sym typeface="Wingdings" pitchFamily="2" charset="2"/>
              </a:rPr>
              <a:t>(n=1,2,3,4 …)</a:t>
            </a:r>
            <a:endParaRPr lang="en-US">
              <a:latin typeface="Symbol" pitchFamily="18" charset="2"/>
              <a:sym typeface="Wingdings" pitchFamily="2" charset="2"/>
            </a:endParaRPr>
          </a:p>
        </p:txBody>
      </p:sp>
      <p:graphicFrame>
        <p:nvGraphicFramePr>
          <p:cNvPr id="188440" name="Object 24"/>
          <p:cNvGraphicFramePr>
            <a:graphicFrameLocks noChangeAspect="1"/>
          </p:cNvGraphicFramePr>
          <p:nvPr/>
        </p:nvGraphicFramePr>
        <p:xfrm>
          <a:off x="4052888" y="4502150"/>
          <a:ext cx="1135062" cy="925513"/>
        </p:xfrm>
        <a:graphic>
          <a:graphicData uri="http://schemas.openxmlformats.org/presentationml/2006/ole">
            <p:oleObj spid="_x0000_s205828" name="Equation" r:id="rId7" imgW="482400" imgH="393480" progId="Equation.3">
              <p:embed/>
            </p:oleObj>
          </a:graphicData>
        </a:graphic>
      </p:graphicFrame>
      <p:graphicFrame>
        <p:nvGraphicFramePr>
          <p:cNvPr id="188441" name="Object 25"/>
          <p:cNvGraphicFramePr>
            <a:graphicFrameLocks noChangeAspect="1"/>
          </p:cNvGraphicFramePr>
          <p:nvPr/>
        </p:nvGraphicFramePr>
        <p:xfrm>
          <a:off x="5634038" y="4622800"/>
          <a:ext cx="1165225" cy="925513"/>
        </p:xfrm>
        <a:graphic>
          <a:graphicData uri="http://schemas.openxmlformats.org/presentationml/2006/ole">
            <p:oleObj spid="_x0000_s205829" name="Equation" r:id="rId8" imgW="495000" imgH="393480" progId="Equation.3">
              <p:embed/>
            </p:oleObj>
          </a:graphicData>
        </a:graphic>
      </p:graphicFrame>
      <p:sp>
        <p:nvSpPr>
          <p:cNvPr id="188448" name="Text Box 32"/>
          <p:cNvSpPr txBox="1">
            <a:spLocks noChangeArrowheads="1"/>
          </p:cNvSpPr>
          <p:nvPr/>
        </p:nvSpPr>
        <p:spPr bwMode="auto">
          <a:xfrm>
            <a:off x="5754688" y="3238500"/>
            <a:ext cx="184150" cy="457200"/>
          </a:xfrm>
          <a:prstGeom prst="rect">
            <a:avLst/>
          </a:prstGeom>
          <a:noFill/>
          <a:ln w="9525">
            <a:noFill/>
            <a:miter lim="800000"/>
            <a:headEnd/>
            <a:tailEnd/>
          </a:ln>
          <a:effectLst/>
        </p:spPr>
        <p:txBody>
          <a:bodyPr wrap="none">
            <a:spAutoFit/>
          </a:bodyPr>
          <a:lstStyle/>
          <a:p>
            <a:endParaRPr lang="en-US"/>
          </a:p>
        </p:txBody>
      </p:sp>
      <p:sp>
        <p:nvSpPr>
          <p:cNvPr id="188449" name="Rectangle 33"/>
          <p:cNvSpPr>
            <a:spLocks noChangeArrowheads="1"/>
          </p:cNvSpPr>
          <p:nvPr/>
        </p:nvSpPr>
        <p:spPr bwMode="auto">
          <a:xfrm>
            <a:off x="4846638" y="4083050"/>
            <a:ext cx="1706562" cy="519113"/>
          </a:xfrm>
          <a:prstGeom prst="rect">
            <a:avLst/>
          </a:prstGeom>
          <a:noFill/>
          <a:ln w="9525">
            <a:noFill/>
            <a:miter lim="800000"/>
            <a:headEnd/>
            <a:tailEnd/>
          </a:ln>
          <a:effectLst/>
        </p:spPr>
        <p:txBody>
          <a:bodyPr wrap="none">
            <a:spAutoFit/>
          </a:bodyPr>
          <a:lstStyle/>
          <a:p>
            <a:r>
              <a:rPr lang="en-US" sz="2800">
                <a:sym typeface="Wingdings" pitchFamily="2" charset="2"/>
              </a:rPr>
              <a:t> k=n</a:t>
            </a:r>
            <a:r>
              <a:rPr lang="en-US" sz="2800">
                <a:latin typeface="Symbol" pitchFamily="18" charset="2"/>
                <a:sym typeface="Wingdings" pitchFamily="2" charset="2"/>
              </a:rPr>
              <a:t>p</a:t>
            </a:r>
            <a:r>
              <a:rPr lang="en-US" sz="2800">
                <a:sym typeface="Wingdings" pitchFamily="2" charset="2"/>
              </a:rPr>
              <a:t>/L</a:t>
            </a:r>
          </a:p>
        </p:txBody>
      </p:sp>
      <p:graphicFrame>
        <p:nvGraphicFramePr>
          <p:cNvPr id="188451" name="Object 35"/>
          <p:cNvGraphicFramePr>
            <a:graphicFrameLocks noChangeAspect="1"/>
          </p:cNvGraphicFramePr>
          <p:nvPr/>
        </p:nvGraphicFramePr>
        <p:xfrm>
          <a:off x="3906838" y="360363"/>
          <a:ext cx="3660775" cy="1077912"/>
        </p:xfrm>
        <a:graphic>
          <a:graphicData uri="http://schemas.openxmlformats.org/presentationml/2006/ole">
            <p:oleObj spid="_x0000_s205830" name="Equation" r:id="rId9" imgW="1422360" imgH="419040" progId="Equation.3">
              <p:embed/>
            </p:oleObj>
          </a:graphicData>
        </a:graphic>
      </p:graphicFrame>
      <p:sp>
        <p:nvSpPr>
          <p:cNvPr id="188457" name="Text Box 41"/>
          <p:cNvSpPr txBox="1">
            <a:spLocks noChangeArrowheads="1"/>
          </p:cNvSpPr>
          <p:nvPr/>
        </p:nvSpPr>
        <p:spPr bwMode="auto">
          <a:xfrm>
            <a:off x="4700588" y="3532188"/>
            <a:ext cx="654050" cy="457200"/>
          </a:xfrm>
          <a:prstGeom prst="rect">
            <a:avLst/>
          </a:prstGeom>
          <a:noFill/>
          <a:ln w="9525">
            <a:noFill/>
            <a:miter lim="800000"/>
            <a:headEnd/>
            <a:tailEnd/>
          </a:ln>
          <a:effectLst/>
        </p:spPr>
        <p:txBody>
          <a:bodyPr wrap="none">
            <a:spAutoFit/>
          </a:bodyPr>
          <a:lstStyle/>
          <a:p>
            <a:r>
              <a:rPr lang="en-US">
                <a:sym typeface="Symbol" pitchFamily="18" charset="2"/>
              </a:rPr>
              <a:t>?</a:t>
            </a:r>
          </a:p>
        </p:txBody>
      </p:sp>
      <p:grpSp>
        <p:nvGrpSpPr>
          <p:cNvPr id="4" name="Group 44"/>
          <p:cNvGrpSpPr>
            <a:grpSpLocks/>
          </p:cNvGrpSpPr>
          <p:nvPr/>
        </p:nvGrpSpPr>
        <p:grpSpPr bwMode="auto">
          <a:xfrm>
            <a:off x="6932613" y="4113213"/>
            <a:ext cx="1900237" cy="1169987"/>
            <a:chOff x="4367" y="2591"/>
            <a:chExt cx="1197" cy="737"/>
          </a:xfrm>
        </p:grpSpPr>
        <p:grpSp>
          <p:nvGrpSpPr>
            <p:cNvPr id="5" name="Group 27"/>
            <p:cNvGrpSpPr>
              <a:grpSpLocks/>
            </p:cNvGrpSpPr>
            <p:nvPr/>
          </p:nvGrpSpPr>
          <p:grpSpPr bwMode="auto">
            <a:xfrm>
              <a:off x="4367" y="2591"/>
              <a:ext cx="1101" cy="728"/>
              <a:chOff x="4457" y="3031"/>
              <a:chExt cx="1101" cy="821"/>
            </a:xfrm>
          </p:grpSpPr>
          <p:pic>
            <p:nvPicPr>
              <p:cNvPr id="188444" name="Picture 28"/>
              <p:cNvPicPr>
                <a:picLocks noChangeAspect="1" noChangeArrowheads="1"/>
              </p:cNvPicPr>
              <p:nvPr/>
            </p:nvPicPr>
            <p:blipFill>
              <a:blip r:embed="rId10" cstate="print"/>
              <a:srcRect l="15292" b="81018"/>
              <a:stretch>
                <a:fillRect/>
              </a:stretch>
            </p:blipFill>
            <p:spPr bwMode="auto">
              <a:xfrm>
                <a:off x="4599" y="3578"/>
                <a:ext cx="819" cy="274"/>
              </a:xfrm>
              <a:prstGeom prst="rect">
                <a:avLst/>
              </a:prstGeom>
              <a:noFill/>
            </p:spPr>
          </p:pic>
          <p:pic>
            <p:nvPicPr>
              <p:cNvPr id="188445" name="Picture 29"/>
              <p:cNvPicPr>
                <a:picLocks noChangeAspect="1" noChangeArrowheads="1"/>
              </p:cNvPicPr>
              <p:nvPr/>
            </p:nvPicPr>
            <p:blipFill>
              <a:blip r:embed="rId10" cstate="print"/>
              <a:srcRect l="14433" t="17685" b="59676"/>
              <a:stretch>
                <a:fillRect/>
              </a:stretch>
            </p:blipFill>
            <p:spPr bwMode="auto">
              <a:xfrm>
                <a:off x="4568" y="3142"/>
                <a:ext cx="904" cy="489"/>
              </a:xfrm>
              <a:prstGeom prst="rect">
                <a:avLst/>
              </a:prstGeom>
              <a:noFill/>
            </p:spPr>
          </p:pic>
          <p:sp>
            <p:nvSpPr>
              <p:cNvPr id="188446" name="Rectangle 30"/>
              <p:cNvSpPr>
                <a:spLocks noChangeArrowheads="1"/>
              </p:cNvSpPr>
              <p:nvPr/>
            </p:nvSpPr>
            <p:spPr bwMode="auto">
              <a:xfrm>
                <a:off x="4586" y="3082"/>
                <a:ext cx="850" cy="756"/>
              </a:xfrm>
              <a:prstGeom prst="rect">
                <a:avLst/>
              </a:prstGeom>
              <a:noFill/>
              <a:ln w="9525">
                <a:solidFill>
                  <a:schemeClr val="tx1"/>
                </a:solidFill>
                <a:miter lim="800000"/>
                <a:headEnd/>
                <a:tailEnd/>
              </a:ln>
              <a:effectLst/>
            </p:spPr>
            <p:txBody>
              <a:bodyPr wrap="none" anchor="ctr"/>
              <a:lstStyle/>
              <a:p>
                <a:endParaRPr lang="en-CA"/>
              </a:p>
            </p:txBody>
          </p:sp>
          <p:sp>
            <p:nvSpPr>
              <p:cNvPr id="188447" name="Rectangle 31"/>
              <p:cNvSpPr>
                <a:spLocks noChangeArrowheads="1"/>
              </p:cNvSpPr>
              <p:nvPr/>
            </p:nvSpPr>
            <p:spPr bwMode="auto">
              <a:xfrm>
                <a:off x="4457" y="3031"/>
                <a:ext cx="1101" cy="108"/>
              </a:xfrm>
              <a:prstGeom prst="rect">
                <a:avLst/>
              </a:prstGeom>
              <a:solidFill>
                <a:schemeClr val="bg1"/>
              </a:solidFill>
              <a:ln w="9525">
                <a:noFill/>
                <a:miter lim="800000"/>
                <a:headEnd/>
                <a:tailEnd/>
              </a:ln>
              <a:effectLst/>
            </p:spPr>
            <p:txBody>
              <a:bodyPr wrap="none" anchor="ctr"/>
              <a:lstStyle/>
              <a:p>
                <a:endParaRPr lang="en-CA"/>
              </a:p>
            </p:txBody>
          </p:sp>
        </p:grpSp>
        <p:sp>
          <p:nvSpPr>
            <p:cNvPr id="188458" name="Text Box 42"/>
            <p:cNvSpPr txBox="1">
              <a:spLocks noChangeArrowheads="1"/>
            </p:cNvSpPr>
            <p:nvPr/>
          </p:nvSpPr>
          <p:spPr bwMode="auto">
            <a:xfrm>
              <a:off x="5320" y="3040"/>
              <a:ext cx="223" cy="288"/>
            </a:xfrm>
            <a:prstGeom prst="rect">
              <a:avLst/>
            </a:prstGeom>
            <a:noFill/>
            <a:ln w="9525">
              <a:noFill/>
              <a:miter lim="800000"/>
              <a:headEnd/>
              <a:tailEnd/>
            </a:ln>
            <a:effectLst/>
          </p:spPr>
          <p:txBody>
            <a:bodyPr wrap="none">
              <a:spAutoFit/>
            </a:bodyPr>
            <a:lstStyle/>
            <a:p>
              <a:r>
                <a:rPr lang="en-US"/>
                <a:t>1</a:t>
              </a:r>
            </a:p>
          </p:txBody>
        </p:sp>
        <p:sp>
          <p:nvSpPr>
            <p:cNvPr id="188459" name="Text Box 43"/>
            <p:cNvSpPr txBox="1">
              <a:spLocks noChangeArrowheads="1"/>
            </p:cNvSpPr>
            <p:nvPr/>
          </p:nvSpPr>
          <p:spPr bwMode="auto">
            <a:xfrm>
              <a:off x="5341" y="2755"/>
              <a:ext cx="223" cy="288"/>
            </a:xfrm>
            <a:prstGeom prst="rect">
              <a:avLst/>
            </a:prstGeom>
            <a:noFill/>
            <a:ln w="9525">
              <a:noFill/>
              <a:miter lim="800000"/>
              <a:headEnd/>
              <a:tailEnd/>
            </a:ln>
            <a:effectLst/>
          </p:spPr>
          <p:txBody>
            <a:bodyPr wrap="none">
              <a:spAutoFit/>
            </a:bodyPr>
            <a:lstStyle/>
            <a:p>
              <a:r>
                <a:rPr lang="en-US"/>
                <a:t>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84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84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843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845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84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844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84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844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35" grpId="0"/>
      <p:bldP spid="188438" grpId="0"/>
      <p:bldP spid="188439" grpId="0"/>
      <p:bldP spid="188449" grpId="0"/>
      <p:bldP spid="1884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4B344A2-6584-4217-8A64-3C17AB721957}" type="slidenum">
              <a:rPr lang="en-US"/>
              <a:pPr/>
              <a:t>2</a:t>
            </a:fld>
            <a:endParaRPr lang="en-US"/>
          </a:p>
        </p:txBody>
      </p:sp>
      <p:sp>
        <p:nvSpPr>
          <p:cNvPr id="114690" name="Text Box 2"/>
          <p:cNvSpPr txBox="1">
            <a:spLocks noChangeArrowheads="1"/>
          </p:cNvSpPr>
          <p:nvPr/>
        </p:nvSpPr>
        <p:spPr bwMode="auto">
          <a:xfrm>
            <a:off x="239690" y="2642426"/>
            <a:ext cx="8447088" cy="1938992"/>
          </a:xfrm>
          <a:prstGeom prst="rect">
            <a:avLst/>
          </a:prstGeom>
          <a:noFill/>
          <a:ln w="9525">
            <a:solidFill>
              <a:schemeClr val="tx1"/>
            </a:solidFill>
            <a:miter lim="800000"/>
            <a:headEnd/>
            <a:tailEnd/>
          </a:ln>
          <a:effectLst/>
        </p:spPr>
        <p:txBody>
          <a:bodyPr>
            <a:spAutoFit/>
          </a:bodyPr>
          <a:lstStyle/>
          <a:p>
            <a:endParaRPr lang="en-US" dirty="0"/>
          </a:p>
          <a:p>
            <a:r>
              <a:rPr lang="en-US" dirty="0" smtClean="0">
                <a:latin typeface="Comic Sans MS" pitchFamily="66" charset="0"/>
              </a:rPr>
              <a:t>one place where this model is “reasonably” accurate</a:t>
            </a:r>
          </a:p>
          <a:p>
            <a:r>
              <a:rPr lang="en-US" b="1" dirty="0" smtClean="0">
                <a:solidFill>
                  <a:srgbClr val="CC3300"/>
                </a:solidFill>
                <a:latin typeface="Comic Sans MS" pitchFamily="66" charset="0"/>
              </a:rPr>
              <a:t>Nanotechnology</a:t>
            </a:r>
            <a:r>
              <a:rPr lang="en-US" b="1" dirty="0">
                <a:solidFill>
                  <a:srgbClr val="CC3300"/>
                </a:solidFill>
                <a:latin typeface="Comic Sans MS" pitchFamily="66" charset="0"/>
              </a:rPr>
              <a:t>: how small does an object have to be</a:t>
            </a:r>
          </a:p>
          <a:p>
            <a:r>
              <a:rPr lang="en-US" b="1" dirty="0">
                <a:solidFill>
                  <a:srgbClr val="CC3300"/>
                </a:solidFill>
                <a:latin typeface="Comic Sans MS" pitchFamily="66" charset="0"/>
              </a:rPr>
              <a:t>before movement of electrons starts to depend on size </a:t>
            </a:r>
          </a:p>
          <a:p>
            <a:r>
              <a:rPr lang="en-US" b="1" dirty="0">
                <a:solidFill>
                  <a:srgbClr val="CC3300"/>
                </a:solidFill>
                <a:latin typeface="Comic Sans MS" pitchFamily="66" charset="0"/>
              </a:rPr>
              <a:t>and shape due to quantum effects?</a:t>
            </a:r>
            <a:endParaRPr lang="en-US" dirty="0"/>
          </a:p>
        </p:txBody>
      </p:sp>
      <p:sp>
        <p:nvSpPr>
          <p:cNvPr id="6" name="TextBox 5"/>
          <p:cNvSpPr txBox="1"/>
          <p:nvPr/>
        </p:nvSpPr>
        <p:spPr>
          <a:xfrm>
            <a:off x="1011382" y="706582"/>
            <a:ext cx="7154523" cy="1569660"/>
          </a:xfrm>
          <a:prstGeom prst="rect">
            <a:avLst/>
          </a:prstGeom>
          <a:noFill/>
        </p:spPr>
        <p:txBody>
          <a:bodyPr wrap="none" rtlCol="0">
            <a:spAutoFit/>
          </a:bodyPr>
          <a:lstStyle/>
          <a:p>
            <a:r>
              <a:rPr lang="en-US" dirty="0" smtClean="0"/>
              <a:t>Solving the Schrodinger equation for simple model </a:t>
            </a:r>
          </a:p>
          <a:p>
            <a:r>
              <a:rPr lang="en-US" dirty="0" smtClean="0"/>
              <a:t>system (square well).  Easiest case of electron</a:t>
            </a:r>
          </a:p>
          <a:p>
            <a:r>
              <a:rPr lang="en-US" dirty="0" smtClean="0"/>
              <a:t>confined to solve diff. equation.  Form of solutions</a:t>
            </a:r>
          </a:p>
          <a:p>
            <a:r>
              <a:rPr lang="en-US" dirty="0" smtClean="0"/>
              <a:t>simpler, easier to understand basic ideas of QM.</a:t>
            </a: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fld id="{AAB62396-80D2-48F7-9E18-878E1C003F78}" type="slidenum">
              <a:rPr lang="en-US"/>
              <a:pPr/>
              <a:t>20</a:t>
            </a:fld>
            <a:endParaRPr lang="en-US"/>
          </a:p>
        </p:txBody>
      </p:sp>
      <p:pic>
        <p:nvPicPr>
          <p:cNvPr id="189451" name="Picture 11"/>
          <p:cNvPicPr>
            <a:picLocks noChangeAspect="1" noChangeArrowheads="1"/>
          </p:cNvPicPr>
          <p:nvPr/>
        </p:nvPicPr>
        <p:blipFill>
          <a:blip r:embed="rId4" cstate="print"/>
          <a:srcRect r="16251"/>
          <a:stretch>
            <a:fillRect/>
          </a:stretch>
        </p:blipFill>
        <p:spPr bwMode="auto">
          <a:xfrm>
            <a:off x="5668963" y="2360613"/>
            <a:ext cx="3252787" cy="4305300"/>
          </a:xfrm>
          <a:prstGeom prst="rect">
            <a:avLst/>
          </a:prstGeom>
          <a:noFill/>
        </p:spPr>
      </p:pic>
      <p:sp>
        <p:nvSpPr>
          <p:cNvPr id="189452" name="Text Box 12"/>
          <p:cNvSpPr txBox="1">
            <a:spLocks noChangeArrowheads="1"/>
          </p:cNvSpPr>
          <p:nvPr/>
        </p:nvSpPr>
        <p:spPr bwMode="auto">
          <a:xfrm>
            <a:off x="1825625" y="5718175"/>
            <a:ext cx="184150" cy="457200"/>
          </a:xfrm>
          <a:prstGeom prst="rect">
            <a:avLst/>
          </a:prstGeom>
          <a:noFill/>
          <a:ln w="9525">
            <a:noFill/>
            <a:miter lim="800000"/>
            <a:headEnd/>
            <a:tailEnd/>
          </a:ln>
          <a:effectLst/>
        </p:spPr>
        <p:txBody>
          <a:bodyPr wrap="none">
            <a:spAutoFit/>
          </a:bodyPr>
          <a:lstStyle/>
          <a:p>
            <a:endParaRPr lang="en-US"/>
          </a:p>
        </p:txBody>
      </p:sp>
      <p:sp>
        <p:nvSpPr>
          <p:cNvPr id="189456" name="Text Box 16"/>
          <p:cNvSpPr txBox="1">
            <a:spLocks noChangeArrowheads="1"/>
          </p:cNvSpPr>
          <p:nvPr/>
        </p:nvSpPr>
        <p:spPr bwMode="auto">
          <a:xfrm>
            <a:off x="289152" y="3066824"/>
            <a:ext cx="5541962" cy="457200"/>
          </a:xfrm>
          <a:prstGeom prst="rect">
            <a:avLst/>
          </a:prstGeom>
          <a:noFill/>
          <a:ln w="9525">
            <a:noFill/>
            <a:miter lim="800000"/>
            <a:headEnd/>
            <a:tailEnd/>
          </a:ln>
          <a:effectLst/>
        </p:spPr>
        <p:txBody>
          <a:bodyPr wrap="none">
            <a:spAutoFit/>
          </a:bodyPr>
          <a:lstStyle/>
          <a:p>
            <a:r>
              <a:rPr lang="en-US" dirty="0"/>
              <a:t>Does this L dependence make sense?  </a:t>
            </a:r>
          </a:p>
        </p:txBody>
      </p:sp>
      <p:graphicFrame>
        <p:nvGraphicFramePr>
          <p:cNvPr id="189445" name="Object 5"/>
          <p:cNvGraphicFramePr>
            <a:graphicFrameLocks noChangeAspect="1"/>
          </p:cNvGraphicFramePr>
          <p:nvPr/>
        </p:nvGraphicFramePr>
        <p:xfrm>
          <a:off x="5962650" y="828675"/>
          <a:ext cx="2722563" cy="996950"/>
        </p:xfrm>
        <a:graphic>
          <a:graphicData uri="http://schemas.openxmlformats.org/presentationml/2006/ole">
            <p:oleObj spid="_x0000_s206854" name="Equation" r:id="rId5" imgW="1143000" imgH="419040" progId="Equation.3">
              <p:embed/>
            </p:oleObj>
          </a:graphicData>
        </a:graphic>
      </p:graphicFrame>
      <p:graphicFrame>
        <p:nvGraphicFramePr>
          <p:cNvPr id="189465" name="Object 25"/>
          <p:cNvGraphicFramePr>
            <a:graphicFrameLocks noChangeAspect="1"/>
          </p:cNvGraphicFramePr>
          <p:nvPr/>
        </p:nvGraphicFramePr>
        <p:xfrm>
          <a:off x="231775" y="88900"/>
          <a:ext cx="3033713" cy="533400"/>
        </p:xfrm>
        <a:graphic>
          <a:graphicData uri="http://schemas.openxmlformats.org/presentationml/2006/ole">
            <p:oleObj spid="_x0000_s206855" name="Equation" r:id="rId6" imgW="1155600" imgH="203040" progId="Equation.3">
              <p:embed/>
            </p:oleObj>
          </a:graphicData>
        </a:graphic>
      </p:graphicFrame>
      <p:graphicFrame>
        <p:nvGraphicFramePr>
          <p:cNvPr id="189466" name="Object 26"/>
          <p:cNvGraphicFramePr>
            <a:graphicFrameLocks noChangeAspect="1"/>
          </p:cNvGraphicFramePr>
          <p:nvPr/>
        </p:nvGraphicFramePr>
        <p:xfrm>
          <a:off x="3860800" y="0"/>
          <a:ext cx="1165225" cy="925513"/>
        </p:xfrm>
        <a:graphic>
          <a:graphicData uri="http://schemas.openxmlformats.org/presentationml/2006/ole">
            <p:oleObj spid="_x0000_s206856" name="Equation" r:id="rId7" imgW="495000" imgH="393480" progId="Equation.3">
              <p:embed/>
            </p:oleObj>
          </a:graphicData>
        </a:graphic>
      </p:graphicFrame>
      <p:sp>
        <p:nvSpPr>
          <p:cNvPr id="189467" name="Text Box 27"/>
          <p:cNvSpPr txBox="1">
            <a:spLocks noChangeArrowheads="1"/>
          </p:cNvSpPr>
          <p:nvPr/>
        </p:nvSpPr>
        <p:spPr bwMode="auto">
          <a:xfrm>
            <a:off x="368754" y="1003300"/>
            <a:ext cx="5451476" cy="1569660"/>
          </a:xfrm>
          <a:prstGeom prst="rect">
            <a:avLst/>
          </a:prstGeom>
          <a:noFill/>
          <a:ln w="9525">
            <a:noFill/>
            <a:miter lim="800000"/>
            <a:headEnd/>
            <a:tailEnd/>
          </a:ln>
          <a:effectLst/>
        </p:spPr>
        <p:txBody>
          <a:bodyPr wrap="square">
            <a:spAutoFit/>
          </a:bodyPr>
          <a:lstStyle/>
          <a:p>
            <a:r>
              <a:rPr lang="en-US" dirty="0" smtClean="0">
                <a:solidFill>
                  <a:srgbClr val="CC3300"/>
                </a:solidFill>
                <a:latin typeface="Comic Sans MS" pitchFamily="66" charset="0"/>
              </a:rPr>
              <a:t>Energy </a:t>
            </a:r>
            <a:r>
              <a:rPr lang="en-US" dirty="0">
                <a:solidFill>
                  <a:srgbClr val="CC3300"/>
                </a:solidFill>
                <a:latin typeface="Comic Sans MS" pitchFamily="66" charset="0"/>
              </a:rPr>
              <a:t>quantized </a:t>
            </a:r>
            <a:r>
              <a:rPr lang="en-US" dirty="0" smtClean="0">
                <a:solidFill>
                  <a:srgbClr val="CC3300"/>
                </a:solidFill>
                <a:latin typeface="Comic Sans MS" pitchFamily="66" charset="0"/>
              </a:rPr>
              <a:t>by boundary</a:t>
            </a:r>
          </a:p>
          <a:p>
            <a:r>
              <a:rPr lang="en-US" dirty="0" smtClean="0">
                <a:solidFill>
                  <a:srgbClr val="CC3300"/>
                </a:solidFill>
                <a:latin typeface="Comic Sans MS" pitchFamily="66" charset="0"/>
              </a:rPr>
              <a:t>conditions.  Why bound electrons</a:t>
            </a:r>
          </a:p>
          <a:p>
            <a:r>
              <a:rPr lang="en-US" dirty="0" smtClean="0">
                <a:solidFill>
                  <a:srgbClr val="CC3300"/>
                </a:solidFill>
                <a:latin typeface="Comic Sans MS" pitchFamily="66" charset="0"/>
              </a:rPr>
              <a:t>have only certain discrete energies, unbound can have any energy. </a:t>
            </a:r>
            <a:endParaRPr lang="en-US" dirty="0">
              <a:solidFill>
                <a:srgbClr val="CC3300"/>
              </a:solidFill>
              <a:latin typeface="Comic Sans MS" pitchFamily="66" charset="0"/>
            </a:endParaRPr>
          </a:p>
        </p:txBody>
      </p:sp>
      <p:sp>
        <p:nvSpPr>
          <p:cNvPr id="21" name="TextBox 20"/>
          <p:cNvSpPr txBox="1"/>
          <p:nvPr/>
        </p:nvSpPr>
        <p:spPr>
          <a:xfrm>
            <a:off x="478971" y="4267200"/>
            <a:ext cx="4794711" cy="1569660"/>
          </a:xfrm>
          <a:prstGeom prst="rect">
            <a:avLst/>
          </a:prstGeom>
          <a:noFill/>
        </p:spPr>
        <p:txBody>
          <a:bodyPr wrap="none" rtlCol="0">
            <a:spAutoFit/>
          </a:bodyPr>
          <a:lstStyle/>
          <a:p>
            <a:r>
              <a:rPr lang="en-US" dirty="0" smtClean="0"/>
              <a:t>leave it to you to calculate L when</a:t>
            </a:r>
          </a:p>
          <a:p>
            <a:r>
              <a:rPr lang="en-US" dirty="0" smtClean="0">
                <a:sym typeface="Symbol"/>
              </a:rPr>
              <a:t>E = </a:t>
            </a:r>
            <a:r>
              <a:rPr lang="en-US" dirty="0" err="1" smtClean="0">
                <a:sym typeface="Symbol"/>
              </a:rPr>
              <a:t>kT</a:t>
            </a:r>
            <a:r>
              <a:rPr lang="en-US" dirty="0" smtClean="0">
                <a:sym typeface="Symbol"/>
              </a:rPr>
              <a:t> room temp</a:t>
            </a:r>
          </a:p>
          <a:p>
            <a:r>
              <a:rPr lang="en-US" dirty="0" smtClean="0">
                <a:sym typeface="Symbol"/>
              </a:rPr>
              <a:t>How many atomic diameters?</a:t>
            </a:r>
          </a:p>
          <a:p>
            <a:r>
              <a:rPr lang="en-US" dirty="0" smtClean="0">
                <a:sym typeface="Symbol"/>
              </a:rPr>
              <a:t>What if cooled to 1 Kelvin?</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94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5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3B97444F-1F17-42BF-8DFB-6AD33B02E87D}" type="slidenum">
              <a:rPr lang="en-US"/>
              <a:pPr/>
              <a:t>21</a:t>
            </a:fld>
            <a:endParaRPr lang="en-US"/>
          </a:p>
        </p:txBody>
      </p:sp>
      <p:sp>
        <p:nvSpPr>
          <p:cNvPr id="190466" name="Text Box 2"/>
          <p:cNvSpPr txBox="1">
            <a:spLocks noChangeArrowheads="1"/>
          </p:cNvSpPr>
          <p:nvPr/>
        </p:nvSpPr>
        <p:spPr bwMode="auto">
          <a:xfrm>
            <a:off x="230188" y="184150"/>
            <a:ext cx="184150" cy="457200"/>
          </a:xfrm>
          <a:prstGeom prst="rect">
            <a:avLst/>
          </a:prstGeom>
          <a:noFill/>
          <a:ln w="9525">
            <a:noFill/>
            <a:miter lim="800000"/>
            <a:headEnd/>
            <a:tailEnd/>
          </a:ln>
          <a:effectLst/>
        </p:spPr>
        <p:txBody>
          <a:bodyPr wrap="none">
            <a:spAutoFit/>
          </a:bodyPr>
          <a:lstStyle/>
          <a:p>
            <a:endParaRPr lang="en-US"/>
          </a:p>
        </p:txBody>
      </p:sp>
      <p:sp>
        <p:nvSpPr>
          <p:cNvPr id="190467" name="Text Box 3"/>
          <p:cNvSpPr txBox="1">
            <a:spLocks noChangeArrowheads="1"/>
          </p:cNvSpPr>
          <p:nvPr/>
        </p:nvSpPr>
        <p:spPr bwMode="auto">
          <a:xfrm>
            <a:off x="163513" y="1704975"/>
            <a:ext cx="4144962" cy="457200"/>
          </a:xfrm>
          <a:prstGeom prst="rect">
            <a:avLst/>
          </a:prstGeom>
          <a:noFill/>
          <a:ln w="9525">
            <a:noFill/>
            <a:miter lim="800000"/>
            <a:headEnd/>
            <a:tailEnd/>
          </a:ln>
          <a:effectLst/>
        </p:spPr>
        <p:txBody>
          <a:bodyPr wrap="none">
            <a:spAutoFit/>
          </a:bodyPr>
          <a:lstStyle/>
          <a:p>
            <a:r>
              <a:rPr lang="en-US" b="1">
                <a:solidFill>
                  <a:srgbClr val="006600"/>
                </a:solidFill>
              </a:rPr>
              <a:t>Normalize wavefunction … </a:t>
            </a:r>
          </a:p>
        </p:txBody>
      </p:sp>
      <p:graphicFrame>
        <p:nvGraphicFramePr>
          <p:cNvPr id="190468" name="Object 4"/>
          <p:cNvGraphicFramePr>
            <a:graphicFrameLocks noChangeAspect="1"/>
          </p:cNvGraphicFramePr>
          <p:nvPr/>
        </p:nvGraphicFramePr>
        <p:xfrm>
          <a:off x="1225550" y="836613"/>
          <a:ext cx="5580063" cy="963612"/>
        </p:xfrm>
        <a:graphic>
          <a:graphicData uri="http://schemas.openxmlformats.org/presentationml/2006/ole">
            <p:oleObj spid="_x0000_s207874" name="Equation" r:id="rId4" imgW="2286000" imgH="393480" progId="Equation.3">
              <p:embed/>
            </p:oleObj>
          </a:graphicData>
        </a:graphic>
      </p:graphicFrame>
      <p:graphicFrame>
        <p:nvGraphicFramePr>
          <p:cNvPr id="190469" name="Object 5"/>
          <p:cNvGraphicFramePr>
            <a:graphicFrameLocks noChangeAspect="1"/>
          </p:cNvGraphicFramePr>
          <p:nvPr/>
        </p:nvGraphicFramePr>
        <p:xfrm>
          <a:off x="523875" y="2705100"/>
          <a:ext cx="7915275" cy="779463"/>
        </p:xfrm>
        <a:graphic>
          <a:graphicData uri="http://schemas.openxmlformats.org/presentationml/2006/ole">
            <p:oleObj spid="_x0000_s207875" name="Equation" r:id="rId5" imgW="3352680" imgH="330120" progId="Equation.3">
              <p:embed/>
            </p:oleObj>
          </a:graphicData>
        </a:graphic>
      </p:graphicFrame>
      <p:graphicFrame>
        <p:nvGraphicFramePr>
          <p:cNvPr id="190470" name="Object 6"/>
          <p:cNvGraphicFramePr>
            <a:graphicFrameLocks noChangeAspect="1"/>
          </p:cNvGraphicFramePr>
          <p:nvPr/>
        </p:nvGraphicFramePr>
        <p:xfrm>
          <a:off x="544513" y="3568700"/>
          <a:ext cx="1104900" cy="920750"/>
        </p:xfrm>
        <a:graphic>
          <a:graphicData uri="http://schemas.openxmlformats.org/presentationml/2006/ole">
            <p:oleObj spid="_x0000_s207876" name="Equation" r:id="rId6" imgW="533160" imgH="444240" progId="Equation.3">
              <p:embed/>
            </p:oleObj>
          </a:graphicData>
        </a:graphic>
      </p:graphicFrame>
      <p:sp>
        <p:nvSpPr>
          <p:cNvPr id="190472" name="Text Box 8"/>
          <p:cNvSpPr txBox="1">
            <a:spLocks noChangeArrowheads="1"/>
          </p:cNvSpPr>
          <p:nvPr/>
        </p:nvSpPr>
        <p:spPr bwMode="auto">
          <a:xfrm>
            <a:off x="180975" y="2176463"/>
            <a:ext cx="8145463" cy="457200"/>
          </a:xfrm>
          <a:prstGeom prst="rect">
            <a:avLst/>
          </a:prstGeom>
          <a:noFill/>
          <a:ln w="9525">
            <a:noFill/>
            <a:miter lim="800000"/>
            <a:headEnd/>
            <a:tailEnd/>
          </a:ln>
          <a:effectLst/>
        </p:spPr>
        <p:txBody>
          <a:bodyPr wrap="none">
            <a:spAutoFit/>
          </a:bodyPr>
          <a:lstStyle/>
          <a:p>
            <a:r>
              <a:rPr lang="en-US"/>
              <a:t>Probability of finding electron between -∞ and ∞ must be 1.</a:t>
            </a:r>
          </a:p>
        </p:txBody>
      </p:sp>
      <p:graphicFrame>
        <p:nvGraphicFramePr>
          <p:cNvPr id="190473" name="Object 9"/>
          <p:cNvGraphicFramePr>
            <a:graphicFrameLocks noChangeAspect="1"/>
          </p:cNvGraphicFramePr>
          <p:nvPr/>
        </p:nvGraphicFramePr>
        <p:xfrm>
          <a:off x="1403350" y="4664075"/>
          <a:ext cx="5919788" cy="1087438"/>
        </p:xfrm>
        <a:graphic>
          <a:graphicData uri="http://schemas.openxmlformats.org/presentationml/2006/ole">
            <p:oleObj spid="_x0000_s207877" name="Equation" r:id="rId7" imgW="2425680" imgH="444240" progId="Equation.3">
              <p:embed/>
            </p:oleObj>
          </a:graphicData>
        </a:graphic>
      </p:graphicFrame>
      <p:sp>
        <p:nvSpPr>
          <p:cNvPr id="190478" name="Text Box 14"/>
          <p:cNvSpPr txBox="1">
            <a:spLocks noChangeArrowheads="1"/>
          </p:cNvSpPr>
          <p:nvPr/>
        </p:nvSpPr>
        <p:spPr bwMode="auto">
          <a:xfrm>
            <a:off x="815975" y="165100"/>
            <a:ext cx="2941831" cy="461665"/>
          </a:xfrm>
          <a:prstGeom prst="rect">
            <a:avLst/>
          </a:prstGeom>
          <a:noFill/>
          <a:ln w="9525">
            <a:noFill/>
            <a:miter lim="800000"/>
            <a:headEnd/>
            <a:tailEnd/>
          </a:ln>
          <a:effectLst/>
        </p:spPr>
        <p:txBody>
          <a:bodyPr wrap="none">
            <a:spAutoFit/>
          </a:bodyPr>
          <a:lstStyle/>
          <a:p>
            <a:r>
              <a:rPr lang="en-US" dirty="0"/>
              <a:t>Solving completely-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04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04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046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047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047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04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p:bldP spid="19047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fld id="{3260D6C1-9FE9-4CC8-AC91-11DE546175A3}" type="slidenum">
              <a:rPr lang="en-US"/>
              <a:pPr/>
              <a:t>22</a:t>
            </a:fld>
            <a:endParaRPr lang="en-US"/>
          </a:p>
        </p:txBody>
      </p:sp>
      <p:pic>
        <p:nvPicPr>
          <p:cNvPr id="193538" name="Picture 2"/>
          <p:cNvPicPr>
            <a:picLocks noChangeAspect="1" noChangeArrowheads="1"/>
          </p:cNvPicPr>
          <p:nvPr/>
        </p:nvPicPr>
        <p:blipFill>
          <a:blip r:embed="rId4" cstate="print"/>
          <a:srcRect r="16251"/>
          <a:stretch>
            <a:fillRect/>
          </a:stretch>
        </p:blipFill>
        <p:spPr bwMode="auto">
          <a:xfrm>
            <a:off x="0" y="136525"/>
            <a:ext cx="2921000" cy="4927600"/>
          </a:xfrm>
          <a:prstGeom prst="rect">
            <a:avLst/>
          </a:prstGeom>
          <a:noFill/>
        </p:spPr>
      </p:pic>
      <p:graphicFrame>
        <p:nvGraphicFramePr>
          <p:cNvPr id="193539" name="Object 3"/>
          <p:cNvGraphicFramePr>
            <a:graphicFrameLocks noChangeAspect="1"/>
          </p:cNvGraphicFramePr>
          <p:nvPr/>
        </p:nvGraphicFramePr>
        <p:xfrm>
          <a:off x="4897438" y="0"/>
          <a:ext cx="4246562" cy="1087438"/>
        </p:xfrm>
        <a:graphic>
          <a:graphicData uri="http://schemas.openxmlformats.org/presentationml/2006/ole">
            <p:oleObj spid="_x0000_s209922" name="Equation" r:id="rId5" imgW="1739880" imgH="444240" progId="Equation.3">
              <p:embed/>
            </p:oleObj>
          </a:graphicData>
        </a:graphic>
      </p:graphicFrame>
      <p:sp>
        <p:nvSpPr>
          <p:cNvPr id="193540" name="Text Box 4"/>
          <p:cNvSpPr txBox="1">
            <a:spLocks noChangeArrowheads="1"/>
          </p:cNvSpPr>
          <p:nvPr/>
        </p:nvSpPr>
        <p:spPr bwMode="auto">
          <a:xfrm>
            <a:off x="6138863" y="1185863"/>
            <a:ext cx="3005137" cy="822325"/>
          </a:xfrm>
          <a:prstGeom prst="rect">
            <a:avLst/>
          </a:prstGeom>
          <a:noFill/>
          <a:ln w="9525">
            <a:noFill/>
            <a:miter lim="800000"/>
            <a:headEnd/>
            <a:tailEnd/>
          </a:ln>
          <a:effectLst/>
        </p:spPr>
        <p:txBody>
          <a:bodyPr>
            <a:spAutoFit/>
          </a:bodyPr>
          <a:lstStyle/>
          <a:p>
            <a:r>
              <a:rPr lang="en-US" dirty="0"/>
              <a:t>Quantized: k=</a:t>
            </a:r>
            <a:r>
              <a:rPr lang="en-US" dirty="0" err="1"/>
              <a:t>n</a:t>
            </a:r>
            <a:r>
              <a:rPr lang="en-US" dirty="0" err="1">
                <a:latin typeface="Symbol" pitchFamily="18" charset="2"/>
              </a:rPr>
              <a:t>p</a:t>
            </a:r>
            <a:r>
              <a:rPr lang="en-US" dirty="0"/>
              <a:t>/L</a:t>
            </a:r>
          </a:p>
          <a:p>
            <a:r>
              <a:rPr lang="en-US" dirty="0"/>
              <a:t>Quantized: </a:t>
            </a:r>
          </a:p>
        </p:txBody>
      </p:sp>
      <p:graphicFrame>
        <p:nvGraphicFramePr>
          <p:cNvPr id="193541" name="Object 5"/>
          <p:cNvGraphicFramePr>
            <a:graphicFrameLocks noChangeAspect="1"/>
          </p:cNvGraphicFramePr>
          <p:nvPr/>
        </p:nvGraphicFramePr>
        <p:xfrm>
          <a:off x="6178550" y="1954213"/>
          <a:ext cx="2965450" cy="996950"/>
        </p:xfrm>
        <a:graphic>
          <a:graphicData uri="http://schemas.openxmlformats.org/presentationml/2006/ole">
            <p:oleObj spid="_x0000_s209923" name="Equation" r:id="rId6" imgW="1244520" imgH="419040" progId="Equation.3">
              <p:embed/>
            </p:oleObj>
          </a:graphicData>
        </a:graphic>
      </p:graphicFrame>
      <p:sp>
        <p:nvSpPr>
          <p:cNvPr id="193542" name="Text Box 6"/>
          <p:cNvSpPr txBox="1">
            <a:spLocks noChangeArrowheads="1"/>
          </p:cNvSpPr>
          <p:nvPr/>
        </p:nvSpPr>
        <p:spPr bwMode="auto">
          <a:xfrm>
            <a:off x="3681413" y="3090863"/>
            <a:ext cx="184150" cy="457200"/>
          </a:xfrm>
          <a:prstGeom prst="rect">
            <a:avLst/>
          </a:prstGeom>
          <a:noFill/>
          <a:ln w="9525">
            <a:noFill/>
            <a:miter lim="800000"/>
            <a:headEnd/>
            <a:tailEnd/>
          </a:ln>
          <a:effectLst/>
        </p:spPr>
        <p:txBody>
          <a:bodyPr wrap="none">
            <a:spAutoFit/>
          </a:bodyPr>
          <a:lstStyle/>
          <a:p>
            <a:endParaRPr lang="en-US"/>
          </a:p>
        </p:txBody>
      </p:sp>
      <p:sp>
        <p:nvSpPr>
          <p:cNvPr id="193543" name="Rectangle 7"/>
          <p:cNvSpPr>
            <a:spLocks noChangeArrowheads="1"/>
          </p:cNvSpPr>
          <p:nvPr/>
        </p:nvSpPr>
        <p:spPr bwMode="auto">
          <a:xfrm>
            <a:off x="2632075" y="2020888"/>
            <a:ext cx="349250" cy="1208087"/>
          </a:xfrm>
          <a:prstGeom prst="rect">
            <a:avLst/>
          </a:prstGeom>
          <a:solidFill>
            <a:schemeClr val="bg1"/>
          </a:solidFill>
          <a:ln w="9525">
            <a:noFill/>
            <a:miter lim="800000"/>
            <a:headEnd/>
            <a:tailEnd/>
          </a:ln>
          <a:effectLst/>
        </p:spPr>
        <p:txBody>
          <a:bodyPr wrap="none" anchor="ctr"/>
          <a:lstStyle/>
          <a:p>
            <a:endParaRPr lang="en-CA"/>
          </a:p>
        </p:txBody>
      </p:sp>
      <p:sp>
        <p:nvSpPr>
          <p:cNvPr id="193544" name="Line 8"/>
          <p:cNvSpPr>
            <a:spLocks noChangeShapeType="1"/>
          </p:cNvSpPr>
          <p:nvPr/>
        </p:nvSpPr>
        <p:spPr bwMode="auto">
          <a:xfrm flipV="1">
            <a:off x="2393950" y="4276725"/>
            <a:ext cx="777875" cy="3175"/>
          </a:xfrm>
          <a:prstGeom prst="line">
            <a:avLst/>
          </a:prstGeom>
          <a:noFill/>
          <a:ln w="38100">
            <a:solidFill>
              <a:schemeClr val="tx1"/>
            </a:solidFill>
            <a:round/>
            <a:headEnd/>
            <a:tailEnd type="triangle" w="med" len="med"/>
          </a:ln>
          <a:effectLst/>
        </p:spPr>
        <p:txBody>
          <a:bodyPr/>
          <a:lstStyle/>
          <a:p>
            <a:endParaRPr lang="en-CA"/>
          </a:p>
        </p:txBody>
      </p:sp>
      <p:pic>
        <p:nvPicPr>
          <p:cNvPr id="193545" name="Picture 9"/>
          <p:cNvPicPr>
            <a:picLocks noChangeAspect="1" noChangeArrowheads="1"/>
          </p:cNvPicPr>
          <p:nvPr/>
        </p:nvPicPr>
        <p:blipFill>
          <a:blip r:embed="rId7" cstate="print"/>
          <a:srcRect r="47743"/>
          <a:stretch>
            <a:fillRect/>
          </a:stretch>
        </p:blipFill>
        <p:spPr bwMode="auto">
          <a:xfrm>
            <a:off x="3140075" y="674688"/>
            <a:ext cx="2630488" cy="3976687"/>
          </a:xfrm>
          <a:prstGeom prst="rect">
            <a:avLst/>
          </a:prstGeom>
          <a:noFill/>
        </p:spPr>
      </p:pic>
      <p:sp>
        <p:nvSpPr>
          <p:cNvPr id="193546" name="Line 10"/>
          <p:cNvSpPr>
            <a:spLocks noChangeShapeType="1"/>
          </p:cNvSpPr>
          <p:nvPr/>
        </p:nvSpPr>
        <p:spPr bwMode="auto">
          <a:xfrm flipV="1">
            <a:off x="2389188" y="2905125"/>
            <a:ext cx="857250" cy="1098550"/>
          </a:xfrm>
          <a:prstGeom prst="line">
            <a:avLst/>
          </a:prstGeom>
          <a:noFill/>
          <a:ln w="38100">
            <a:solidFill>
              <a:schemeClr val="tx1"/>
            </a:solidFill>
            <a:round/>
            <a:headEnd/>
            <a:tailEnd type="triangle" w="med" len="med"/>
          </a:ln>
          <a:effectLst/>
        </p:spPr>
        <p:txBody>
          <a:bodyPr/>
          <a:lstStyle/>
          <a:p>
            <a:endParaRPr lang="en-CA"/>
          </a:p>
        </p:txBody>
      </p:sp>
      <p:sp>
        <p:nvSpPr>
          <p:cNvPr id="193547" name="Line 11"/>
          <p:cNvSpPr>
            <a:spLocks noChangeShapeType="1"/>
          </p:cNvSpPr>
          <p:nvPr/>
        </p:nvSpPr>
        <p:spPr bwMode="auto">
          <a:xfrm flipV="1">
            <a:off x="2428875" y="1535113"/>
            <a:ext cx="1014413" cy="1920875"/>
          </a:xfrm>
          <a:prstGeom prst="line">
            <a:avLst/>
          </a:prstGeom>
          <a:noFill/>
          <a:ln w="38100">
            <a:solidFill>
              <a:schemeClr val="tx1"/>
            </a:solidFill>
            <a:round/>
            <a:headEnd/>
            <a:tailEnd type="triangle" w="med" len="med"/>
          </a:ln>
          <a:effectLst/>
        </p:spPr>
        <p:txBody>
          <a:bodyPr/>
          <a:lstStyle/>
          <a:p>
            <a:endParaRPr lang="en-CA"/>
          </a:p>
        </p:txBody>
      </p:sp>
      <p:sp>
        <p:nvSpPr>
          <p:cNvPr id="16" name="TextBox 15"/>
          <p:cNvSpPr txBox="1"/>
          <p:nvPr/>
        </p:nvSpPr>
        <p:spPr>
          <a:xfrm>
            <a:off x="1770743" y="5312229"/>
            <a:ext cx="2938625" cy="461665"/>
          </a:xfrm>
          <a:prstGeom prst="rect">
            <a:avLst/>
          </a:prstGeom>
          <a:noFill/>
        </p:spPr>
        <p:txBody>
          <a:bodyPr wrap="none" rtlCol="0">
            <a:spAutoFit/>
          </a:bodyPr>
          <a:lstStyle/>
          <a:p>
            <a:r>
              <a:rPr lang="en-US" dirty="0" smtClean="0"/>
              <a:t>show sim-- vary L, n</a:t>
            </a:r>
            <a:endParaRPr lang="en-CA" dirty="0"/>
          </a:p>
        </p:txBody>
      </p:sp>
      <p:sp>
        <p:nvSpPr>
          <p:cNvPr id="17" name="TextBox 16"/>
          <p:cNvSpPr txBox="1"/>
          <p:nvPr/>
        </p:nvSpPr>
        <p:spPr>
          <a:xfrm>
            <a:off x="6270171" y="3367314"/>
            <a:ext cx="2377574" cy="1938992"/>
          </a:xfrm>
          <a:prstGeom prst="rect">
            <a:avLst/>
          </a:prstGeom>
          <a:noFill/>
        </p:spPr>
        <p:txBody>
          <a:bodyPr wrap="none" rtlCol="0">
            <a:spAutoFit/>
          </a:bodyPr>
          <a:lstStyle/>
          <a:p>
            <a:r>
              <a:rPr lang="en-US" dirty="0" smtClean="0"/>
              <a:t>energies are</a:t>
            </a:r>
          </a:p>
          <a:p>
            <a:r>
              <a:rPr lang="en-US" dirty="0" smtClean="0"/>
              <a:t>“</a:t>
            </a:r>
            <a:r>
              <a:rPr lang="en-US" dirty="0" err="1" smtClean="0"/>
              <a:t>eigen</a:t>
            </a:r>
            <a:r>
              <a:rPr lang="en-US" dirty="0" smtClean="0"/>
              <a:t> values”</a:t>
            </a:r>
          </a:p>
          <a:p>
            <a:endParaRPr lang="en-US" dirty="0" smtClean="0"/>
          </a:p>
          <a:p>
            <a:r>
              <a:rPr lang="en-US" dirty="0" smtClean="0"/>
              <a:t>wave functions</a:t>
            </a:r>
          </a:p>
          <a:p>
            <a:r>
              <a:rPr lang="en-US" dirty="0" smtClean="0"/>
              <a:t>“</a:t>
            </a:r>
            <a:r>
              <a:rPr lang="en-US" dirty="0" err="1" smtClean="0"/>
              <a:t>eigenfunctions</a:t>
            </a:r>
            <a:r>
              <a:rPr lang="en-US" dirty="0" smtClean="0"/>
              <a:t>”</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35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354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354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35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44" grpId="0" animBg="1"/>
      <p:bldP spid="193546" grpId="0" animBg="1"/>
      <p:bldP spid="19354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fld id="{B01F2395-6B39-426C-B415-A49565A37C6B}" type="slidenum">
              <a:rPr lang="en-US"/>
              <a:pPr/>
              <a:t>23</a:t>
            </a:fld>
            <a:endParaRPr lang="en-US"/>
          </a:p>
        </p:txBody>
      </p:sp>
      <p:pic>
        <p:nvPicPr>
          <p:cNvPr id="195586" name="Picture 2"/>
          <p:cNvPicPr>
            <a:picLocks noChangeAspect="1" noChangeArrowheads="1"/>
          </p:cNvPicPr>
          <p:nvPr/>
        </p:nvPicPr>
        <p:blipFill>
          <a:blip r:embed="rId4" cstate="print"/>
          <a:srcRect t="51321" r="16251"/>
          <a:stretch>
            <a:fillRect/>
          </a:stretch>
        </p:blipFill>
        <p:spPr bwMode="auto">
          <a:xfrm>
            <a:off x="79375" y="858838"/>
            <a:ext cx="2921000" cy="2398712"/>
          </a:xfrm>
          <a:prstGeom prst="rect">
            <a:avLst/>
          </a:prstGeom>
          <a:noFill/>
        </p:spPr>
      </p:pic>
      <p:graphicFrame>
        <p:nvGraphicFramePr>
          <p:cNvPr id="195587" name="Object 3"/>
          <p:cNvGraphicFramePr>
            <a:graphicFrameLocks noChangeAspect="1"/>
          </p:cNvGraphicFramePr>
          <p:nvPr/>
        </p:nvGraphicFramePr>
        <p:xfrm>
          <a:off x="3532188" y="203200"/>
          <a:ext cx="4246562" cy="1087438"/>
        </p:xfrm>
        <a:graphic>
          <a:graphicData uri="http://schemas.openxmlformats.org/presentationml/2006/ole">
            <p:oleObj spid="_x0000_s210946" name="Equation" r:id="rId5" imgW="1739880" imgH="444240" progId="Equation.3">
              <p:embed/>
            </p:oleObj>
          </a:graphicData>
        </a:graphic>
      </p:graphicFrame>
      <p:sp>
        <p:nvSpPr>
          <p:cNvPr id="195588" name="Text Box 4"/>
          <p:cNvSpPr txBox="1">
            <a:spLocks noChangeArrowheads="1"/>
          </p:cNvSpPr>
          <p:nvPr/>
        </p:nvSpPr>
        <p:spPr bwMode="auto">
          <a:xfrm>
            <a:off x="3633788" y="1444625"/>
            <a:ext cx="3005137" cy="1187450"/>
          </a:xfrm>
          <a:prstGeom prst="rect">
            <a:avLst/>
          </a:prstGeom>
          <a:noFill/>
          <a:ln w="9525">
            <a:noFill/>
            <a:miter lim="800000"/>
            <a:headEnd/>
            <a:tailEnd/>
          </a:ln>
          <a:effectLst/>
        </p:spPr>
        <p:txBody>
          <a:bodyPr>
            <a:spAutoFit/>
          </a:bodyPr>
          <a:lstStyle/>
          <a:p>
            <a:r>
              <a:rPr lang="en-US"/>
              <a:t>Quantized: k=n</a:t>
            </a:r>
            <a:r>
              <a:rPr lang="en-US">
                <a:latin typeface="Symbol" pitchFamily="18" charset="2"/>
              </a:rPr>
              <a:t>p</a:t>
            </a:r>
            <a:r>
              <a:rPr lang="en-US"/>
              <a:t>/L</a:t>
            </a:r>
          </a:p>
          <a:p>
            <a:endParaRPr lang="en-US"/>
          </a:p>
          <a:p>
            <a:r>
              <a:rPr lang="en-US"/>
              <a:t>Quantized: </a:t>
            </a:r>
          </a:p>
        </p:txBody>
      </p:sp>
      <p:graphicFrame>
        <p:nvGraphicFramePr>
          <p:cNvPr id="195589" name="Object 5"/>
          <p:cNvGraphicFramePr>
            <a:graphicFrameLocks noChangeAspect="1"/>
          </p:cNvGraphicFramePr>
          <p:nvPr/>
        </p:nvGraphicFramePr>
        <p:xfrm>
          <a:off x="5264150" y="1852613"/>
          <a:ext cx="2965450" cy="996950"/>
        </p:xfrm>
        <a:graphic>
          <a:graphicData uri="http://schemas.openxmlformats.org/presentationml/2006/ole">
            <p:oleObj spid="_x0000_s210947" name="Equation" r:id="rId6" imgW="1244520" imgH="419040" progId="Equation.3">
              <p:embed/>
            </p:oleObj>
          </a:graphicData>
        </a:graphic>
      </p:graphicFrame>
      <p:sp>
        <p:nvSpPr>
          <p:cNvPr id="195590" name="Text Box 6"/>
          <p:cNvSpPr txBox="1">
            <a:spLocks noChangeArrowheads="1"/>
          </p:cNvSpPr>
          <p:nvPr/>
        </p:nvSpPr>
        <p:spPr bwMode="auto">
          <a:xfrm>
            <a:off x="3681413" y="3090863"/>
            <a:ext cx="184150" cy="457200"/>
          </a:xfrm>
          <a:prstGeom prst="rect">
            <a:avLst/>
          </a:prstGeom>
          <a:noFill/>
          <a:ln w="9525">
            <a:noFill/>
            <a:miter lim="800000"/>
            <a:headEnd/>
            <a:tailEnd/>
          </a:ln>
          <a:effectLst/>
        </p:spPr>
        <p:txBody>
          <a:bodyPr wrap="none">
            <a:spAutoFit/>
          </a:bodyPr>
          <a:lstStyle/>
          <a:p>
            <a:endParaRPr lang="en-US"/>
          </a:p>
        </p:txBody>
      </p:sp>
      <p:sp>
        <p:nvSpPr>
          <p:cNvPr id="195591" name="Rectangle 7"/>
          <p:cNvSpPr>
            <a:spLocks noChangeArrowheads="1"/>
          </p:cNvSpPr>
          <p:nvPr/>
        </p:nvSpPr>
        <p:spPr bwMode="auto">
          <a:xfrm>
            <a:off x="2711450" y="214313"/>
            <a:ext cx="349250" cy="1208087"/>
          </a:xfrm>
          <a:prstGeom prst="rect">
            <a:avLst/>
          </a:prstGeom>
          <a:solidFill>
            <a:schemeClr val="bg1"/>
          </a:solidFill>
          <a:ln w="9525">
            <a:noFill/>
            <a:miter lim="800000"/>
            <a:headEnd/>
            <a:tailEnd/>
          </a:ln>
          <a:effectLst/>
        </p:spPr>
        <p:txBody>
          <a:bodyPr wrap="none" anchor="ctr"/>
          <a:lstStyle/>
          <a:p>
            <a:endParaRPr lang="en-CA"/>
          </a:p>
        </p:txBody>
      </p:sp>
      <p:sp>
        <p:nvSpPr>
          <p:cNvPr id="195592" name="Freeform 8"/>
          <p:cNvSpPr>
            <a:spLocks/>
          </p:cNvSpPr>
          <p:nvPr/>
        </p:nvSpPr>
        <p:spPr bwMode="auto">
          <a:xfrm>
            <a:off x="735013" y="2003425"/>
            <a:ext cx="1684337" cy="534988"/>
          </a:xfrm>
          <a:custGeom>
            <a:avLst/>
            <a:gdLst/>
            <a:ahLst/>
            <a:cxnLst>
              <a:cxn ang="0">
                <a:pos x="0" y="216"/>
              </a:cxn>
              <a:cxn ang="0">
                <a:pos x="121" y="52"/>
              </a:cxn>
              <a:cxn ang="0">
                <a:pos x="242" y="17"/>
              </a:cxn>
              <a:cxn ang="0">
                <a:pos x="384" y="152"/>
              </a:cxn>
              <a:cxn ang="0">
                <a:pos x="470" y="287"/>
              </a:cxn>
              <a:cxn ang="0">
                <a:pos x="569" y="401"/>
              </a:cxn>
              <a:cxn ang="0">
                <a:pos x="669" y="415"/>
              </a:cxn>
              <a:cxn ang="0">
                <a:pos x="754" y="351"/>
              </a:cxn>
              <a:cxn ang="0">
                <a:pos x="847" y="202"/>
              </a:cxn>
            </a:cxnLst>
            <a:rect l="0" t="0" r="r" b="b"/>
            <a:pathLst>
              <a:path w="847" h="423">
                <a:moveTo>
                  <a:pt x="0" y="216"/>
                </a:moveTo>
                <a:cubicBezTo>
                  <a:pt x="42" y="150"/>
                  <a:pt x="81" y="85"/>
                  <a:pt x="121" y="52"/>
                </a:cubicBezTo>
                <a:cubicBezTo>
                  <a:pt x="161" y="19"/>
                  <a:pt x="198" y="0"/>
                  <a:pt x="242" y="17"/>
                </a:cubicBezTo>
                <a:cubicBezTo>
                  <a:pt x="286" y="34"/>
                  <a:pt x="346" y="107"/>
                  <a:pt x="384" y="152"/>
                </a:cubicBezTo>
                <a:cubicBezTo>
                  <a:pt x="422" y="197"/>
                  <a:pt x="439" y="246"/>
                  <a:pt x="470" y="287"/>
                </a:cubicBezTo>
                <a:cubicBezTo>
                  <a:pt x="501" y="328"/>
                  <a:pt x="536" y="380"/>
                  <a:pt x="569" y="401"/>
                </a:cubicBezTo>
                <a:cubicBezTo>
                  <a:pt x="602" y="422"/>
                  <a:pt x="638" y="423"/>
                  <a:pt x="669" y="415"/>
                </a:cubicBezTo>
                <a:cubicBezTo>
                  <a:pt x="700" y="407"/>
                  <a:pt x="724" y="386"/>
                  <a:pt x="754" y="351"/>
                </a:cubicBezTo>
                <a:cubicBezTo>
                  <a:pt x="784" y="316"/>
                  <a:pt x="828" y="233"/>
                  <a:pt x="847" y="202"/>
                </a:cubicBezTo>
              </a:path>
            </a:pathLst>
          </a:custGeom>
          <a:noFill/>
          <a:ln w="28575" cmpd="sng">
            <a:solidFill>
              <a:srgbClr val="FF0000"/>
            </a:solidFill>
            <a:round/>
            <a:headEnd/>
            <a:tailEnd/>
          </a:ln>
          <a:effectLst/>
        </p:spPr>
        <p:txBody>
          <a:bodyPr/>
          <a:lstStyle/>
          <a:p>
            <a:endParaRPr lang="en-CA"/>
          </a:p>
        </p:txBody>
      </p:sp>
      <p:sp>
        <p:nvSpPr>
          <p:cNvPr id="195593" name="Text Box 9"/>
          <p:cNvSpPr txBox="1">
            <a:spLocks noChangeArrowheads="1"/>
          </p:cNvSpPr>
          <p:nvPr/>
        </p:nvSpPr>
        <p:spPr bwMode="auto">
          <a:xfrm>
            <a:off x="641350" y="1708150"/>
            <a:ext cx="393700" cy="457200"/>
          </a:xfrm>
          <a:prstGeom prst="rect">
            <a:avLst/>
          </a:prstGeom>
          <a:noFill/>
          <a:ln w="9525">
            <a:noFill/>
            <a:miter lim="800000"/>
            <a:headEnd/>
            <a:tailEnd/>
          </a:ln>
          <a:effectLst/>
        </p:spPr>
        <p:txBody>
          <a:bodyPr wrap="none">
            <a:spAutoFit/>
          </a:bodyPr>
          <a:lstStyle/>
          <a:p>
            <a:r>
              <a:rPr lang="en-US">
                <a:solidFill>
                  <a:srgbClr val="FF0000"/>
                </a:solidFill>
                <a:latin typeface="Symbol" pitchFamily="18" charset="2"/>
              </a:rPr>
              <a:t>y</a:t>
            </a:r>
          </a:p>
        </p:txBody>
      </p:sp>
      <p:sp>
        <p:nvSpPr>
          <p:cNvPr id="195594" name="Text Box 10"/>
          <p:cNvSpPr txBox="1">
            <a:spLocks noChangeArrowheads="1"/>
          </p:cNvSpPr>
          <p:nvPr/>
        </p:nvSpPr>
        <p:spPr bwMode="auto">
          <a:xfrm>
            <a:off x="2516188" y="1995488"/>
            <a:ext cx="701675" cy="457200"/>
          </a:xfrm>
          <a:prstGeom prst="rect">
            <a:avLst/>
          </a:prstGeom>
          <a:noFill/>
          <a:ln w="9525">
            <a:noFill/>
            <a:miter lim="800000"/>
            <a:headEnd/>
            <a:tailEnd/>
          </a:ln>
          <a:effectLst/>
        </p:spPr>
        <p:txBody>
          <a:bodyPr wrap="none">
            <a:spAutoFit/>
          </a:bodyPr>
          <a:lstStyle/>
          <a:p>
            <a:r>
              <a:rPr lang="en-US">
                <a:solidFill>
                  <a:srgbClr val="FF0000"/>
                </a:solidFill>
              </a:rPr>
              <a:t>n=2</a:t>
            </a:r>
          </a:p>
        </p:txBody>
      </p:sp>
      <p:sp>
        <p:nvSpPr>
          <p:cNvPr id="195595" name="Text Box 11"/>
          <p:cNvSpPr txBox="1">
            <a:spLocks noChangeArrowheads="1"/>
          </p:cNvSpPr>
          <p:nvPr/>
        </p:nvSpPr>
        <p:spPr bwMode="auto">
          <a:xfrm>
            <a:off x="146050" y="3214688"/>
            <a:ext cx="4219575" cy="3013075"/>
          </a:xfrm>
          <a:prstGeom prst="rect">
            <a:avLst/>
          </a:prstGeom>
          <a:noFill/>
          <a:ln w="9525">
            <a:noFill/>
            <a:miter lim="800000"/>
            <a:headEnd/>
            <a:tailEnd/>
          </a:ln>
          <a:effectLst/>
        </p:spPr>
        <p:txBody>
          <a:bodyPr wrap="none">
            <a:spAutoFit/>
          </a:bodyPr>
          <a:lstStyle/>
          <a:p>
            <a:r>
              <a:rPr lang="en-US" u="sng"/>
              <a:t>What you expect classically:</a:t>
            </a:r>
            <a:r>
              <a:rPr lang="en-US"/>
              <a:t> </a:t>
            </a:r>
          </a:p>
          <a:p>
            <a:endParaRPr lang="en-US"/>
          </a:p>
          <a:p>
            <a:endParaRPr lang="en-US"/>
          </a:p>
          <a:p>
            <a:r>
              <a:rPr lang="en-US"/>
              <a:t>Electron can have any energy</a:t>
            </a:r>
          </a:p>
          <a:p>
            <a:endParaRPr lang="en-US"/>
          </a:p>
          <a:p>
            <a:endParaRPr lang="en-US"/>
          </a:p>
          <a:p>
            <a:r>
              <a:rPr lang="en-US"/>
              <a:t>Electron is localized  </a:t>
            </a:r>
          </a:p>
          <a:p>
            <a:endParaRPr lang="en-US"/>
          </a:p>
        </p:txBody>
      </p:sp>
      <p:sp>
        <p:nvSpPr>
          <p:cNvPr id="195596" name="Rectangle 12"/>
          <p:cNvSpPr>
            <a:spLocks noChangeArrowheads="1"/>
          </p:cNvSpPr>
          <p:nvPr/>
        </p:nvSpPr>
        <p:spPr bwMode="auto">
          <a:xfrm>
            <a:off x="4641850" y="5492750"/>
            <a:ext cx="4502150" cy="822325"/>
          </a:xfrm>
          <a:prstGeom prst="rect">
            <a:avLst/>
          </a:prstGeom>
          <a:noFill/>
          <a:ln w="9525">
            <a:noFill/>
            <a:miter lim="800000"/>
            <a:headEnd/>
            <a:tailEnd/>
          </a:ln>
          <a:effectLst/>
        </p:spPr>
        <p:txBody>
          <a:bodyPr>
            <a:spAutoFit/>
          </a:bodyPr>
          <a:lstStyle/>
          <a:p>
            <a:r>
              <a:rPr lang="en-US"/>
              <a:t>Electron is delocalized </a:t>
            </a:r>
          </a:p>
          <a:p>
            <a:r>
              <a:rPr lang="en-US"/>
              <a:t>… spread out between 0 and L </a:t>
            </a:r>
          </a:p>
        </p:txBody>
      </p:sp>
      <p:sp>
        <p:nvSpPr>
          <p:cNvPr id="195597" name="Rectangle 13"/>
          <p:cNvSpPr>
            <a:spLocks noChangeArrowheads="1"/>
          </p:cNvSpPr>
          <p:nvPr/>
        </p:nvSpPr>
        <p:spPr bwMode="auto">
          <a:xfrm>
            <a:off x="4632325" y="3151188"/>
            <a:ext cx="4572000" cy="1917700"/>
          </a:xfrm>
          <a:prstGeom prst="rect">
            <a:avLst/>
          </a:prstGeom>
          <a:noFill/>
          <a:ln w="9525">
            <a:noFill/>
            <a:miter lim="800000"/>
            <a:headEnd/>
            <a:tailEnd/>
          </a:ln>
          <a:effectLst/>
        </p:spPr>
        <p:txBody>
          <a:bodyPr>
            <a:spAutoFit/>
          </a:bodyPr>
          <a:lstStyle/>
          <a:p>
            <a:r>
              <a:rPr lang="en-US" u="sng"/>
              <a:t>What you get quantum mechanically:</a:t>
            </a:r>
            <a:r>
              <a:rPr lang="en-US"/>
              <a:t>  </a:t>
            </a:r>
          </a:p>
          <a:p>
            <a:endParaRPr lang="en-US"/>
          </a:p>
          <a:p>
            <a:r>
              <a:rPr lang="en-US"/>
              <a:t>Electron can only have specific</a:t>
            </a:r>
          </a:p>
          <a:p>
            <a:r>
              <a:rPr lang="en-US"/>
              <a:t>energies. (quantized)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559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559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55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559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559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559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5597">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5597">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95595">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95596">
                                            <p:txEl>
                                              <p:pRg st="0" end="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559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92" grpId="0" animBg="1"/>
      <p:bldP spid="195593" grpId="0"/>
      <p:bldP spid="19559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21FE5A-B628-4661-9DE4-1697AA1C3014}" type="slidenum">
              <a:rPr lang="en-US" smtClean="0"/>
              <a:pPr/>
              <a:t>24</a:t>
            </a:fld>
            <a:endParaRPr lang="en-US"/>
          </a:p>
        </p:txBody>
      </p:sp>
      <p:sp>
        <p:nvSpPr>
          <p:cNvPr id="4" name="TextBox 3"/>
          <p:cNvSpPr txBox="1"/>
          <p:nvPr/>
        </p:nvSpPr>
        <p:spPr>
          <a:xfrm>
            <a:off x="928914" y="711200"/>
            <a:ext cx="5575565" cy="1200329"/>
          </a:xfrm>
          <a:prstGeom prst="rect">
            <a:avLst/>
          </a:prstGeom>
          <a:noFill/>
        </p:spPr>
        <p:txBody>
          <a:bodyPr wrap="none" rtlCol="0">
            <a:spAutoFit/>
          </a:bodyPr>
          <a:lstStyle/>
          <a:p>
            <a:r>
              <a:rPr lang="en-US" dirty="0" err="1" smtClean="0"/>
              <a:t>CQ</a:t>
            </a:r>
            <a:r>
              <a:rPr lang="en-US" dirty="0" smtClean="0"/>
              <a:t>.  Can electron be in combination of </a:t>
            </a:r>
          </a:p>
          <a:p>
            <a:r>
              <a:rPr lang="en-US" dirty="0" smtClean="0"/>
              <a:t>n=1 and n=3?</a:t>
            </a:r>
          </a:p>
          <a:p>
            <a:r>
              <a:rPr lang="en-US" dirty="0" smtClean="0"/>
              <a:t>a. yes,   b. no</a:t>
            </a:r>
            <a:endParaRPr lang="en-CA" dirty="0"/>
          </a:p>
        </p:txBody>
      </p:sp>
      <p:sp>
        <p:nvSpPr>
          <p:cNvPr id="5" name="TextBox 4"/>
          <p:cNvSpPr txBox="1"/>
          <p:nvPr/>
        </p:nvSpPr>
        <p:spPr>
          <a:xfrm>
            <a:off x="537029" y="2583543"/>
            <a:ext cx="8332730" cy="1569660"/>
          </a:xfrm>
          <a:prstGeom prst="rect">
            <a:avLst/>
          </a:prstGeom>
          <a:noFill/>
        </p:spPr>
        <p:txBody>
          <a:bodyPr wrap="none" rtlCol="0">
            <a:spAutoFit/>
          </a:bodyPr>
          <a:lstStyle/>
          <a:p>
            <a:r>
              <a:rPr lang="en-US" dirty="0" err="1" smtClean="0"/>
              <a:t>CQ</a:t>
            </a:r>
            <a:r>
              <a:rPr lang="en-US" dirty="0" smtClean="0"/>
              <a:t>. if went in and measured position of electron in</a:t>
            </a:r>
            <a:r>
              <a:rPr lang="en-CA" dirty="0" smtClean="0"/>
              <a:t> potential</a:t>
            </a:r>
          </a:p>
          <a:p>
            <a:r>
              <a:rPr lang="en-US" dirty="0" smtClean="0"/>
              <a:t>well and found it at x =2+-.01 nm, what would that mean </a:t>
            </a:r>
          </a:p>
          <a:p>
            <a:r>
              <a:rPr lang="en-US" dirty="0" smtClean="0"/>
              <a:t>its energy would be?</a:t>
            </a:r>
          </a:p>
          <a:p>
            <a:r>
              <a:rPr lang="en-US" dirty="0" smtClean="0"/>
              <a:t>think, then will give choices.</a:t>
            </a:r>
          </a:p>
        </p:txBody>
      </p:sp>
      <p:sp>
        <p:nvSpPr>
          <p:cNvPr id="6" name="TextBox 5"/>
          <p:cNvSpPr txBox="1"/>
          <p:nvPr/>
        </p:nvSpPr>
        <p:spPr>
          <a:xfrm>
            <a:off x="508001" y="4354286"/>
            <a:ext cx="8226932" cy="1938992"/>
          </a:xfrm>
          <a:prstGeom prst="rect">
            <a:avLst/>
          </a:prstGeom>
          <a:noFill/>
        </p:spPr>
        <p:txBody>
          <a:bodyPr wrap="none" rtlCol="0">
            <a:spAutoFit/>
          </a:bodyPr>
          <a:lstStyle/>
          <a:p>
            <a:r>
              <a:rPr lang="en-US" dirty="0" smtClean="0"/>
              <a:t>a.  one particular discrete energy but cannot know which.</a:t>
            </a:r>
          </a:p>
          <a:p>
            <a:r>
              <a:rPr lang="en-US" dirty="0" smtClean="0"/>
              <a:t>b. sum of many different energies.</a:t>
            </a:r>
          </a:p>
          <a:p>
            <a:r>
              <a:rPr lang="en-US" dirty="0" smtClean="0"/>
              <a:t>c. would be impossible to do the measurement</a:t>
            </a:r>
          </a:p>
          <a:p>
            <a:r>
              <a:rPr lang="en-US" dirty="0" smtClean="0"/>
              <a:t>d. the energy for which wave function had peak at that spot</a:t>
            </a:r>
          </a:p>
          <a:p>
            <a:r>
              <a:rPr lang="en-US" dirty="0" smtClean="0"/>
              <a:t>e. some other answer</a:t>
            </a:r>
            <a:endParaRPr lang="en-CA" dirty="0"/>
          </a:p>
        </p:txBody>
      </p:sp>
      <p:sp>
        <p:nvSpPr>
          <p:cNvPr id="7" name="Rectangle 6"/>
          <p:cNvSpPr/>
          <p:nvPr/>
        </p:nvSpPr>
        <p:spPr>
          <a:xfrm>
            <a:off x="7489372" y="522523"/>
            <a:ext cx="1001486" cy="13788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p:cNvSpPr/>
          <p:nvPr/>
        </p:nvSpPr>
        <p:spPr>
          <a:xfrm>
            <a:off x="7997371" y="2032005"/>
            <a:ext cx="87086" cy="101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7097486" y="261266"/>
            <a:ext cx="1654628"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1" name="Straight Arrow Connector 10"/>
          <p:cNvCxnSpPr>
            <a:endCxn id="9" idx="1"/>
          </p:cNvCxnSpPr>
          <p:nvPr/>
        </p:nvCxnSpPr>
        <p:spPr>
          <a:xfrm rot="16200000" flipV="1">
            <a:off x="6400807" y="1262746"/>
            <a:ext cx="1393363" cy="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734629" y="1190171"/>
            <a:ext cx="476935" cy="461665"/>
          </a:xfrm>
          <a:prstGeom prst="rect">
            <a:avLst/>
          </a:prstGeom>
          <a:noFill/>
        </p:spPr>
        <p:txBody>
          <a:bodyPr wrap="square" rtlCol="0">
            <a:spAutoFit/>
          </a:bodyPr>
          <a:lstStyle/>
          <a:p>
            <a:r>
              <a:rPr lang="en-US" dirty="0" smtClean="0"/>
              <a:t>E</a:t>
            </a:r>
            <a:endParaRPr lang="en-CA" dirty="0"/>
          </a:p>
        </p:txBody>
      </p:sp>
      <p:cxnSp>
        <p:nvCxnSpPr>
          <p:cNvPr id="15" name="Straight Arrow Connector 14"/>
          <p:cNvCxnSpPr/>
          <p:nvPr/>
        </p:nvCxnSpPr>
        <p:spPr>
          <a:xfrm>
            <a:off x="7213600" y="2075543"/>
            <a:ext cx="133531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823200" y="2148114"/>
            <a:ext cx="338554" cy="461665"/>
          </a:xfrm>
          <a:prstGeom prst="rect">
            <a:avLst/>
          </a:prstGeom>
          <a:noFill/>
        </p:spPr>
        <p:txBody>
          <a:bodyPr wrap="none" rtlCol="0">
            <a:spAutoFit/>
          </a:bodyPr>
          <a:lstStyle/>
          <a:p>
            <a:r>
              <a:rPr lang="en-US" dirty="0" smtClean="0"/>
              <a:t>x</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21FE5A-B628-4661-9DE4-1697AA1C3014}" type="slidenum">
              <a:rPr lang="en-US" smtClean="0"/>
              <a:pPr/>
              <a:t>25</a:t>
            </a:fld>
            <a:endParaRPr lang="en-US"/>
          </a:p>
        </p:txBody>
      </p:sp>
      <p:sp>
        <p:nvSpPr>
          <p:cNvPr id="3" name="TextBox 2"/>
          <p:cNvSpPr txBox="1"/>
          <p:nvPr/>
        </p:nvSpPr>
        <p:spPr>
          <a:xfrm>
            <a:off x="986971" y="841829"/>
            <a:ext cx="7322838" cy="1200329"/>
          </a:xfrm>
          <a:prstGeom prst="rect">
            <a:avLst/>
          </a:prstGeom>
          <a:noFill/>
        </p:spPr>
        <p:txBody>
          <a:bodyPr wrap="none" rtlCol="0">
            <a:spAutoFit/>
          </a:bodyPr>
          <a:lstStyle/>
          <a:p>
            <a:r>
              <a:rPr lang="en-US" dirty="0" smtClean="0"/>
              <a:t>When does clever physicist model that </a:t>
            </a:r>
            <a:r>
              <a:rPr lang="en-US" dirty="0" err="1" smtClean="0"/>
              <a:t>wavefunction</a:t>
            </a:r>
            <a:endParaRPr lang="en-US" dirty="0" smtClean="0"/>
          </a:p>
          <a:p>
            <a:r>
              <a:rPr lang="en-US" dirty="0" smtClean="0"/>
              <a:t>never gets outside potential well fail?</a:t>
            </a:r>
          </a:p>
          <a:p>
            <a:r>
              <a:rPr lang="en-US" dirty="0" smtClean="0"/>
              <a:t>(look at sim)</a:t>
            </a:r>
            <a:endParaRPr lang="en-C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lide Number Placeholder 3"/>
          <p:cNvSpPr>
            <a:spLocks noGrp="1"/>
          </p:cNvSpPr>
          <p:nvPr>
            <p:ph type="sldNum" sz="quarter" idx="12"/>
          </p:nvPr>
        </p:nvSpPr>
        <p:spPr/>
        <p:txBody>
          <a:bodyPr/>
          <a:lstStyle/>
          <a:p>
            <a:fld id="{D518CBD0-0289-4289-B3D3-973E7B0D7A93}" type="slidenum">
              <a:rPr lang="en-US"/>
              <a:pPr/>
              <a:t>26</a:t>
            </a:fld>
            <a:endParaRPr lang="en-US"/>
          </a:p>
        </p:txBody>
      </p:sp>
      <p:sp>
        <p:nvSpPr>
          <p:cNvPr id="3096" name="Rectangle 24" descr="Dark upward diagonal"/>
          <p:cNvSpPr>
            <a:spLocks noChangeArrowheads="1"/>
          </p:cNvSpPr>
          <p:nvPr/>
        </p:nvSpPr>
        <p:spPr bwMode="auto">
          <a:xfrm>
            <a:off x="3216275" y="922338"/>
            <a:ext cx="536575" cy="2316162"/>
          </a:xfrm>
          <a:prstGeom prst="rect">
            <a:avLst/>
          </a:prstGeom>
          <a:pattFill prst="dkUpDiag">
            <a:fgClr>
              <a:schemeClr val="bg2"/>
            </a:fgClr>
            <a:bgClr>
              <a:schemeClr val="bg1"/>
            </a:bgClr>
          </a:pattFill>
          <a:ln w="9525">
            <a:solidFill>
              <a:schemeClr val="tx1"/>
            </a:solidFill>
            <a:miter lim="800000"/>
            <a:headEnd/>
            <a:tailEnd/>
          </a:ln>
          <a:effectLst/>
        </p:spPr>
        <p:txBody>
          <a:bodyPr wrap="none" anchor="ctr"/>
          <a:lstStyle/>
          <a:p>
            <a:endParaRPr lang="en-CA"/>
          </a:p>
        </p:txBody>
      </p:sp>
      <p:sp>
        <p:nvSpPr>
          <p:cNvPr id="3092" name="Rectangle 20" descr="Dark upward diagonal"/>
          <p:cNvSpPr>
            <a:spLocks noChangeArrowheads="1"/>
          </p:cNvSpPr>
          <p:nvPr/>
        </p:nvSpPr>
        <p:spPr bwMode="auto">
          <a:xfrm>
            <a:off x="554038" y="914400"/>
            <a:ext cx="536575" cy="2316163"/>
          </a:xfrm>
          <a:prstGeom prst="rect">
            <a:avLst/>
          </a:prstGeom>
          <a:pattFill prst="dkUpDiag">
            <a:fgClr>
              <a:schemeClr val="bg2"/>
            </a:fgClr>
            <a:bgClr>
              <a:schemeClr val="bg1"/>
            </a:bgClr>
          </a:pattFill>
          <a:ln w="9525">
            <a:solidFill>
              <a:schemeClr val="tx1"/>
            </a:solidFill>
            <a:miter lim="800000"/>
            <a:headEnd/>
            <a:tailEnd/>
          </a:ln>
          <a:effectLst/>
        </p:spPr>
        <p:txBody>
          <a:bodyPr wrap="none" anchor="ctr"/>
          <a:lstStyle/>
          <a:p>
            <a:endParaRPr lang="en-CA"/>
          </a:p>
        </p:txBody>
      </p:sp>
      <p:sp>
        <p:nvSpPr>
          <p:cNvPr id="3097" name="Rectangle 25" descr="Dark upward diagonal"/>
          <p:cNvSpPr>
            <a:spLocks noChangeArrowheads="1"/>
          </p:cNvSpPr>
          <p:nvPr/>
        </p:nvSpPr>
        <p:spPr bwMode="auto">
          <a:xfrm>
            <a:off x="538163" y="914400"/>
            <a:ext cx="536575" cy="2316163"/>
          </a:xfrm>
          <a:prstGeom prst="rect">
            <a:avLst/>
          </a:prstGeom>
          <a:pattFill prst="dkUpDiag">
            <a:fgClr>
              <a:schemeClr val="bg2"/>
            </a:fgClr>
            <a:bgClr>
              <a:schemeClr val="bg1"/>
            </a:bgClr>
          </a:pattFill>
          <a:ln w="9525">
            <a:solidFill>
              <a:schemeClr val="tx1"/>
            </a:solidFill>
            <a:miter lim="800000"/>
            <a:headEnd/>
            <a:tailEnd/>
          </a:ln>
          <a:effectLst/>
        </p:spPr>
        <p:txBody>
          <a:bodyPr wrap="none" anchor="ctr"/>
          <a:lstStyle/>
          <a:p>
            <a:endParaRPr lang="en-CA"/>
          </a:p>
        </p:txBody>
      </p:sp>
      <p:sp>
        <p:nvSpPr>
          <p:cNvPr id="3074" name="Text Box 2"/>
          <p:cNvSpPr txBox="1">
            <a:spLocks noChangeArrowheads="1"/>
          </p:cNvSpPr>
          <p:nvPr/>
        </p:nvSpPr>
        <p:spPr bwMode="auto">
          <a:xfrm>
            <a:off x="4046538" y="76200"/>
            <a:ext cx="5097462" cy="3378200"/>
          </a:xfrm>
          <a:prstGeom prst="rect">
            <a:avLst/>
          </a:prstGeom>
          <a:noFill/>
          <a:ln w="9525">
            <a:noFill/>
            <a:miter lim="800000"/>
            <a:headEnd/>
            <a:tailEnd/>
          </a:ln>
          <a:effectLst/>
        </p:spPr>
        <p:txBody>
          <a:bodyPr>
            <a:spAutoFit/>
          </a:bodyPr>
          <a:lstStyle/>
          <a:p>
            <a:r>
              <a:rPr lang="en-US" u="sng">
                <a:solidFill>
                  <a:srgbClr val="009900"/>
                </a:solidFill>
                <a:cs typeface="Arial" charset="0"/>
              </a:rPr>
              <a:t>Good Approximation</a:t>
            </a:r>
            <a:r>
              <a:rPr lang="en-US">
                <a:solidFill>
                  <a:srgbClr val="009900"/>
                </a:solidFill>
                <a:cs typeface="Arial" charset="0"/>
              </a:rPr>
              <a:t>:</a:t>
            </a:r>
            <a:r>
              <a:rPr lang="en-US">
                <a:cs typeface="Arial" charset="0"/>
              </a:rPr>
              <a:t> </a:t>
            </a:r>
          </a:p>
          <a:p>
            <a:r>
              <a:rPr lang="en-US">
                <a:cs typeface="Arial" charset="0"/>
              </a:rPr>
              <a:t> Electrons never got out of wire</a:t>
            </a:r>
          </a:p>
          <a:p>
            <a:r>
              <a:rPr lang="en-US">
                <a:cs typeface="Arial" charset="0"/>
              </a:rPr>
              <a:t> </a:t>
            </a:r>
            <a:r>
              <a:rPr lang="en-US">
                <a:cs typeface="Arial" charset="0"/>
                <a:sym typeface="Symbol" pitchFamily="18" charset="2"/>
              </a:rPr>
              <a:t>(x&lt;0 or x&gt;L) =0. </a:t>
            </a:r>
          </a:p>
          <a:p>
            <a:r>
              <a:rPr lang="en-US">
                <a:cs typeface="Arial" charset="0"/>
                <a:sym typeface="Symbol" pitchFamily="18" charset="2"/>
              </a:rPr>
              <a:t> (OK when Energy &lt;&lt; work function)</a:t>
            </a:r>
          </a:p>
          <a:p>
            <a:endParaRPr lang="en-US">
              <a:cs typeface="Arial" charset="0"/>
              <a:sym typeface="Symbol" pitchFamily="18" charset="2"/>
            </a:endParaRPr>
          </a:p>
          <a:p>
            <a:r>
              <a:rPr lang="en-US" u="sng">
                <a:solidFill>
                  <a:srgbClr val="FF0000"/>
                </a:solidFill>
                <a:cs typeface="Arial" charset="0"/>
                <a:sym typeface="Symbol" pitchFamily="18" charset="2"/>
              </a:rPr>
              <a:t>Exact Potential Energy curve:</a:t>
            </a:r>
            <a:r>
              <a:rPr lang="en-US">
                <a:cs typeface="Arial" charset="0"/>
                <a:sym typeface="Symbol" pitchFamily="18" charset="2"/>
              </a:rPr>
              <a:t> </a:t>
            </a:r>
          </a:p>
          <a:p>
            <a:r>
              <a:rPr lang="en-US"/>
              <a:t>V. small chance electrons get out of wire</a:t>
            </a:r>
          </a:p>
          <a:p>
            <a:r>
              <a:rPr lang="en-US">
                <a:sym typeface="Symbol" pitchFamily="18" charset="2"/>
              </a:rPr>
              <a:t>(x&lt;0 or x&gt;L)~0, but not exactly 0!</a:t>
            </a:r>
          </a:p>
        </p:txBody>
      </p:sp>
      <p:sp>
        <p:nvSpPr>
          <p:cNvPr id="3075" name="Text Box 3"/>
          <p:cNvSpPr txBox="1">
            <a:spLocks noChangeArrowheads="1"/>
          </p:cNvSpPr>
          <p:nvPr/>
        </p:nvSpPr>
        <p:spPr bwMode="auto">
          <a:xfrm>
            <a:off x="347663" y="1893888"/>
            <a:ext cx="184150" cy="457200"/>
          </a:xfrm>
          <a:prstGeom prst="rect">
            <a:avLst/>
          </a:prstGeom>
          <a:noFill/>
          <a:ln w="9525">
            <a:noFill/>
            <a:miter lim="800000"/>
            <a:headEnd/>
            <a:tailEnd/>
          </a:ln>
          <a:effectLst/>
        </p:spPr>
        <p:txBody>
          <a:bodyPr wrap="none">
            <a:spAutoFit/>
          </a:bodyPr>
          <a:lstStyle/>
          <a:p>
            <a:endParaRPr lang="en-US">
              <a:cs typeface="Arial" charset="0"/>
            </a:endParaRPr>
          </a:p>
        </p:txBody>
      </p:sp>
      <p:sp>
        <p:nvSpPr>
          <p:cNvPr id="3078" name="Rectangle 6"/>
          <p:cNvSpPr>
            <a:spLocks noChangeArrowheads="1"/>
          </p:cNvSpPr>
          <p:nvPr/>
        </p:nvSpPr>
        <p:spPr bwMode="auto">
          <a:xfrm>
            <a:off x="1143000" y="152400"/>
            <a:ext cx="2057400" cy="352425"/>
          </a:xfrm>
          <a:prstGeom prst="rect">
            <a:avLst/>
          </a:prstGeom>
          <a:solidFill>
            <a:srgbClr val="FF9900"/>
          </a:solidFill>
          <a:ln w="9525">
            <a:solidFill>
              <a:schemeClr val="tx1"/>
            </a:solidFill>
            <a:miter lim="800000"/>
            <a:headEnd/>
            <a:tailEnd/>
          </a:ln>
          <a:effectLst/>
        </p:spPr>
        <p:txBody>
          <a:bodyPr wrap="none" anchor="ctr"/>
          <a:lstStyle/>
          <a:p>
            <a:endParaRPr lang="en-CA"/>
          </a:p>
        </p:txBody>
      </p:sp>
      <p:sp>
        <p:nvSpPr>
          <p:cNvPr id="3082" name="Line 10"/>
          <p:cNvSpPr>
            <a:spLocks noChangeShapeType="1"/>
          </p:cNvSpPr>
          <p:nvPr/>
        </p:nvSpPr>
        <p:spPr bwMode="auto">
          <a:xfrm>
            <a:off x="1109663" y="830263"/>
            <a:ext cx="1587" cy="2414587"/>
          </a:xfrm>
          <a:prstGeom prst="line">
            <a:avLst/>
          </a:prstGeom>
          <a:noFill/>
          <a:ln w="28575">
            <a:solidFill>
              <a:srgbClr val="009900"/>
            </a:solidFill>
            <a:round/>
            <a:headEnd type="triangle" w="med" len="med"/>
            <a:tailEnd/>
          </a:ln>
          <a:effectLst/>
        </p:spPr>
        <p:txBody>
          <a:bodyPr/>
          <a:lstStyle/>
          <a:p>
            <a:endParaRPr lang="en-CA"/>
          </a:p>
        </p:txBody>
      </p:sp>
      <p:sp>
        <p:nvSpPr>
          <p:cNvPr id="3083" name="Line 11"/>
          <p:cNvSpPr>
            <a:spLocks noChangeShapeType="1"/>
          </p:cNvSpPr>
          <p:nvPr/>
        </p:nvSpPr>
        <p:spPr bwMode="auto">
          <a:xfrm>
            <a:off x="3200400" y="928688"/>
            <a:ext cx="12700" cy="2360612"/>
          </a:xfrm>
          <a:prstGeom prst="line">
            <a:avLst/>
          </a:prstGeom>
          <a:noFill/>
          <a:ln w="38100">
            <a:solidFill>
              <a:srgbClr val="009900"/>
            </a:solidFill>
            <a:round/>
            <a:headEnd type="triangle" w="med" len="med"/>
            <a:tailEnd/>
          </a:ln>
          <a:effectLst/>
        </p:spPr>
        <p:txBody>
          <a:bodyPr/>
          <a:lstStyle/>
          <a:p>
            <a:endParaRPr lang="en-CA"/>
          </a:p>
        </p:txBody>
      </p:sp>
      <p:sp>
        <p:nvSpPr>
          <p:cNvPr id="3084" name="Line 12"/>
          <p:cNvSpPr>
            <a:spLocks noChangeShapeType="1"/>
          </p:cNvSpPr>
          <p:nvPr/>
        </p:nvSpPr>
        <p:spPr bwMode="auto">
          <a:xfrm>
            <a:off x="1130300" y="3232150"/>
            <a:ext cx="2078038" cy="9525"/>
          </a:xfrm>
          <a:prstGeom prst="line">
            <a:avLst/>
          </a:prstGeom>
          <a:noFill/>
          <a:ln w="28575">
            <a:solidFill>
              <a:srgbClr val="009900"/>
            </a:solidFill>
            <a:round/>
            <a:headEnd/>
            <a:tailEnd/>
          </a:ln>
          <a:effectLst/>
        </p:spPr>
        <p:txBody>
          <a:bodyPr/>
          <a:lstStyle/>
          <a:p>
            <a:endParaRPr lang="en-CA"/>
          </a:p>
        </p:txBody>
      </p:sp>
      <p:sp>
        <p:nvSpPr>
          <p:cNvPr id="3085" name="Text Box 13"/>
          <p:cNvSpPr txBox="1">
            <a:spLocks noChangeArrowheads="1"/>
          </p:cNvSpPr>
          <p:nvPr/>
        </p:nvSpPr>
        <p:spPr bwMode="auto">
          <a:xfrm>
            <a:off x="46038" y="2971800"/>
            <a:ext cx="438150" cy="457200"/>
          </a:xfrm>
          <a:prstGeom prst="rect">
            <a:avLst/>
          </a:prstGeom>
          <a:noFill/>
          <a:ln w="9525">
            <a:noFill/>
            <a:miter lim="800000"/>
            <a:headEnd/>
            <a:tailEnd/>
          </a:ln>
          <a:effectLst/>
        </p:spPr>
        <p:txBody>
          <a:bodyPr wrap="none">
            <a:spAutoFit/>
          </a:bodyPr>
          <a:lstStyle/>
          <a:p>
            <a:r>
              <a:rPr lang="en-US">
                <a:cs typeface="Arial" charset="0"/>
              </a:rPr>
              <a:t>0 </a:t>
            </a:r>
          </a:p>
        </p:txBody>
      </p:sp>
      <p:sp>
        <p:nvSpPr>
          <p:cNvPr id="3086" name="Line 14"/>
          <p:cNvSpPr>
            <a:spLocks noChangeShapeType="1"/>
          </p:cNvSpPr>
          <p:nvPr/>
        </p:nvSpPr>
        <p:spPr bwMode="auto">
          <a:xfrm>
            <a:off x="406400" y="1417638"/>
            <a:ext cx="7938" cy="1803400"/>
          </a:xfrm>
          <a:prstGeom prst="line">
            <a:avLst/>
          </a:prstGeom>
          <a:noFill/>
          <a:ln w="9525">
            <a:solidFill>
              <a:schemeClr val="tx1"/>
            </a:solidFill>
            <a:round/>
            <a:headEnd type="triangle" w="med" len="med"/>
            <a:tailEnd/>
          </a:ln>
          <a:effectLst/>
        </p:spPr>
        <p:txBody>
          <a:bodyPr/>
          <a:lstStyle/>
          <a:p>
            <a:endParaRPr lang="en-CA"/>
          </a:p>
        </p:txBody>
      </p:sp>
      <p:sp>
        <p:nvSpPr>
          <p:cNvPr id="3087" name="Text Box 15"/>
          <p:cNvSpPr txBox="1">
            <a:spLocks noChangeArrowheads="1"/>
          </p:cNvSpPr>
          <p:nvPr/>
        </p:nvSpPr>
        <p:spPr bwMode="auto">
          <a:xfrm rot="-5400000">
            <a:off x="-346869" y="2147094"/>
            <a:ext cx="1150938" cy="457200"/>
          </a:xfrm>
          <a:prstGeom prst="rect">
            <a:avLst/>
          </a:prstGeom>
          <a:noFill/>
          <a:ln w="9525">
            <a:noFill/>
            <a:miter lim="800000"/>
            <a:headEnd/>
            <a:tailEnd/>
          </a:ln>
          <a:effectLst/>
        </p:spPr>
        <p:txBody>
          <a:bodyPr wrap="none">
            <a:spAutoFit/>
          </a:bodyPr>
          <a:lstStyle/>
          <a:p>
            <a:r>
              <a:rPr lang="en-US">
                <a:cs typeface="Arial" charset="0"/>
              </a:rPr>
              <a:t>Energy</a:t>
            </a:r>
          </a:p>
        </p:txBody>
      </p:sp>
      <p:sp>
        <p:nvSpPr>
          <p:cNvPr id="3088" name="Line 16"/>
          <p:cNvSpPr>
            <a:spLocks noChangeShapeType="1"/>
          </p:cNvSpPr>
          <p:nvPr/>
        </p:nvSpPr>
        <p:spPr bwMode="auto">
          <a:xfrm flipV="1">
            <a:off x="412750" y="3241675"/>
            <a:ext cx="3598863" cy="9525"/>
          </a:xfrm>
          <a:prstGeom prst="line">
            <a:avLst/>
          </a:prstGeom>
          <a:noFill/>
          <a:ln w="9525">
            <a:solidFill>
              <a:schemeClr val="tx1"/>
            </a:solidFill>
            <a:round/>
            <a:headEnd/>
            <a:tailEnd type="triangle" w="med" len="med"/>
          </a:ln>
          <a:effectLst/>
        </p:spPr>
        <p:txBody>
          <a:bodyPr/>
          <a:lstStyle/>
          <a:p>
            <a:endParaRPr lang="en-CA"/>
          </a:p>
        </p:txBody>
      </p:sp>
      <p:sp>
        <p:nvSpPr>
          <p:cNvPr id="3089" name="Text Box 17"/>
          <p:cNvSpPr txBox="1">
            <a:spLocks noChangeArrowheads="1"/>
          </p:cNvSpPr>
          <p:nvPr/>
        </p:nvSpPr>
        <p:spPr bwMode="auto">
          <a:xfrm>
            <a:off x="3733800" y="3124200"/>
            <a:ext cx="336550" cy="457200"/>
          </a:xfrm>
          <a:prstGeom prst="rect">
            <a:avLst/>
          </a:prstGeom>
          <a:noFill/>
          <a:ln w="9525">
            <a:noFill/>
            <a:miter lim="800000"/>
            <a:headEnd/>
            <a:tailEnd/>
          </a:ln>
          <a:effectLst/>
        </p:spPr>
        <p:txBody>
          <a:bodyPr wrap="none">
            <a:spAutoFit/>
          </a:bodyPr>
          <a:lstStyle/>
          <a:p>
            <a:r>
              <a:rPr lang="en-US">
                <a:cs typeface="Arial" charset="0"/>
              </a:rPr>
              <a:t>x</a:t>
            </a:r>
          </a:p>
        </p:txBody>
      </p:sp>
      <p:sp>
        <p:nvSpPr>
          <p:cNvPr id="3090" name="Text Box 18"/>
          <p:cNvSpPr txBox="1">
            <a:spLocks noChangeArrowheads="1"/>
          </p:cNvSpPr>
          <p:nvPr/>
        </p:nvSpPr>
        <p:spPr bwMode="auto">
          <a:xfrm>
            <a:off x="1054100" y="3362325"/>
            <a:ext cx="354013" cy="457200"/>
          </a:xfrm>
          <a:prstGeom prst="rect">
            <a:avLst/>
          </a:prstGeom>
          <a:noFill/>
          <a:ln w="9525">
            <a:noFill/>
            <a:miter lim="800000"/>
            <a:headEnd/>
            <a:tailEnd/>
          </a:ln>
          <a:effectLst/>
        </p:spPr>
        <p:txBody>
          <a:bodyPr wrap="none">
            <a:spAutoFit/>
          </a:bodyPr>
          <a:lstStyle/>
          <a:p>
            <a:r>
              <a:rPr lang="en-US">
                <a:cs typeface="Arial" charset="0"/>
              </a:rPr>
              <a:t>0</a:t>
            </a:r>
          </a:p>
        </p:txBody>
      </p:sp>
      <p:sp>
        <p:nvSpPr>
          <p:cNvPr id="3091" name="Text Box 19"/>
          <p:cNvSpPr txBox="1">
            <a:spLocks noChangeArrowheads="1"/>
          </p:cNvSpPr>
          <p:nvPr/>
        </p:nvSpPr>
        <p:spPr bwMode="auto">
          <a:xfrm>
            <a:off x="3113088" y="3373438"/>
            <a:ext cx="354012" cy="457200"/>
          </a:xfrm>
          <a:prstGeom prst="rect">
            <a:avLst/>
          </a:prstGeom>
          <a:noFill/>
          <a:ln w="9525">
            <a:noFill/>
            <a:miter lim="800000"/>
            <a:headEnd/>
            <a:tailEnd/>
          </a:ln>
          <a:effectLst/>
        </p:spPr>
        <p:txBody>
          <a:bodyPr wrap="none">
            <a:spAutoFit/>
          </a:bodyPr>
          <a:lstStyle/>
          <a:p>
            <a:r>
              <a:rPr lang="en-US">
                <a:cs typeface="Arial" charset="0"/>
              </a:rPr>
              <a:t>L</a:t>
            </a:r>
          </a:p>
        </p:txBody>
      </p:sp>
      <p:sp>
        <p:nvSpPr>
          <p:cNvPr id="3094" name="Text Box 22"/>
          <p:cNvSpPr txBox="1">
            <a:spLocks noChangeArrowheads="1"/>
          </p:cNvSpPr>
          <p:nvPr/>
        </p:nvSpPr>
        <p:spPr bwMode="auto">
          <a:xfrm>
            <a:off x="617538" y="457200"/>
            <a:ext cx="742950" cy="457200"/>
          </a:xfrm>
          <a:prstGeom prst="rect">
            <a:avLst/>
          </a:prstGeom>
          <a:noFill/>
          <a:ln w="9525">
            <a:noFill/>
            <a:miter lim="800000"/>
            <a:headEnd/>
            <a:tailEnd/>
          </a:ln>
          <a:effectLst/>
        </p:spPr>
        <p:txBody>
          <a:bodyPr wrap="none">
            <a:spAutoFit/>
          </a:bodyPr>
          <a:lstStyle/>
          <a:p>
            <a:r>
              <a:rPr lang="en-US">
                <a:solidFill>
                  <a:srgbClr val="009900"/>
                </a:solidFill>
              </a:rPr>
              <a:t>V(x)</a:t>
            </a:r>
          </a:p>
        </p:txBody>
      </p:sp>
      <p:sp>
        <p:nvSpPr>
          <p:cNvPr id="3095" name="Rectangle 23"/>
          <p:cNvSpPr>
            <a:spLocks noChangeArrowheads="1"/>
          </p:cNvSpPr>
          <p:nvPr/>
        </p:nvSpPr>
        <p:spPr bwMode="auto">
          <a:xfrm>
            <a:off x="0" y="4191000"/>
            <a:ext cx="7696200" cy="2282825"/>
          </a:xfrm>
          <a:prstGeom prst="rect">
            <a:avLst/>
          </a:prstGeom>
          <a:noFill/>
          <a:ln w="9525">
            <a:noFill/>
            <a:miter lim="800000"/>
            <a:headEnd/>
            <a:tailEnd/>
          </a:ln>
          <a:effectLst/>
        </p:spPr>
        <p:txBody>
          <a:bodyPr>
            <a:spAutoFit/>
          </a:bodyPr>
          <a:lstStyle/>
          <a:p>
            <a:r>
              <a:rPr lang="en-US">
                <a:latin typeface="Comic Sans MS" pitchFamily="66" charset="0"/>
                <a:sym typeface="Symbol" pitchFamily="18" charset="2"/>
              </a:rPr>
              <a:t>What happens if electron Energy bigger?</a:t>
            </a:r>
          </a:p>
          <a:p>
            <a:r>
              <a:rPr lang="en-US">
                <a:latin typeface="Comic Sans MS" pitchFamily="66" charset="0"/>
                <a:sym typeface="Symbol" pitchFamily="18" charset="2"/>
              </a:rPr>
              <a:t>What if two wires very close to each other?</a:t>
            </a:r>
            <a:r>
              <a:rPr lang="en-US">
                <a:sym typeface="Symbol" pitchFamily="18" charset="2"/>
              </a:rPr>
              <a:t>  </a:t>
            </a:r>
          </a:p>
          <a:p>
            <a:endParaRPr lang="en-US">
              <a:sym typeface="Symbol" pitchFamily="18" charset="2"/>
            </a:endParaRPr>
          </a:p>
          <a:p>
            <a:endParaRPr lang="en-US">
              <a:sym typeface="Symbol" pitchFamily="18" charset="2"/>
            </a:endParaRPr>
          </a:p>
          <a:p>
            <a:r>
              <a:rPr lang="en-US">
                <a:sym typeface="Symbol" pitchFamily="18" charset="2"/>
              </a:rPr>
              <a:t>Then if </a:t>
            </a:r>
            <a:r>
              <a:rPr lang="en-US" i="1">
                <a:sym typeface="Symbol" pitchFamily="18" charset="2"/>
              </a:rPr>
              <a:t></a:t>
            </a:r>
            <a:r>
              <a:rPr lang="en-US">
                <a:sym typeface="Symbol" pitchFamily="18" charset="2"/>
              </a:rPr>
              <a:t> leaks out a little or not, is very important.  </a:t>
            </a:r>
          </a:p>
          <a:p>
            <a:r>
              <a:rPr lang="en-US">
                <a:sym typeface="Symbol" pitchFamily="18" charset="2"/>
              </a:rPr>
              <a:t>How much coupling to other wire?</a:t>
            </a:r>
          </a:p>
        </p:txBody>
      </p:sp>
      <p:grpSp>
        <p:nvGrpSpPr>
          <p:cNvPr id="2" name="Group 32"/>
          <p:cNvGrpSpPr>
            <a:grpSpLocks/>
          </p:cNvGrpSpPr>
          <p:nvPr/>
        </p:nvGrpSpPr>
        <p:grpSpPr bwMode="auto">
          <a:xfrm>
            <a:off x="304800" y="1600200"/>
            <a:ext cx="3733800" cy="1676400"/>
            <a:chOff x="192" y="1104"/>
            <a:chExt cx="2352" cy="1056"/>
          </a:xfrm>
        </p:grpSpPr>
        <p:sp>
          <p:nvSpPr>
            <p:cNvPr id="3099" name="Line 27"/>
            <p:cNvSpPr>
              <a:spLocks noChangeShapeType="1"/>
            </p:cNvSpPr>
            <p:nvPr/>
          </p:nvSpPr>
          <p:spPr bwMode="auto">
            <a:xfrm>
              <a:off x="192" y="1104"/>
              <a:ext cx="528" cy="0"/>
            </a:xfrm>
            <a:prstGeom prst="line">
              <a:avLst/>
            </a:prstGeom>
            <a:noFill/>
            <a:ln w="38100">
              <a:solidFill>
                <a:srgbClr val="FF0000"/>
              </a:solidFill>
              <a:round/>
              <a:headEnd/>
              <a:tailEnd/>
            </a:ln>
            <a:effectLst/>
          </p:spPr>
          <p:txBody>
            <a:bodyPr/>
            <a:lstStyle/>
            <a:p>
              <a:endParaRPr lang="en-CA"/>
            </a:p>
          </p:txBody>
        </p:sp>
        <p:sp>
          <p:nvSpPr>
            <p:cNvPr id="3100" name="Line 28"/>
            <p:cNvSpPr>
              <a:spLocks noChangeShapeType="1"/>
            </p:cNvSpPr>
            <p:nvPr/>
          </p:nvSpPr>
          <p:spPr bwMode="auto">
            <a:xfrm>
              <a:off x="692" y="1104"/>
              <a:ext cx="0" cy="1056"/>
            </a:xfrm>
            <a:prstGeom prst="line">
              <a:avLst/>
            </a:prstGeom>
            <a:noFill/>
            <a:ln w="38100">
              <a:solidFill>
                <a:srgbClr val="FF0000"/>
              </a:solidFill>
              <a:round/>
              <a:headEnd/>
              <a:tailEnd/>
            </a:ln>
            <a:effectLst/>
          </p:spPr>
          <p:txBody>
            <a:bodyPr/>
            <a:lstStyle/>
            <a:p>
              <a:endParaRPr lang="en-CA"/>
            </a:p>
          </p:txBody>
        </p:sp>
        <p:sp>
          <p:nvSpPr>
            <p:cNvPr id="3101" name="Line 29"/>
            <p:cNvSpPr>
              <a:spLocks noChangeShapeType="1"/>
            </p:cNvSpPr>
            <p:nvPr/>
          </p:nvSpPr>
          <p:spPr bwMode="auto">
            <a:xfrm>
              <a:off x="2016" y="1104"/>
              <a:ext cx="0" cy="1056"/>
            </a:xfrm>
            <a:prstGeom prst="line">
              <a:avLst/>
            </a:prstGeom>
            <a:noFill/>
            <a:ln w="38100">
              <a:solidFill>
                <a:srgbClr val="FF0000"/>
              </a:solidFill>
              <a:round/>
              <a:headEnd/>
              <a:tailEnd/>
            </a:ln>
            <a:effectLst/>
          </p:spPr>
          <p:txBody>
            <a:bodyPr/>
            <a:lstStyle/>
            <a:p>
              <a:endParaRPr lang="en-CA"/>
            </a:p>
          </p:txBody>
        </p:sp>
        <p:sp>
          <p:nvSpPr>
            <p:cNvPr id="3102" name="Line 30"/>
            <p:cNvSpPr>
              <a:spLocks noChangeShapeType="1"/>
            </p:cNvSpPr>
            <p:nvPr/>
          </p:nvSpPr>
          <p:spPr bwMode="auto">
            <a:xfrm>
              <a:off x="2016" y="1104"/>
              <a:ext cx="528" cy="0"/>
            </a:xfrm>
            <a:prstGeom prst="line">
              <a:avLst/>
            </a:prstGeom>
            <a:noFill/>
            <a:ln w="38100">
              <a:solidFill>
                <a:srgbClr val="FF0000"/>
              </a:solidFill>
              <a:round/>
              <a:headEnd/>
              <a:tailEnd/>
            </a:ln>
            <a:effectLst/>
          </p:spPr>
          <p:txBody>
            <a:bodyPr/>
            <a:lstStyle/>
            <a:p>
              <a:endParaRPr lang="en-CA"/>
            </a:p>
          </p:txBody>
        </p:sp>
        <p:sp>
          <p:nvSpPr>
            <p:cNvPr id="3103" name="Line 31"/>
            <p:cNvSpPr>
              <a:spLocks noChangeShapeType="1"/>
            </p:cNvSpPr>
            <p:nvPr/>
          </p:nvSpPr>
          <p:spPr bwMode="auto">
            <a:xfrm>
              <a:off x="685" y="2137"/>
              <a:ext cx="1344" cy="3"/>
            </a:xfrm>
            <a:prstGeom prst="line">
              <a:avLst/>
            </a:prstGeom>
            <a:noFill/>
            <a:ln w="38100">
              <a:solidFill>
                <a:srgbClr val="FF0000"/>
              </a:solidFill>
              <a:round/>
              <a:headEnd/>
              <a:tailEnd/>
            </a:ln>
            <a:effectLst/>
          </p:spPr>
          <p:txBody>
            <a:bodyPr/>
            <a:lstStyle/>
            <a:p>
              <a:endParaRPr lang="en-CA"/>
            </a:p>
          </p:txBody>
        </p:sp>
      </p:grpSp>
      <p:sp>
        <p:nvSpPr>
          <p:cNvPr id="3105" name="Rectangle 33"/>
          <p:cNvSpPr>
            <a:spLocks noChangeArrowheads="1"/>
          </p:cNvSpPr>
          <p:nvPr/>
        </p:nvSpPr>
        <p:spPr bwMode="auto">
          <a:xfrm>
            <a:off x="1295400" y="4953000"/>
            <a:ext cx="2057400" cy="352425"/>
          </a:xfrm>
          <a:prstGeom prst="rect">
            <a:avLst/>
          </a:prstGeom>
          <a:solidFill>
            <a:srgbClr val="FF9900"/>
          </a:solidFill>
          <a:ln w="9525">
            <a:solidFill>
              <a:schemeClr val="tx1"/>
            </a:solidFill>
            <a:miter lim="800000"/>
            <a:headEnd/>
            <a:tailEnd/>
          </a:ln>
          <a:effectLst/>
        </p:spPr>
        <p:txBody>
          <a:bodyPr wrap="none" anchor="ctr"/>
          <a:lstStyle/>
          <a:p>
            <a:endParaRPr lang="en-CA"/>
          </a:p>
        </p:txBody>
      </p:sp>
      <p:sp>
        <p:nvSpPr>
          <p:cNvPr id="3106" name="Rectangle 34"/>
          <p:cNvSpPr>
            <a:spLocks noChangeArrowheads="1"/>
          </p:cNvSpPr>
          <p:nvPr/>
        </p:nvSpPr>
        <p:spPr bwMode="auto">
          <a:xfrm>
            <a:off x="6172200" y="4953000"/>
            <a:ext cx="4876800" cy="352425"/>
          </a:xfrm>
          <a:prstGeom prst="rect">
            <a:avLst/>
          </a:prstGeom>
          <a:solidFill>
            <a:srgbClr val="FF9900"/>
          </a:solidFill>
          <a:ln w="9525">
            <a:solidFill>
              <a:schemeClr val="tx1"/>
            </a:solidFill>
            <a:miter lim="800000"/>
            <a:headEnd/>
            <a:tailEnd/>
          </a:ln>
          <a:effectLst/>
        </p:spPr>
        <p:txBody>
          <a:bodyPr wrap="none" anchor="ctr"/>
          <a:lstStyle/>
          <a:p>
            <a:endParaRPr lang="en-CA"/>
          </a:p>
        </p:txBody>
      </p:sp>
      <p:grpSp>
        <p:nvGrpSpPr>
          <p:cNvPr id="3" name="Group 36"/>
          <p:cNvGrpSpPr>
            <a:grpSpLocks/>
          </p:cNvGrpSpPr>
          <p:nvPr/>
        </p:nvGrpSpPr>
        <p:grpSpPr bwMode="auto">
          <a:xfrm>
            <a:off x="6324600" y="4267200"/>
            <a:ext cx="762000" cy="342900"/>
            <a:chOff x="192" y="1104"/>
            <a:chExt cx="2352" cy="1056"/>
          </a:xfrm>
        </p:grpSpPr>
        <p:sp>
          <p:nvSpPr>
            <p:cNvPr id="3109" name="Line 37"/>
            <p:cNvSpPr>
              <a:spLocks noChangeShapeType="1"/>
            </p:cNvSpPr>
            <p:nvPr/>
          </p:nvSpPr>
          <p:spPr bwMode="auto">
            <a:xfrm>
              <a:off x="192" y="1104"/>
              <a:ext cx="528" cy="0"/>
            </a:xfrm>
            <a:prstGeom prst="line">
              <a:avLst/>
            </a:prstGeom>
            <a:noFill/>
            <a:ln w="38100">
              <a:solidFill>
                <a:srgbClr val="FF0000"/>
              </a:solidFill>
              <a:round/>
              <a:headEnd/>
              <a:tailEnd/>
            </a:ln>
            <a:effectLst/>
          </p:spPr>
          <p:txBody>
            <a:bodyPr/>
            <a:lstStyle/>
            <a:p>
              <a:endParaRPr lang="en-CA"/>
            </a:p>
          </p:txBody>
        </p:sp>
        <p:sp>
          <p:nvSpPr>
            <p:cNvPr id="3110" name="Line 38"/>
            <p:cNvSpPr>
              <a:spLocks noChangeShapeType="1"/>
            </p:cNvSpPr>
            <p:nvPr/>
          </p:nvSpPr>
          <p:spPr bwMode="auto">
            <a:xfrm>
              <a:off x="692" y="1104"/>
              <a:ext cx="0" cy="1056"/>
            </a:xfrm>
            <a:prstGeom prst="line">
              <a:avLst/>
            </a:prstGeom>
            <a:noFill/>
            <a:ln w="38100">
              <a:solidFill>
                <a:srgbClr val="FF0000"/>
              </a:solidFill>
              <a:round/>
              <a:headEnd/>
              <a:tailEnd/>
            </a:ln>
            <a:effectLst/>
          </p:spPr>
          <p:txBody>
            <a:bodyPr/>
            <a:lstStyle/>
            <a:p>
              <a:endParaRPr lang="en-CA"/>
            </a:p>
          </p:txBody>
        </p:sp>
        <p:sp>
          <p:nvSpPr>
            <p:cNvPr id="3111" name="Line 39"/>
            <p:cNvSpPr>
              <a:spLocks noChangeShapeType="1"/>
            </p:cNvSpPr>
            <p:nvPr/>
          </p:nvSpPr>
          <p:spPr bwMode="auto">
            <a:xfrm>
              <a:off x="2016" y="1104"/>
              <a:ext cx="0" cy="1056"/>
            </a:xfrm>
            <a:prstGeom prst="line">
              <a:avLst/>
            </a:prstGeom>
            <a:noFill/>
            <a:ln w="38100">
              <a:solidFill>
                <a:srgbClr val="FF0000"/>
              </a:solidFill>
              <a:round/>
              <a:headEnd/>
              <a:tailEnd/>
            </a:ln>
            <a:effectLst/>
          </p:spPr>
          <p:txBody>
            <a:bodyPr/>
            <a:lstStyle/>
            <a:p>
              <a:endParaRPr lang="en-CA"/>
            </a:p>
          </p:txBody>
        </p:sp>
        <p:sp>
          <p:nvSpPr>
            <p:cNvPr id="3112" name="Line 40"/>
            <p:cNvSpPr>
              <a:spLocks noChangeShapeType="1"/>
            </p:cNvSpPr>
            <p:nvPr/>
          </p:nvSpPr>
          <p:spPr bwMode="auto">
            <a:xfrm>
              <a:off x="2016" y="1104"/>
              <a:ext cx="528" cy="0"/>
            </a:xfrm>
            <a:prstGeom prst="line">
              <a:avLst/>
            </a:prstGeom>
            <a:noFill/>
            <a:ln w="38100">
              <a:solidFill>
                <a:srgbClr val="FF0000"/>
              </a:solidFill>
              <a:round/>
              <a:headEnd/>
              <a:tailEnd/>
            </a:ln>
            <a:effectLst/>
          </p:spPr>
          <p:txBody>
            <a:bodyPr/>
            <a:lstStyle/>
            <a:p>
              <a:endParaRPr lang="en-CA"/>
            </a:p>
          </p:txBody>
        </p:sp>
        <p:sp>
          <p:nvSpPr>
            <p:cNvPr id="3113" name="Line 41"/>
            <p:cNvSpPr>
              <a:spLocks noChangeShapeType="1"/>
            </p:cNvSpPr>
            <p:nvPr/>
          </p:nvSpPr>
          <p:spPr bwMode="auto">
            <a:xfrm>
              <a:off x="685" y="2137"/>
              <a:ext cx="1344" cy="3"/>
            </a:xfrm>
            <a:prstGeom prst="line">
              <a:avLst/>
            </a:prstGeom>
            <a:noFill/>
            <a:ln w="38100">
              <a:solidFill>
                <a:srgbClr val="FF0000"/>
              </a:solidFill>
              <a:round/>
              <a:headEnd/>
              <a:tailEnd/>
            </a:ln>
            <a:effectLst/>
          </p:spPr>
          <p:txBody>
            <a:bodyPr/>
            <a:lstStyle/>
            <a:p>
              <a:endParaRPr lang="en-CA"/>
            </a:p>
          </p:txBody>
        </p:sp>
      </p:grpSp>
      <p:sp>
        <p:nvSpPr>
          <p:cNvPr id="3114" name="Line 42"/>
          <p:cNvSpPr>
            <a:spLocks noChangeShapeType="1"/>
          </p:cNvSpPr>
          <p:nvPr/>
        </p:nvSpPr>
        <p:spPr bwMode="auto">
          <a:xfrm>
            <a:off x="6096000" y="4343400"/>
            <a:ext cx="1295400" cy="0"/>
          </a:xfrm>
          <a:prstGeom prst="line">
            <a:avLst/>
          </a:prstGeom>
          <a:noFill/>
          <a:ln w="28575">
            <a:solidFill>
              <a:schemeClr val="tx1"/>
            </a:solidFill>
            <a:prstDash val="dash"/>
            <a:round/>
            <a:headEnd/>
            <a:tailEnd/>
          </a:ln>
          <a:effectLst/>
        </p:spPr>
        <p:txBody>
          <a:bodyPr/>
          <a:lstStyle/>
          <a:p>
            <a:endParaRPr lang="en-CA"/>
          </a:p>
        </p:txBody>
      </p:sp>
      <p:sp>
        <p:nvSpPr>
          <p:cNvPr id="3115" name="Text Box 43"/>
          <p:cNvSpPr txBox="1">
            <a:spLocks noChangeArrowheads="1"/>
          </p:cNvSpPr>
          <p:nvPr/>
        </p:nvSpPr>
        <p:spPr bwMode="auto">
          <a:xfrm>
            <a:off x="7451725" y="4078288"/>
            <a:ext cx="1133475" cy="457200"/>
          </a:xfrm>
          <a:prstGeom prst="rect">
            <a:avLst/>
          </a:prstGeom>
          <a:noFill/>
          <a:ln w="9525">
            <a:noFill/>
            <a:miter lim="800000"/>
            <a:headEnd/>
            <a:tailEnd/>
          </a:ln>
          <a:effectLst/>
        </p:spPr>
        <p:txBody>
          <a:bodyPr wrap="none">
            <a:spAutoFit/>
          </a:bodyPr>
          <a:lstStyle/>
          <a:p>
            <a:r>
              <a:rPr lang="en-US"/>
              <a:t>E_total</a:t>
            </a:r>
          </a:p>
        </p:txBody>
      </p:sp>
      <p:grpSp>
        <p:nvGrpSpPr>
          <p:cNvPr id="4" name="Group 44"/>
          <p:cNvGrpSpPr>
            <a:grpSpLocks/>
          </p:cNvGrpSpPr>
          <p:nvPr/>
        </p:nvGrpSpPr>
        <p:grpSpPr bwMode="auto">
          <a:xfrm>
            <a:off x="1143000" y="5410200"/>
            <a:ext cx="2286000" cy="342900"/>
            <a:chOff x="720" y="3408"/>
            <a:chExt cx="1440" cy="216"/>
          </a:xfrm>
        </p:grpSpPr>
        <p:sp>
          <p:nvSpPr>
            <p:cNvPr id="3117" name="Line 45"/>
            <p:cNvSpPr>
              <a:spLocks noChangeShapeType="1"/>
            </p:cNvSpPr>
            <p:nvPr/>
          </p:nvSpPr>
          <p:spPr bwMode="auto">
            <a:xfrm>
              <a:off x="720" y="3408"/>
              <a:ext cx="399" cy="0"/>
            </a:xfrm>
            <a:prstGeom prst="line">
              <a:avLst/>
            </a:prstGeom>
            <a:noFill/>
            <a:ln w="38100">
              <a:solidFill>
                <a:srgbClr val="FF0000"/>
              </a:solidFill>
              <a:round/>
              <a:headEnd/>
              <a:tailEnd/>
            </a:ln>
            <a:effectLst/>
          </p:spPr>
          <p:txBody>
            <a:bodyPr/>
            <a:lstStyle/>
            <a:p>
              <a:endParaRPr lang="en-CA"/>
            </a:p>
          </p:txBody>
        </p:sp>
        <p:sp>
          <p:nvSpPr>
            <p:cNvPr id="3118" name="Line 46"/>
            <p:cNvSpPr>
              <a:spLocks noChangeShapeType="1"/>
            </p:cNvSpPr>
            <p:nvPr/>
          </p:nvSpPr>
          <p:spPr bwMode="auto">
            <a:xfrm>
              <a:off x="1098" y="3408"/>
              <a:ext cx="0" cy="216"/>
            </a:xfrm>
            <a:prstGeom prst="line">
              <a:avLst/>
            </a:prstGeom>
            <a:noFill/>
            <a:ln w="38100">
              <a:solidFill>
                <a:srgbClr val="FF0000"/>
              </a:solidFill>
              <a:round/>
              <a:headEnd/>
              <a:tailEnd/>
            </a:ln>
            <a:effectLst/>
          </p:spPr>
          <p:txBody>
            <a:bodyPr/>
            <a:lstStyle/>
            <a:p>
              <a:endParaRPr lang="en-CA"/>
            </a:p>
          </p:txBody>
        </p:sp>
        <p:sp>
          <p:nvSpPr>
            <p:cNvPr id="3119" name="Line 47"/>
            <p:cNvSpPr>
              <a:spLocks noChangeShapeType="1"/>
            </p:cNvSpPr>
            <p:nvPr/>
          </p:nvSpPr>
          <p:spPr bwMode="auto">
            <a:xfrm>
              <a:off x="2097" y="3408"/>
              <a:ext cx="0" cy="216"/>
            </a:xfrm>
            <a:prstGeom prst="line">
              <a:avLst/>
            </a:prstGeom>
            <a:noFill/>
            <a:ln w="38100">
              <a:solidFill>
                <a:srgbClr val="FF0000"/>
              </a:solidFill>
              <a:round/>
              <a:headEnd/>
              <a:tailEnd/>
            </a:ln>
            <a:effectLst/>
          </p:spPr>
          <p:txBody>
            <a:bodyPr/>
            <a:lstStyle/>
            <a:p>
              <a:endParaRPr lang="en-CA"/>
            </a:p>
          </p:txBody>
        </p:sp>
        <p:sp>
          <p:nvSpPr>
            <p:cNvPr id="3120" name="Line 48"/>
            <p:cNvSpPr>
              <a:spLocks noChangeShapeType="1"/>
            </p:cNvSpPr>
            <p:nvPr/>
          </p:nvSpPr>
          <p:spPr bwMode="auto">
            <a:xfrm>
              <a:off x="2097" y="3408"/>
              <a:ext cx="63" cy="0"/>
            </a:xfrm>
            <a:prstGeom prst="line">
              <a:avLst/>
            </a:prstGeom>
            <a:noFill/>
            <a:ln w="38100">
              <a:solidFill>
                <a:srgbClr val="FF0000"/>
              </a:solidFill>
              <a:round/>
              <a:headEnd/>
              <a:tailEnd/>
            </a:ln>
            <a:effectLst/>
          </p:spPr>
          <p:txBody>
            <a:bodyPr/>
            <a:lstStyle/>
            <a:p>
              <a:endParaRPr lang="en-CA"/>
            </a:p>
          </p:txBody>
        </p:sp>
        <p:sp>
          <p:nvSpPr>
            <p:cNvPr id="3121" name="Line 49"/>
            <p:cNvSpPr>
              <a:spLocks noChangeShapeType="1"/>
            </p:cNvSpPr>
            <p:nvPr/>
          </p:nvSpPr>
          <p:spPr bwMode="auto">
            <a:xfrm>
              <a:off x="1092" y="3619"/>
              <a:ext cx="1015" cy="1"/>
            </a:xfrm>
            <a:prstGeom prst="line">
              <a:avLst/>
            </a:prstGeom>
            <a:noFill/>
            <a:ln w="38100">
              <a:solidFill>
                <a:srgbClr val="FF0000"/>
              </a:solidFill>
              <a:round/>
              <a:headEnd/>
              <a:tailEnd/>
            </a:ln>
            <a:effectLst/>
          </p:spPr>
          <p:txBody>
            <a:bodyPr/>
            <a:lstStyle/>
            <a:p>
              <a:endParaRPr lang="en-CA"/>
            </a:p>
          </p:txBody>
        </p:sp>
      </p:grpSp>
      <p:grpSp>
        <p:nvGrpSpPr>
          <p:cNvPr id="5" name="Group 50"/>
          <p:cNvGrpSpPr>
            <a:grpSpLocks/>
          </p:cNvGrpSpPr>
          <p:nvPr/>
        </p:nvGrpSpPr>
        <p:grpSpPr bwMode="auto">
          <a:xfrm>
            <a:off x="6096000" y="5410200"/>
            <a:ext cx="3505200" cy="342900"/>
            <a:chOff x="3840" y="3408"/>
            <a:chExt cx="2208" cy="216"/>
          </a:xfrm>
        </p:grpSpPr>
        <p:sp>
          <p:nvSpPr>
            <p:cNvPr id="3123" name="Line 51"/>
            <p:cNvSpPr>
              <a:spLocks noChangeShapeType="1"/>
            </p:cNvSpPr>
            <p:nvPr/>
          </p:nvSpPr>
          <p:spPr bwMode="auto">
            <a:xfrm>
              <a:off x="3840" y="3408"/>
              <a:ext cx="63" cy="0"/>
            </a:xfrm>
            <a:prstGeom prst="line">
              <a:avLst/>
            </a:prstGeom>
            <a:noFill/>
            <a:ln w="38100">
              <a:solidFill>
                <a:srgbClr val="FF0000"/>
              </a:solidFill>
              <a:round/>
              <a:headEnd/>
              <a:tailEnd/>
            </a:ln>
            <a:effectLst/>
          </p:spPr>
          <p:txBody>
            <a:bodyPr/>
            <a:lstStyle/>
            <a:p>
              <a:endParaRPr lang="en-CA"/>
            </a:p>
          </p:txBody>
        </p:sp>
        <p:sp>
          <p:nvSpPr>
            <p:cNvPr id="3124" name="Line 52"/>
            <p:cNvSpPr>
              <a:spLocks noChangeShapeType="1"/>
            </p:cNvSpPr>
            <p:nvPr/>
          </p:nvSpPr>
          <p:spPr bwMode="auto">
            <a:xfrm>
              <a:off x="3882" y="3408"/>
              <a:ext cx="0" cy="216"/>
            </a:xfrm>
            <a:prstGeom prst="line">
              <a:avLst/>
            </a:prstGeom>
            <a:noFill/>
            <a:ln w="38100">
              <a:solidFill>
                <a:srgbClr val="FF0000"/>
              </a:solidFill>
              <a:round/>
              <a:headEnd/>
              <a:tailEnd/>
            </a:ln>
            <a:effectLst/>
          </p:spPr>
          <p:txBody>
            <a:bodyPr/>
            <a:lstStyle/>
            <a:p>
              <a:endParaRPr lang="en-CA"/>
            </a:p>
          </p:txBody>
        </p:sp>
        <p:sp>
          <p:nvSpPr>
            <p:cNvPr id="3125" name="Line 53"/>
            <p:cNvSpPr>
              <a:spLocks noChangeShapeType="1"/>
            </p:cNvSpPr>
            <p:nvPr/>
          </p:nvSpPr>
          <p:spPr bwMode="auto">
            <a:xfrm flipV="1">
              <a:off x="3876" y="3600"/>
              <a:ext cx="2172" cy="19"/>
            </a:xfrm>
            <a:prstGeom prst="line">
              <a:avLst/>
            </a:prstGeom>
            <a:noFill/>
            <a:ln w="38100">
              <a:solidFill>
                <a:srgbClr val="FF0000"/>
              </a:solidFill>
              <a:round/>
              <a:headEnd/>
              <a:tailEnd/>
            </a:ln>
            <a:effectLst/>
          </p:spPr>
          <p:txBody>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4">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95">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9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0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0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35" presetClass="path" presetSubtype="0" accel="50000" decel="50000" fill="hold" grpId="1" nodeType="clickEffect">
                                  <p:stCondLst>
                                    <p:cond delay="0"/>
                                  </p:stCondLst>
                                  <p:childTnLst>
                                    <p:animMotion origin="layout" path="M 3.33333E-6 0 L -0.30122 0.00093 " pathEditMode="relative" rAng="0" ptsTypes="AA">
                                      <p:cBhvr>
                                        <p:cTn id="40" dur="2000" fill="hold"/>
                                        <p:tgtEl>
                                          <p:spTgt spid="3106"/>
                                        </p:tgtEl>
                                        <p:attrNameLst>
                                          <p:attrName>ppt_x</p:attrName>
                                          <p:attrName>ppt_y</p:attrName>
                                        </p:attrNameLst>
                                      </p:cBhvr>
                                      <p:rCtr x="-151" y="0"/>
                                    </p:animMotion>
                                  </p:childTnLst>
                                </p:cTn>
                              </p:par>
                              <p:par>
                                <p:cTn id="41" presetID="35" presetClass="path" presetSubtype="0" accel="50000" decel="50000" fill="hold" nodeType="withEffect">
                                  <p:stCondLst>
                                    <p:cond delay="0"/>
                                  </p:stCondLst>
                                  <p:childTnLst>
                                    <p:animMotion origin="layout" path="M -3.33333E-6 1.11111E-6 L -0.3026 -0.0007 " pathEditMode="relative" rAng="0" ptsTypes="AA">
                                      <p:cBhvr>
                                        <p:cTn id="42" dur="2000" fill="hold"/>
                                        <p:tgtEl>
                                          <p:spTgt spid="5"/>
                                        </p:tgtEl>
                                        <p:attrNameLst>
                                          <p:attrName>ppt_x</p:attrName>
                                          <p:attrName>ppt_y</p:attrName>
                                        </p:attrNameLst>
                                      </p:cBhvr>
                                      <p:rCtr x="-151" y="0"/>
                                    </p:animMotion>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095">
                                            <p:txEl>
                                              <p:pRg st="4" end="4"/>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0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5" grpId="0" animBg="1"/>
      <p:bldP spid="3106" grpId="0" animBg="1"/>
      <p:bldP spid="3106" grpId="1" animBg="1"/>
      <p:bldP spid="3114" grpId="0" animBg="1"/>
      <p:bldP spid="31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21FE5A-B628-4661-9DE4-1697AA1C3014}" type="slidenum">
              <a:rPr lang="en-US" smtClean="0"/>
              <a:pPr/>
              <a:t>27</a:t>
            </a:fld>
            <a:endParaRPr lang="en-US"/>
          </a:p>
        </p:txBody>
      </p:sp>
      <p:sp>
        <p:nvSpPr>
          <p:cNvPr id="3" name="TextBox 2"/>
          <p:cNvSpPr txBox="1"/>
          <p:nvPr/>
        </p:nvSpPr>
        <p:spPr>
          <a:xfrm>
            <a:off x="986971" y="841829"/>
            <a:ext cx="7322838" cy="1200329"/>
          </a:xfrm>
          <a:prstGeom prst="rect">
            <a:avLst/>
          </a:prstGeom>
          <a:noFill/>
        </p:spPr>
        <p:txBody>
          <a:bodyPr wrap="none" rtlCol="0">
            <a:spAutoFit/>
          </a:bodyPr>
          <a:lstStyle/>
          <a:p>
            <a:r>
              <a:rPr lang="en-US" dirty="0" smtClean="0"/>
              <a:t>When does clever physicist model that </a:t>
            </a:r>
            <a:r>
              <a:rPr lang="en-US" dirty="0" err="1" smtClean="0"/>
              <a:t>wavefunction</a:t>
            </a:r>
            <a:endParaRPr lang="en-US" dirty="0" smtClean="0"/>
          </a:p>
          <a:p>
            <a:r>
              <a:rPr lang="en-US" dirty="0" smtClean="0"/>
              <a:t>never gets outside potential well fail?</a:t>
            </a:r>
          </a:p>
          <a:p>
            <a:r>
              <a:rPr lang="en-US" dirty="0" smtClean="0"/>
              <a:t>(look at sim)</a:t>
            </a:r>
            <a:endParaRPr lang="en-CA" dirty="0"/>
          </a:p>
        </p:txBody>
      </p:sp>
      <p:sp>
        <p:nvSpPr>
          <p:cNvPr id="4" name="TextBox 3"/>
          <p:cNvSpPr txBox="1"/>
          <p:nvPr/>
        </p:nvSpPr>
        <p:spPr>
          <a:xfrm>
            <a:off x="638629" y="2510971"/>
            <a:ext cx="8000908" cy="4154984"/>
          </a:xfrm>
          <a:prstGeom prst="rect">
            <a:avLst/>
          </a:prstGeom>
          <a:noFill/>
        </p:spPr>
        <p:txBody>
          <a:bodyPr wrap="none" rtlCol="0">
            <a:spAutoFit/>
          </a:bodyPr>
          <a:lstStyle/>
          <a:p>
            <a:r>
              <a:rPr lang="en-US" dirty="0" smtClean="0"/>
              <a:t>If energy of electron not too far below top of well, starts to</a:t>
            </a:r>
          </a:p>
          <a:p>
            <a:r>
              <a:rPr lang="en-US" dirty="0" smtClean="0"/>
              <a:t>extend out a bit.  (classically forbidden region)</a:t>
            </a:r>
          </a:p>
          <a:p>
            <a:endParaRPr lang="en-US" dirty="0" smtClean="0"/>
          </a:p>
          <a:p>
            <a:r>
              <a:rPr lang="en-US" dirty="0" smtClean="0"/>
              <a:t>Some special situations, VERY important.  Sticks out a </a:t>
            </a:r>
          </a:p>
          <a:p>
            <a:r>
              <a:rPr lang="en-US" dirty="0" smtClean="0"/>
              <a:t>bit where something important happens to it.</a:t>
            </a:r>
          </a:p>
          <a:p>
            <a:r>
              <a:rPr lang="en-US" dirty="0" smtClean="0"/>
              <a:t>a. two wires close together</a:t>
            </a:r>
          </a:p>
          <a:p>
            <a:r>
              <a:rPr lang="en-US" dirty="0" smtClean="0"/>
              <a:t>b. nuclear decay,</a:t>
            </a:r>
          </a:p>
          <a:p>
            <a:r>
              <a:rPr lang="en-US" dirty="0" smtClean="0"/>
              <a:t>c. tunneling microscope-- see single atoms on surfaces</a:t>
            </a:r>
          </a:p>
          <a:p>
            <a:r>
              <a:rPr lang="en-US" dirty="0" smtClean="0"/>
              <a:t>d. most modern electronics</a:t>
            </a:r>
          </a:p>
          <a:p>
            <a:r>
              <a:rPr lang="en-US" dirty="0" smtClean="0"/>
              <a:t>e. electrons coming out of hot metal</a:t>
            </a:r>
          </a:p>
          <a:p>
            <a:r>
              <a:rPr lang="en-US" dirty="0" smtClean="0"/>
              <a:t>f....</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21FE5A-B628-4661-9DE4-1697AA1C3014}" type="slidenum">
              <a:rPr lang="en-US" smtClean="0"/>
              <a:pPr/>
              <a:t>28</a:t>
            </a:fld>
            <a:endParaRPr lang="en-US"/>
          </a:p>
        </p:txBody>
      </p:sp>
      <p:sp>
        <p:nvSpPr>
          <p:cNvPr id="3" name="TextBox 2"/>
          <p:cNvSpPr txBox="1"/>
          <p:nvPr/>
        </p:nvSpPr>
        <p:spPr>
          <a:xfrm>
            <a:off x="1175657" y="972457"/>
            <a:ext cx="6330579" cy="461665"/>
          </a:xfrm>
          <a:prstGeom prst="rect">
            <a:avLst/>
          </a:prstGeom>
          <a:noFill/>
        </p:spPr>
        <p:txBody>
          <a:bodyPr wrap="none" rtlCol="0">
            <a:spAutoFit/>
          </a:bodyPr>
          <a:lstStyle/>
          <a:p>
            <a:r>
              <a:rPr lang="en-US" dirty="0" smtClean="0"/>
              <a:t>Detect electron position-- see it outside wire?</a:t>
            </a:r>
            <a:endParaRPr lang="en-CA"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3"/>
          <p:cNvSpPr>
            <a:spLocks noGrp="1"/>
          </p:cNvSpPr>
          <p:nvPr>
            <p:ph type="sldNum" sz="quarter" idx="12"/>
          </p:nvPr>
        </p:nvSpPr>
        <p:spPr/>
        <p:txBody>
          <a:bodyPr/>
          <a:lstStyle/>
          <a:p>
            <a:fld id="{7C11D537-E272-44C8-AA46-408EB3F45748}" type="slidenum">
              <a:rPr lang="en-US"/>
              <a:pPr/>
              <a:t>29</a:t>
            </a:fld>
            <a:endParaRPr lang="en-US"/>
          </a:p>
        </p:txBody>
      </p:sp>
      <p:sp>
        <p:nvSpPr>
          <p:cNvPr id="62469" name="Text Box 5"/>
          <p:cNvSpPr txBox="1">
            <a:spLocks noChangeArrowheads="1"/>
          </p:cNvSpPr>
          <p:nvPr/>
        </p:nvSpPr>
        <p:spPr bwMode="auto">
          <a:xfrm>
            <a:off x="1295400" y="1190148"/>
            <a:ext cx="7612063" cy="1938992"/>
          </a:xfrm>
          <a:prstGeom prst="rect">
            <a:avLst/>
          </a:prstGeom>
          <a:noFill/>
          <a:ln w="9525">
            <a:noFill/>
            <a:miter lim="800000"/>
            <a:headEnd/>
            <a:tailEnd/>
          </a:ln>
          <a:effectLst/>
        </p:spPr>
        <p:txBody>
          <a:bodyPr>
            <a:spAutoFit/>
          </a:bodyPr>
          <a:lstStyle/>
          <a:p>
            <a:r>
              <a:rPr lang="en-US" u="sng" dirty="0" smtClean="0">
                <a:solidFill>
                  <a:srgbClr val="FF0000"/>
                </a:solidFill>
                <a:sym typeface="Symbol" pitchFamily="18" charset="2"/>
              </a:rPr>
              <a:t>sketching how </a:t>
            </a:r>
            <a:r>
              <a:rPr lang="en-US" u="sng" dirty="0" err="1" smtClean="0">
                <a:solidFill>
                  <a:srgbClr val="FF0000"/>
                </a:solidFill>
                <a:sym typeface="Symbol" pitchFamily="18" charset="2"/>
              </a:rPr>
              <a:t>how</a:t>
            </a:r>
            <a:r>
              <a:rPr lang="en-US" u="sng" dirty="0" smtClean="0">
                <a:solidFill>
                  <a:srgbClr val="FF0000"/>
                </a:solidFill>
                <a:sym typeface="Symbol" pitchFamily="18" charset="2"/>
              </a:rPr>
              <a:t> solve for wave function for finite potential wells-- for reference if interested, not covered</a:t>
            </a:r>
          </a:p>
          <a:p>
            <a:r>
              <a:rPr lang="en-US" u="sng" dirty="0" smtClean="0">
                <a:solidFill>
                  <a:srgbClr val="FF0000"/>
                </a:solidFill>
                <a:cs typeface="Arial" charset="0"/>
                <a:sym typeface="Symbol" pitchFamily="18" charset="2"/>
              </a:rPr>
              <a:t>in class, you are not expected to be able to do.</a:t>
            </a:r>
            <a:endParaRPr lang="en-US" dirty="0">
              <a:cs typeface="Arial" charset="0"/>
              <a:sym typeface="Symbol" pitchFamily="18" charset="2"/>
            </a:endParaRPr>
          </a:p>
          <a:p>
            <a:r>
              <a:rPr lang="en-US" dirty="0"/>
              <a:t>V. small chance electrons get out of wire</a:t>
            </a:r>
          </a:p>
          <a:p>
            <a:r>
              <a:rPr lang="en-US" dirty="0">
                <a:sym typeface="Symbol" pitchFamily="18" charset="2"/>
              </a:rPr>
              <a:t>(x&lt;0 or x&gt;L)~0, but not exactly 0!</a:t>
            </a:r>
          </a:p>
        </p:txBody>
      </p:sp>
      <p:sp>
        <p:nvSpPr>
          <p:cNvPr id="62470" name="Text Box 6"/>
          <p:cNvSpPr txBox="1">
            <a:spLocks noChangeArrowheads="1"/>
          </p:cNvSpPr>
          <p:nvPr/>
        </p:nvSpPr>
        <p:spPr bwMode="auto">
          <a:xfrm>
            <a:off x="2633663" y="4455636"/>
            <a:ext cx="184150" cy="457200"/>
          </a:xfrm>
          <a:prstGeom prst="rect">
            <a:avLst/>
          </a:prstGeom>
          <a:noFill/>
          <a:ln w="9525">
            <a:noFill/>
            <a:miter lim="800000"/>
            <a:headEnd/>
            <a:tailEnd/>
          </a:ln>
          <a:effectLst/>
        </p:spPr>
        <p:txBody>
          <a:bodyPr wrap="none">
            <a:spAutoFit/>
          </a:bodyPr>
          <a:lstStyle/>
          <a:p>
            <a:endParaRPr lang="en-US">
              <a:cs typeface="Arial" charset="0"/>
            </a:endParaRPr>
          </a:p>
        </p:txBody>
      </p:sp>
      <p:sp>
        <p:nvSpPr>
          <p:cNvPr id="62472" name="Rectangle 8"/>
          <p:cNvSpPr>
            <a:spLocks noChangeArrowheads="1"/>
          </p:cNvSpPr>
          <p:nvPr/>
        </p:nvSpPr>
        <p:spPr bwMode="auto">
          <a:xfrm>
            <a:off x="3516085" y="3309233"/>
            <a:ext cx="2057400" cy="352425"/>
          </a:xfrm>
          <a:prstGeom prst="rect">
            <a:avLst/>
          </a:prstGeom>
          <a:solidFill>
            <a:srgbClr val="FF9900"/>
          </a:solidFill>
          <a:ln w="9525">
            <a:solidFill>
              <a:schemeClr val="tx1"/>
            </a:solidFill>
            <a:miter lim="800000"/>
            <a:headEnd/>
            <a:tailEnd/>
          </a:ln>
          <a:effectLst/>
        </p:spPr>
        <p:txBody>
          <a:bodyPr wrap="none" anchor="ctr"/>
          <a:lstStyle/>
          <a:p>
            <a:pPr algn="ctr"/>
            <a:r>
              <a:rPr lang="en-US" dirty="0"/>
              <a:t>wire</a:t>
            </a:r>
          </a:p>
        </p:txBody>
      </p:sp>
      <p:sp>
        <p:nvSpPr>
          <p:cNvPr id="62475" name="Line 11"/>
          <p:cNvSpPr>
            <a:spLocks noChangeShapeType="1"/>
          </p:cNvSpPr>
          <p:nvPr/>
        </p:nvSpPr>
        <p:spPr bwMode="auto">
          <a:xfrm>
            <a:off x="3416300" y="5793898"/>
            <a:ext cx="2078038" cy="9525"/>
          </a:xfrm>
          <a:prstGeom prst="line">
            <a:avLst/>
          </a:prstGeom>
          <a:noFill/>
          <a:ln w="28575">
            <a:solidFill>
              <a:srgbClr val="009900"/>
            </a:solidFill>
            <a:round/>
            <a:headEnd/>
            <a:tailEnd/>
          </a:ln>
          <a:effectLst/>
        </p:spPr>
        <p:txBody>
          <a:bodyPr/>
          <a:lstStyle/>
          <a:p>
            <a:endParaRPr lang="en-CA"/>
          </a:p>
        </p:txBody>
      </p:sp>
      <p:sp>
        <p:nvSpPr>
          <p:cNvPr id="62476" name="Text Box 12"/>
          <p:cNvSpPr txBox="1">
            <a:spLocks noChangeArrowheads="1"/>
          </p:cNvSpPr>
          <p:nvPr/>
        </p:nvSpPr>
        <p:spPr bwMode="auto">
          <a:xfrm>
            <a:off x="2332038" y="5533548"/>
            <a:ext cx="438150" cy="457200"/>
          </a:xfrm>
          <a:prstGeom prst="rect">
            <a:avLst/>
          </a:prstGeom>
          <a:noFill/>
          <a:ln w="9525">
            <a:noFill/>
            <a:miter lim="800000"/>
            <a:headEnd/>
            <a:tailEnd/>
          </a:ln>
          <a:effectLst/>
        </p:spPr>
        <p:txBody>
          <a:bodyPr wrap="none">
            <a:spAutoFit/>
          </a:bodyPr>
          <a:lstStyle/>
          <a:p>
            <a:r>
              <a:rPr lang="en-US">
                <a:cs typeface="Arial" charset="0"/>
              </a:rPr>
              <a:t>0 </a:t>
            </a:r>
          </a:p>
        </p:txBody>
      </p:sp>
      <p:sp>
        <p:nvSpPr>
          <p:cNvPr id="62477" name="Line 13"/>
          <p:cNvSpPr>
            <a:spLocks noChangeShapeType="1"/>
          </p:cNvSpPr>
          <p:nvPr/>
        </p:nvSpPr>
        <p:spPr bwMode="auto">
          <a:xfrm>
            <a:off x="2692400" y="3979386"/>
            <a:ext cx="7938" cy="1803400"/>
          </a:xfrm>
          <a:prstGeom prst="line">
            <a:avLst/>
          </a:prstGeom>
          <a:noFill/>
          <a:ln w="9525">
            <a:solidFill>
              <a:schemeClr val="tx1"/>
            </a:solidFill>
            <a:round/>
            <a:headEnd type="triangle" w="med" len="med"/>
            <a:tailEnd/>
          </a:ln>
          <a:effectLst/>
        </p:spPr>
        <p:txBody>
          <a:bodyPr/>
          <a:lstStyle/>
          <a:p>
            <a:endParaRPr lang="en-CA"/>
          </a:p>
        </p:txBody>
      </p:sp>
      <p:sp>
        <p:nvSpPr>
          <p:cNvPr id="62478" name="Text Box 14"/>
          <p:cNvSpPr txBox="1">
            <a:spLocks noChangeArrowheads="1"/>
          </p:cNvSpPr>
          <p:nvPr/>
        </p:nvSpPr>
        <p:spPr bwMode="auto">
          <a:xfrm rot="-5400000">
            <a:off x="1939131" y="4708842"/>
            <a:ext cx="1150938" cy="457200"/>
          </a:xfrm>
          <a:prstGeom prst="rect">
            <a:avLst/>
          </a:prstGeom>
          <a:noFill/>
          <a:ln w="9525">
            <a:noFill/>
            <a:miter lim="800000"/>
            <a:headEnd/>
            <a:tailEnd/>
          </a:ln>
          <a:effectLst/>
        </p:spPr>
        <p:txBody>
          <a:bodyPr wrap="none">
            <a:spAutoFit/>
          </a:bodyPr>
          <a:lstStyle/>
          <a:p>
            <a:r>
              <a:rPr lang="en-US">
                <a:cs typeface="Arial" charset="0"/>
              </a:rPr>
              <a:t>Energy</a:t>
            </a:r>
          </a:p>
        </p:txBody>
      </p:sp>
      <p:sp>
        <p:nvSpPr>
          <p:cNvPr id="62479" name="Line 15"/>
          <p:cNvSpPr>
            <a:spLocks noChangeShapeType="1"/>
          </p:cNvSpPr>
          <p:nvPr/>
        </p:nvSpPr>
        <p:spPr bwMode="auto">
          <a:xfrm flipV="1">
            <a:off x="2698750" y="5803423"/>
            <a:ext cx="3598863" cy="9525"/>
          </a:xfrm>
          <a:prstGeom prst="line">
            <a:avLst/>
          </a:prstGeom>
          <a:noFill/>
          <a:ln w="9525">
            <a:solidFill>
              <a:schemeClr val="tx1"/>
            </a:solidFill>
            <a:round/>
            <a:headEnd/>
            <a:tailEnd type="triangle" w="med" len="med"/>
          </a:ln>
          <a:effectLst/>
        </p:spPr>
        <p:txBody>
          <a:bodyPr/>
          <a:lstStyle/>
          <a:p>
            <a:endParaRPr lang="en-CA"/>
          </a:p>
        </p:txBody>
      </p:sp>
      <p:sp>
        <p:nvSpPr>
          <p:cNvPr id="62480" name="Text Box 16"/>
          <p:cNvSpPr txBox="1">
            <a:spLocks noChangeArrowheads="1"/>
          </p:cNvSpPr>
          <p:nvPr/>
        </p:nvSpPr>
        <p:spPr bwMode="auto">
          <a:xfrm>
            <a:off x="6019800" y="5685948"/>
            <a:ext cx="336550" cy="457200"/>
          </a:xfrm>
          <a:prstGeom prst="rect">
            <a:avLst/>
          </a:prstGeom>
          <a:noFill/>
          <a:ln w="9525">
            <a:noFill/>
            <a:miter lim="800000"/>
            <a:headEnd/>
            <a:tailEnd/>
          </a:ln>
          <a:effectLst/>
        </p:spPr>
        <p:txBody>
          <a:bodyPr wrap="none">
            <a:spAutoFit/>
          </a:bodyPr>
          <a:lstStyle/>
          <a:p>
            <a:r>
              <a:rPr lang="en-US">
                <a:cs typeface="Arial" charset="0"/>
              </a:rPr>
              <a:t>x</a:t>
            </a:r>
          </a:p>
        </p:txBody>
      </p:sp>
      <p:sp>
        <p:nvSpPr>
          <p:cNvPr id="62481" name="Text Box 17"/>
          <p:cNvSpPr txBox="1">
            <a:spLocks noChangeArrowheads="1"/>
          </p:cNvSpPr>
          <p:nvPr/>
        </p:nvSpPr>
        <p:spPr bwMode="auto">
          <a:xfrm>
            <a:off x="3340100" y="5924073"/>
            <a:ext cx="354013" cy="457200"/>
          </a:xfrm>
          <a:prstGeom prst="rect">
            <a:avLst/>
          </a:prstGeom>
          <a:noFill/>
          <a:ln w="9525">
            <a:noFill/>
            <a:miter lim="800000"/>
            <a:headEnd/>
            <a:tailEnd/>
          </a:ln>
          <a:effectLst/>
        </p:spPr>
        <p:txBody>
          <a:bodyPr wrap="none">
            <a:spAutoFit/>
          </a:bodyPr>
          <a:lstStyle/>
          <a:p>
            <a:r>
              <a:rPr lang="en-US">
                <a:cs typeface="Arial" charset="0"/>
              </a:rPr>
              <a:t>0</a:t>
            </a:r>
          </a:p>
        </p:txBody>
      </p:sp>
      <p:sp>
        <p:nvSpPr>
          <p:cNvPr id="62482" name="Text Box 18"/>
          <p:cNvSpPr txBox="1">
            <a:spLocks noChangeArrowheads="1"/>
          </p:cNvSpPr>
          <p:nvPr/>
        </p:nvSpPr>
        <p:spPr bwMode="auto">
          <a:xfrm>
            <a:off x="5399088" y="5935186"/>
            <a:ext cx="354012" cy="457200"/>
          </a:xfrm>
          <a:prstGeom prst="rect">
            <a:avLst/>
          </a:prstGeom>
          <a:noFill/>
          <a:ln w="9525">
            <a:noFill/>
            <a:miter lim="800000"/>
            <a:headEnd/>
            <a:tailEnd/>
          </a:ln>
          <a:effectLst/>
        </p:spPr>
        <p:txBody>
          <a:bodyPr wrap="none">
            <a:spAutoFit/>
          </a:bodyPr>
          <a:lstStyle/>
          <a:p>
            <a:r>
              <a:rPr lang="en-US">
                <a:cs typeface="Arial" charset="0"/>
              </a:rPr>
              <a:t>L</a:t>
            </a:r>
          </a:p>
        </p:txBody>
      </p:sp>
      <p:sp>
        <p:nvSpPr>
          <p:cNvPr id="62483" name="Text Box 19"/>
          <p:cNvSpPr txBox="1">
            <a:spLocks noChangeArrowheads="1"/>
          </p:cNvSpPr>
          <p:nvPr/>
        </p:nvSpPr>
        <p:spPr bwMode="auto">
          <a:xfrm>
            <a:off x="2743200" y="3628548"/>
            <a:ext cx="742950" cy="457200"/>
          </a:xfrm>
          <a:prstGeom prst="rect">
            <a:avLst/>
          </a:prstGeom>
          <a:noFill/>
          <a:ln w="9525">
            <a:noFill/>
            <a:miter lim="800000"/>
            <a:headEnd/>
            <a:tailEnd/>
          </a:ln>
          <a:effectLst/>
        </p:spPr>
        <p:txBody>
          <a:bodyPr wrap="none">
            <a:spAutoFit/>
          </a:bodyPr>
          <a:lstStyle/>
          <a:p>
            <a:r>
              <a:rPr lang="en-US">
                <a:solidFill>
                  <a:srgbClr val="FF0000"/>
                </a:solidFill>
              </a:rPr>
              <a:t>V(x)</a:t>
            </a:r>
          </a:p>
        </p:txBody>
      </p:sp>
      <p:grpSp>
        <p:nvGrpSpPr>
          <p:cNvPr id="2" name="Group 21"/>
          <p:cNvGrpSpPr>
            <a:grpSpLocks/>
          </p:cNvGrpSpPr>
          <p:nvPr/>
        </p:nvGrpSpPr>
        <p:grpSpPr bwMode="auto">
          <a:xfrm>
            <a:off x="2590800" y="4161948"/>
            <a:ext cx="3733800" cy="1676400"/>
            <a:chOff x="192" y="1104"/>
            <a:chExt cx="2352" cy="1056"/>
          </a:xfrm>
        </p:grpSpPr>
        <p:sp>
          <p:nvSpPr>
            <p:cNvPr id="62486" name="Line 22"/>
            <p:cNvSpPr>
              <a:spLocks noChangeShapeType="1"/>
            </p:cNvSpPr>
            <p:nvPr/>
          </p:nvSpPr>
          <p:spPr bwMode="auto">
            <a:xfrm>
              <a:off x="192" y="1104"/>
              <a:ext cx="528" cy="0"/>
            </a:xfrm>
            <a:prstGeom prst="line">
              <a:avLst/>
            </a:prstGeom>
            <a:noFill/>
            <a:ln w="38100">
              <a:solidFill>
                <a:srgbClr val="FF0000"/>
              </a:solidFill>
              <a:round/>
              <a:headEnd/>
              <a:tailEnd/>
            </a:ln>
            <a:effectLst/>
          </p:spPr>
          <p:txBody>
            <a:bodyPr/>
            <a:lstStyle/>
            <a:p>
              <a:endParaRPr lang="en-CA"/>
            </a:p>
          </p:txBody>
        </p:sp>
        <p:sp>
          <p:nvSpPr>
            <p:cNvPr id="62487" name="Line 23"/>
            <p:cNvSpPr>
              <a:spLocks noChangeShapeType="1"/>
            </p:cNvSpPr>
            <p:nvPr/>
          </p:nvSpPr>
          <p:spPr bwMode="auto">
            <a:xfrm>
              <a:off x="692" y="1104"/>
              <a:ext cx="0" cy="1056"/>
            </a:xfrm>
            <a:prstGeom prst="line">
              <a:avLst/>
            </a:prstGeom>
            <a:noFill/>
            <a:ln w="38100">
              <a:solidFill>
                <a:srgbClr val="FF0000"/>
              </a:solidFill>
              <a:round/>
              <a:headEnd/>
              <a:tailEnd/>
            </a:ln>
            <a:effectLst/>
          </p:spPr>
          <p:txBody>
            <a:bodyPr/>
            <a:lstStyle/>
            <a:p>
              <a:endParaRPr lang="en-CA"/>
            </a:p>
          </p:txBody>
        </p:sp>
        <p:sp>
          <p:nvSpPr>
            <p:cNvPr id="62488" name="Line 24"/>
            <p:cNvSpPr>
              <a:spLocks noChangeShapeType="1"/>
            </p:cNvSpPr>
            <p:nvPr/>
          </p:nvSpPr>
          <p:spPr bwMode="auto">
            <a:xfrm>
              <a:off x="2016" y="1104"/>
              <a:ext cx="0" cy="1056"/>
            </a:xfrm>
            <a:prstGeom prst="line">
              <a:avLst/>
            </a:prstGeom>
            <a:noFill/>
            <a:ln w="38100">
              <a:solidFill>
                <a:srgbClr val="FF0000"/>
              </a:solidFill>
              <a:round/>
              <a:headEnd/>
              <a:tailEnd/>
            </a:ln>
            <a:effectLst/>
          </p:spPr>
          <p:txBody>
            <a:bodyPr/>
            <a:lstStyle/>
            <a:p>
              <a:endParaRPr lang="en-CA"/>
            </a:p>
          </p:txBody>
        </p:sp>
        <p:sp>
          <p:nvSpPr>
            <p:cNvPr id="62489" name="Line 25"/>
            <p:cNvSpPr>
              <a:spLocks noChangeShapeType="1"/>
            </p:cNvSpPr>
            <p:nvPr/>
          </p:nvSpPr>
          <p:spPr bwMode="auto">
            <a:xfrm>
              <a:off x="2016" y="1104"/>
              <a:ext cx="528" cy="0"/>
            </a:xfrm>
            <a:prstGeom prst="line">
              <a:avLst/>
            </a:prstGeom>
            <a:noFill/>
            <a:ln w="38100">
              <a:solidFill>
                <a:srgbClr val="FF0000"/>
              </a:solidFill>
              <a:round/>
              <a:headEnd/>
              <a:tailEnd/>
            </a:ln>
            <a:effectLst/>
          </p:spPr>
          <p:txBody>
            <a:bodyPr/>
            <a:lstStyle/>
            <a:p>
              <a:endParaRPr lang="en-CA"/>
            </a:p>
          </p:txBody>
        </p:sp>
        <p:sp>
          <p:nvSpPr>
            <p:cNvPr id="62490" name="Line 26"/>
            <p:cNvSpPr>
              <a:spLocks noChangeShapeType="1"/>
            </p:cNvSpPr>
            <p:nvPr/>
          </p:nvSpPr>
          <p:spPr bwMode="auto">
            <a:xfrm>
              <a:off x="685" y="2137"/>
              <a:ext cx="1344" cy="3"/>
            </a:xfrm>
            <a:prstGeom prst="line">
              <a:avLst/>
            </a:prstGeom>
            <a:noFill/>
            <a:ln w="38100">
              <a:solidFill>
                <a:srgbClr val="FF0000"/>
              </a:solidFill>
              <a:round/>
              <a:headEnd/>
              <a:tailEnd/>
            </a:ln>
            <a:effectLst/>
          </p:spPr>
          <p:txBody>
            <a:bodyPr/>
            <a:lstStyle/>
            <a:p>
              <a:endParaRPr lang="en-CA"/>
            </a:p>
          </p:txBody>
        </p:sp>
      </p:grpSp>
      <p:sp>
        <p:nvSpPr>
          <p:cNvPr id="62525" name="Text Box 61"/>
          <p:cNvSpPr txBox="1">
            <a:spLocks noChangeArrowheads="1"/>
          </p:cNvSpPr>
          <p:nvPr/>
        </p:nvSpPr>
        <p:spPr bwMode="auto">
          <a:xfrm>
            <a:off x="6934200" y="3476148"/>
            <a:ext cx="1311275" cy="1187450"/>
          </a:xfrm>
          <a:prstGeom prst="rect">
            <a:avLst/>
          </a:prstGeom>
          <a:noFill/>
          <a:ln w="9525">
            <a:noFill/>
            <a:miter lim="800000"/>
            <a:headEnd/>
            <a:tailEnd/>
          </a:ln>
          <a:effectLst/>
        </p:spPr>
        <p:txBody>
          <a:bodyPr>
            <a:spAutoFit/>
          </a:bodyPr>
          <a:lstStyle/>
          <a:p>
            <a:pPr algn="ctr"/>
            <a:r>
              <a:rPr lang="en-US">
                <a:solidFill>
                  <a:srgbClr val="FF0000"/>
                </a:solidFill>
                <a:latin typeface="Comic Sans MS" pitchFamily="66" charset="0"/>
              </a:rPr>
              <a:t>Finite</a:t>
            </a:r>
          </a:p>
          <a:p>
            <a:pPr algn="ctr"/>
            <a:r>
              <a:rPr lang="en-US">
                <a:solidFill>
                  <a:srgbClr val="FF0000"/>
                </a:solidFill>
                <a:latin typeface="Comic Sans MS" pitchFamily="66" charset="0"/>
              </a:rPr>
              <a:t>Square Well</a:t>
            </a:r>
          </a:p>
        </p:txBody>
      </p:sp>
      <p:sp>
        <p:nvSpPr>
          <p:cNvPr id="62526" name="Line 62"/>
          <p:cNvSpPr>
            <a:spLocks noChangeShapeType="1"/>
          </p:cNvSpPr>
          <p:nvPr/>
        </p:nvSpPr>
        <p:spPr bwMode="auto">
          <a:xfrm>
            <a:off x="5791200" y="4238148"/>
            <a:ext cx="0" cy="1600200"/>
          </a:xfrm>
          <a:prstGeom prst="line">
            <a:avLst/>
          </a:prstGeom>
          <a:noFill/>
          <a:ln w="9525">
            <a:solidFill>
              <a:schemeClr val="tx1"/>
            </a:solidFill>
            <a:round/>
            <a:headEnd type="triangle" w="med" len="med"/>
            <a:tailEnd type="triangle" w="med" len="med"/>
          </a:ln>
          <a:effectLst/>
        </p:spPr>
        <p:txBody>
          <a:bodyPr/>
          <a:lstStyle/>
          <a:p>
            <a:endParaRPr lang="en-CA"/>
          </a:p>
        </p:txBody>
      </p:sp>
      <p:sp>
        <p:nvSpPr>
          <p:cNvPr id="62527" name="Text Box 63"/>
          <p:cNvSpPr txBox="1">
            <a:spLocks noChangeArrowheads="1"/>
          </p:cNvSpPr>
          <p:nvPr/>
        </p:nvSpPr>
        <p:spPr bwMode="auto">
          <a:xfrm>
            <a:off x="5775325" y="4887436"/>
            <a:ext cx="1963738" cy="457200"/>
          </a:xfrm>
          <a:prstGeom prst="rect">
            <a:avLst/>
          </a:prstGeom>
          <a:noFill/>
          <a:ln w="9525">
            <a:noFill/>
            <a:miter lim="800000"/>
            <a:headEnd/>
            <a:tailEnd/>
          </a:ln>
          <a:effectLst/>
        </p:spPr>
        <p:txBody>
          <a:bodyPr wrap="none">
            <a:spAutoFit/>
          </a:bodyPr>
          <a:lstStyle/>
          <a:p>
            <a:r>
              <a:rPr lang="en-US"/>
              <a:t>Workfunction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43CA825D-28A5-4364-89ED-B6A64CE83344}" type="slidenum">
              <a:rPr lang="en-US"/>
              <a:pPr/>
              <a:t>3</a:t>
            </a:fld>
            <a:endParaRPr lang="en-US"/>
          </a:p>
        </p:txBody>
      </p:sp>
      <p:sp>
        <p:nvSpPr>
          <p:cNvPr id="158722" name="Text Box 2"/>
          <p:cNvSpPr txBox="1">
            <a:spLocks noChangeArrowheads="1"/>
          </p:cNvSpPr>
          <p:nvPr/>
        </p:nvSpPr>
        <p:spPr bwMode="auto">
          <a:xfrm>
            <a:off x="838200" y="457200"/>
            <a:ext cx="7980070" cy="1200329"/>
          </a:xfrm>
          <a:prstGeom prst="rect">
            <a:avLst/>
          </a:prstGeom>
          <a:noFill/>
          <a:ln w="9525">
            <a:noFill/>
            <a:miter lim="800000"/>
            <a:headEnd/>
            <a:tailEnd/>
          </a:ln>
          <a:effectLst/>
        </p:spPr>
        <p:txBody>
          <a:bodyPr wrap="none">
            <a:spAutoFit/>
          </a:bodyPr>
          <a:lstStyle/>
          <a:p>
            <a:r>
              <a:rPr lang="en-US" b="1" dirty="0">
                <a:latin typeface="Book Antiqua" pitchFamily="18" charset="0"/>
              </a:rPr>
              <a:t>the 3 D Schrodinger equation for hydrogen </a:t>
            </a:r>
            <a:r>
              <a:rPr lang="en-US" b="1" dirty="0" smtClean="0">
                <a:latin typeface="Book Antiqua" pitchFamily="18" charset="0"/>
              </a:rPr>
              <a:t>atom,</a:t>
            </a:r>
          </a:p>
          <a:p>
            <a:r>
              <a:rPr lang="en-US" b="1" dirty="0" smtClean="0">
                <a:latin typeface="Book Antiqua" pitchFamily="18" charset="0"/>
              </a:rPr>
              <a:t>other atoms much messier because are electron-electron</a:t>
            </a:r>
          </a:p>
          <a:p>
            <a:r>
              <a:rPr lang="en-US" b="1" dirty="0" smtClean="0">
                <a:latin typeface="Book Antiqua" pitchFamily="18" charset="0"/>
              </a:rPr>
              <a:t>contributions to V </a:t>
            </a:r>
            <a:r>
              <a:rPr lang="en-US" dirty="0" smtClean="0">
                <a:sym typeface="Symbol" pitchFamily="18" charset="2"/>
              </a:rPr>
              <a:t> </a:t>
            </a:r>
            <a:endParaRPr lang="en-US" dirty="0">
              <a:sym typeface="Symbol" pitchFamily="18" charset="2"/>
            </a:endParaRPr>
          </a:p>
        </p:txBody>
      </p:sp>
      <p:graphicFrame>
        <p:nvGraphicFramePr>
          <p:cNvPr id="158723" name="Object 3"/>
          <p:cNvGraphicFramePr>
            <a:graphicFrameLocks noChangeAspect="1"/>
          </p:cNvGraphicFramePr>
          <p:nvPr/>
        </p:nvGraphicFramePr>
        <p:xfrm>
          <a:off x="0" y="1903557"/>
          <a:ext cx="8748713" cy="2155825"/>
        </p:xfrm>
        <a:graphic>
          <a:graphicData uri="http://schemas.openxmlformats.org/presentationml/2006/ole">
            <p:oleObj spid="_x0000_s158723" name="Equation" r:id="rId4" imgW="3632040" imgH="81252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872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872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3"/>
          <p:cNvSpPr>
            <a:spLocks noGrp="1"/>
          </p:cNvSpPr>
          <p:nvPr>
            <p:ph type="sldNum" sz="quarter" idx="12"/>
          </p:nvPr>
        </p:nvSpPr>
        <p:spPr/>
        <p:txBody>
          <a:bodyPr/>
          <a:lstStyle/>
          <a:p>
            <a:fld id="{291CEBEA-E156-4A20-BC9F-1438E9FCF999}" type="slidenum">
              <a:rPr lang="en-US"/>
              <a:pPr/>
              <a:t>30</a:t>
            </a:fld>
            <a:endParaRPr lang="en-US"/>
          </a:p>
        </p:txBody>
      </p:sp>
      <p:sp>
        <p:nvSpPr>
          <p:cNvPr id="63491" name="Text Box 3"/>
          <p:cNvSpPr txBox="1">
            <a:spLocks noChangeArrowheads="1"/>
          </p:cNvSpPr>
          <p:nvPr/>
        </p:nvSpPr>
        <p:spPr bwMode="auto">
          <a:xfrm>
            <a:off x="881063" y="1512888"/>
            <a:ext cx="184150" cy="457200"/>
          </a:xfrm>
          <a:prstGeom prst="rect">
            <a:avLst/>
          </a:prstGeom>
          <a:noFill/>
          <a:ln w="9525">
            <a:noFill/>
            <a:miter lim="800000"/>
            <a:headEnd/>
            <a:tailEnd/>
          </a:ln>
          <a:effectLst/>
        </p:spPr>
        <p:txBody>
          <a:bodyPr wrap="none">
            <a:spAutoFit/>
          </a:bodyPr>
          <a:lstStyle/>
          <a:p>
            <a:endParaRPr lang="en-US">
              <a:cs typeface="Arial" charset="0"/>
            </a:endParaRPr>
          </a:p>
        </p:txBody>
      </p:sp>
      <p:sp>
        <p:nvSpPr>
          <p:cNvPr id="63492" name="Rectangle 4"/>
          <p:cNvSpPr>
            <a:spLocks noChangeArrowheads="1"/>
          </p:cNvSpPr>
          <p:nvPr/>
        </p:nvSpPr>
        <p:spPr bwMode="auto">
          <a:xfrm>
            <a:off x="1676400" y="325438"/>
            <a:ext cx="2057400" cy="352425"/>
          </a:xfrm>
          <a:prstGeom prst="rect">
            <a:avLst/>
          </a:prstGeom>
          <a:solidFill>
            <a:srgbClr val="FF9900"/>
          </a:solidFill>
          <a:ln w="9525">
            <a:solidFill>
              <a:schemeClr val="tx1"/>
            </a:solidFill>
            <a:miter lim="800000"/>
            <a:headEnd/>
            <a:tailEnd/>
          </a:ln>
          <a:effectLst/>
        </p:spPr>
        <p:txBody>
          <a:bodyPr wrap="none" anchor="ctr"/>
          <a:lstStyle/>
          <a:p>
            <a:pPr algn="ctr"/>
            <a:r>
              <a:rPr lang="en-US"/>
              <a:t>wire</a:t>
            </a:r>
          </a:p>
        </p:txBody>
      </p:sp>
      <p:sp>
        <p:nvSpPr>
          <p:cNvPr id="63493" name="Line 5"/>
          <p:cNvSpPr>
            <a:spLocks noChangeShapeType="1"/>
          </p:cNvSpPr>
          <p:nvPr/>
        </p:nvSpPr>
        <p:spPr bwMode="auto">
          <a:xfrm>
            <a:off x="1663700" y="2851150"/>
            <a:ext cx="2078038" cy="9525"/>
          </a:xfrm>
          <a:prstGeom prst="line">
            <a:avLst/>
          </a:prstGeom>
          <a:noFill/>
          <a:ln w="28575">
            <a:solidFill>
              <a:srgbClr val="009900"/>
            </a:solidFill>
            <a:round/>
            <a:headEnd/>
            <a:tailEnd/>
          </a:ln>
          <a:effectLst/>
        </p:spPr>
        <p:txBody>
          <a:bodyPr/>
          <a:lstStyle/>
          <a:p>
            <a:endParaRPr lang="en-CA"/>
          </a:p>
        </p:txBody>
      </p:sp>
      <p:sp>
        <p:nvSpPr>
          <p:cNvPr id="63494" name="Text Box 6"/>
          <p:cNvSpPr txBox="1">
            <a:spLocks noChangeArrowheads="1"/>
          </p:cNvSpPr>
          <p:nvPr/>
        </p:nvSpPr>
        <p:spPr bwMode="auto">
          <a:xfrm>
            <a:off x="579438" y="2590800"/>
            <a:ext cx="438150" cy="457200"/>
          </a:xfrm>
          <a:prstGeom prst="rect">
            <a:avLst/>
          </a:prstGeom>
          <a:noFill/>
          <a:ln w="9525">
            <a:noFill/>
            <a:miter lim="800000"/>
            <a:headEnd/>
            <a:tailEnd/>
          </a:ln>
          <a:effectLst/>
        </p:spPr>
        <p:txBody>
          <a:bodyPr wrap="none">
            <a:spAutoFit/>
          </a:bodyPr>
          <a:lstStyle/>
          <a:p>
            <a:r>
              <a:rPr lang="en-US">
                <a:cs typeface="Arial" charset="0"/>
              </a:rPr>
              <a:t>0 </a:t>
            </a:r>
          </a:p>
        </p:txBody>
      </p:sp>
      <p:sp>
        <p:nvSpPr>
          <p:cNvPr id="63495" name="Line 7"/>
          <p:cNvSpPr>
            <a:spLocks noChangeShapeType="1"/>
          </p:cNvSpPr>
          <p:nvPr/>
        </p:nvSpPr>
        <p:spPr bwMode="auto">
          <a:xfrm>
            <a:off x="939800" y="1036638"/>
            <a:ext cx="7938" cy="1803400"/>
          </a:xfrm>
          <a:prstGeom prst="line">
            <a:avLst/>
          </a:prstGeom>
          <a:noFill/>
          <a:ln w="9525">
            <a:solidFill>
              <a:schemeClr val="tx1"/>
            </a:solidFill>
            <a:round/>
            <a:headEnd type="triangle" w="med" len="med"/>
            <a:tailEnd/>
          </a:ln>
          <a:effectLst/>
        </p:spPr>
        <p:txBody>
          <a:bodyPr/>
          <a:lstStyle/>
          <a:p>
            <a:endParaRPr lang="en-CA"/>
          </a:p>
        </p:txBody>
      </p:sp>
      <p:sp>
        <p:nvSpPr>
          <p:cNvPr id="63496" name="Text Box 8"/>
          <p:cNvSpPr txBox="1">
            <a:spLocks noChangeArrowheads="1"/>
          </p:cNvSpPr>
          <p:nvPr/>
        </p:nvSpPr>
        <p:spPr bwMode="auto">
          <a:xfrm rot="-5400000">
            <a:off x="186531" y="1766094"/>
            <a:ext cx="1150938" cy="457200"/>
          </a:xfrm>
          <a:prstGeom prst="rect">
            <a:avLst/>
          </a:prstGeom>
          <a:noFill/>
          <a:ln w="9525">
            <a:noFill/>
            <a:miter lim="800000"/>
            <a:headEnd/>
            <a:tailEnd/>
          </a:ln>
          <a:effectLst/>
        </p:spPr>
        <p:txBody>
          <a:bodyPr wrap="none">
            <a:spAutoFit/>
          </a:bodyPr>
          <a:lstStyle/>
          <a:p>
            <a:r>
              <a:rPr lang="en-US">
                <a:cs typeface="Arial" charset="0"/>
              </a:rPr>
              <a:t>Energy</a:t>
            </a:r>
          </a:p>
        </p:txBody>
      </p:sp>
      <p:sp>
        <p:nvSpPr>
          <p:cNvPr id="63497" name="Line 9"/>
          <p:cNvSpPr>
            <a:spLocks noChangeShapeType="1"/>
          </p:cNvSpPr>
          <p:nvPr/>
        </p:nvSpPr>
        <p:spPr bwMode="auto">
          <a:xfrm flipV="1">
            <a:off x="946150" y="2860675"/>
            <a:ext cx="3598863" cy="9525"/>
          </a:xfrm>
          <a:prstGeom prst="line">
            <a:avLst/>
          </a:prstGeom>
          <a:noFill/>
          <a:ln w="9525">
            <a:solidFill>
              <a:schemeClr val="tx1"/>
            </a:solidFill>
            <a:round/>
            <a:headEnd/>
            <a:tailEnd type="triangle" w="med" len="med"/>
          </a:ln>
          <a:effectLst/>
        </p:spPr>
        <p:txBody>
          <a:bodyPr/>
          <a:lstStyle/>
          <a:p>
            <a:endParaRPr lang="en-CA"/>
          </a:p>
        </p:txBody>
      </p:sp>
      <p:sp>
        <p:nvSpPr>
          <p:cNvPr id="63498" name="Text Box 10"/>
          <p:cNvSpPr txBox="1">
            <a:spLocks noChangeArrowheads="1"/>
          </p:cNvSpPr>
          <p:nvPr/>
        </p:nvSpPr>
        <p:spPr bwMode="auto">
          <a:xfrm>
            <a:off x="4267200" y="2743200"/>
            <a:ext cx="336550" cy="457200"/>
          </a:xfrm>
          <a:prstGeom prst="rect">
            <a:avLst/>
          </a:prstGeom>
          <a:noFill/>
          <a:ln w="9525">
            <a:noFill/>
            <a:miter lim="800000"/>
            <a:headEnd/>
            <a:tailEnd/>
          </a:ln>
          <a:effectLst/>
        </p:spPr>
        <p:txBody>
          <a:bodyPr wrap="none">
            <a:spAutoFit/>
          </a:bodyPr>
          <a:lstStyle/>
          <a:p>
            <a:r>
              <a:rPr lang="en-US">
                <a:cs typeface="Arial" charset="0"/>
              </a:rPr>
              <a:t>x</a:t>
            </a:r>
          </a:p>
        </p:txBody>
      </p:sp>
      <p:sp>
        <p:nvSpPr>
          <p:cNvPr id="63499" name="Text Box 11"/>
          <p:cNvSpPr txBox="1">
            <a:spLocks noChangeArrowheads="1"/>
          </p:cNvSpPr>
          <p:nvPr/>
        </p:nvSpPr>
        <p:spPr bwMode="auto">
          <a:xfrm>
            <a:off x="1587500" y="2981325"/>
            <a:ext cx="354013" cy="457200"/>
          </a:xfrm>
          <a:prstGeom prst="rect">
            <a:avLst/>
          </a:prstGeom>
          <a:noFill/>
          <a:ln w="9525">
            <a:noFill/>
            <a:miter lim="800000"/>
            <a:headEnd/>
            <a:tailEnd/>
          </a:ln>
          <a:effectLst/>
        </p:spPr>
        <p:txBody>
          <a:bodyPr wrap="none">
            <a:spAutoFit/>
          </a:bodyPr>
          <a:lstStyle/>
          <a:p>
            <a:r>
              <a:rPr lang="en-US">
                <a:cs typeface="Arial" charset="0"/>
              </a:rPr>
              <a:t>0</a:t>
            </a:r>
          </a:p>
        </p:txBody>
      </p:sp>
      <p:sp>
        <p:nvSpPr>
          <p:cNvPr id="63500" name="Text Box 12"/>
          <p:cNvSpPr txBox="1">
            <a:spLocks noChangeArrowheads="1"/>
          </p:cNvSpPr>
          <p:nvPr/>
        </p:nvSpPr>
        <p:spPr bwMode="auto">
          <a:xfrm>
            <a:off x="3646488" y="2992438"/>
            <a:ext cx="354012" cy="457200"/>
          </a:xfrm>
          <a:prstGeom prst="rect">
            <a:avLst/>
          </a:prstGeom>
          <a:noFill/>
          <a:ln w="9525">
            <a:noFill/>
            <a:miter lim="800000"/>
            <a:headEnd/>
            <a:tailEnd/>
          </a:ln>
          <a:effectLst/>
        </p:spPr>
        <p:txBody>
          <a:bodyPr wrap="none">
            <a:spAutoFit/>
          </a:bodyPr>
          <a:lstStyle/>
          <a:p>
            <a:r>
              <a:rPr lang="en-US">
                <a:cs typeface="Arial" charset="0"/>
              </a:rPr>
              <a:t>L</a:t>
            </a:r>
          </a:p>
        </p:txBody>
      </p:sp>
      <p:sp>
        <p:nvSpPr>
          <p:cNvPr id="63501" name="Text Box 13"/>
          <p:cNvSpPr txBox="1">
            <a:spLocks noChangeArrowheads="1"/>
          </p:cNvSpPr>
          <p:nvPr/>
        </p:nvSpPr>
        <p:spPr bwMode="auto">
          <a:xfrm>
            <a:off x="990600" y="685800"/>
            <a:ext cx="742950" cy="457200"/>
          </a:xfrm>
          <a:prstGeom prst="rect">
            <a:avLst/>
          </a:prstGeom>
          <a:noFill/>
          <a:ln w="9525">
            <a:noFill/>
            <a:miter lim="800000"/>
            <a:headEnd/>
            <a:tailEnd/>
          </a:ln>
          <a:effectLst/>
        </p:spPr>
        <p:txBody>
          <a:bodyPr wrap="none">
            <a:spAutoFit/>
          </a:bodyPr>
          <a:lstStyle/>
          <a:p>
            <a:r>
              <a:rPr lang="en-US">
                <a:solidFill>
                  <a:srgbClr val="FF0000"/>
                </a:solidFill>
              </a:rPr>
              <a:t>V(x)</a:t>
            </a:r>
          </a:p>
        </p:txBody>
      </p:sp>
      <p:grpSp>
        <p:nvGrpSpPr>
          <p:cNvPr id="2" name="Group 14"/>
          <p:cNvGrpSpPr>
            <a:grpSpLocks/>
          </p:cNvGrpSpPr>
          <p:nvPr/>
        </p:nvGrpSpPr>
        <p:grpSpPr bwMode="auto">
          <a:xfrm>
            <a:off x="838200" y="1219200"/>
            <a:ext cx="3733800" cy="1676400"/>
            <a:chOff x="192" y="1104"/>
            <a:chExt cx="2352" cy="1056"/>
          </a:xfrm>
        </p:grpSpPr>
        <p:sp>
          <p:nvSpPr>
            <p:cNvPr id="63503" name="Line 15"/>
            <p:cNvSpPr>
              <a:spLocks noChangeShapeType="1"/>
            </p:cNvSpPr>
            <p:nvPr/>
          </p:nvSpPr>
          <p:spPr bwMode="auto">
            <a:xfrm>
              <a:off x="192" y="1104"/>
              <a:ext cx="528" cy="0"/>
            </a:xfrm>
            <a:prstGeom prst="line">
              <a:avLst/>
            </a:prstGeom>
            <a:noFill/>
            <a:ln w="38100">
              <a:solidFill>
                <a:srgbClr val="FF0000"/>
              </a:solidFill>
              <a:round/>
              <a:headEnd/>
              <a:tailEnd/>
            </a:ln>
            <a:effectLst/>
          </p:spPr>
          <p:txBody>
            <a:bodyPr/>
            <a:lstStyle/>
            <a:p>
              <a:endParaRPr lang="en-CA"/>
            </a:p>
          </p:txBody>
        </p:sp>
        <p:sp>
          <p:nvSpPr>
            <p:cNvPr id="63504" name="Line 16"/>
            <p:cNvSpPr>
              <a:spLocks noChangeShapeType="1"/>
            </p:cNvSpPr>
            <p:nvPr/>
          </p:nvSpPr>
          <p:spPr bwMode="auto">
            <a:xfrm>
              <a:off x="692" y="1104"/>
              <a:ext cx="0" cy="1056"/>
            </a:xfrm>
            <a:prstGeom prst="line">
              <a:avLst/>
            </a:prstGeom>
            <a:noFill/>
            <a:ln w="38100">
              <a:solidFill>
                <a:srgbClr val="FF0000"/>
              </a:solidFill>
              <a:round/>
              <a:headEnd/>
              <a:tailEnd/>
            </a:ln>
            <a:effectLst/>
          </p:spPr>
          <p:txBody>
            <a:bodyPr/>
            <a:lstStyle/>
            <a:p>
              <a:endParaRPr lang="en-CA"/>
            </a:p>
          </p:txBody>
        </p:sp>
        <p:sp>
          <p:nvSpPr>
            <p:cNvPr id="63505" name="Line 17"/>
            <p:cNvSpPr>
              <a:spLocks noChangeShapeType="1"/>
            </p:cNvSpPr>
            <p:nvPr/>
          </p:nvSpPr>
          <p:spPr bwMode="auto">
            <a:xfrm>
              <a:off x="2016" y="1104"/>
              <a:ext cx="0" cy="1056"/>
            </a:xfrm>
            <a:prstGeom prst="line">
              <a:avLst/>
            </a:prstGeom>
            <a:noFill/>
            <a:ln w="38100">
              <a:solidFill>
                <a:srgbClr val="FF0000"/>
              </a:solidFill>
              <a:round/>
              <a:headEnd/>
              <a:tailEnd/>
            </a:ln>
            <a:effectLst/>
          </p:spPr>
          <p:txBody>
            <a:bodyPr/>
            <a:lstStyle/>
            <a:p>
              <a:endParaRPr lang="en-CA"/>
            </a:p>
          </p:txBody>
        </p:sp>
        <p:sp>
          <p:nvSpPr>
            <p:cNvPr id="63506" name="Line 18"/>
            <p:cNvSpPr>
              <a:spLocks noChangeShapeType="1"/>
            </p:cNvSpPr>
            <p:nvPr/>
          </p:nvSpPr>
          <p:spPr bwMode="auto">
            <a:xfrm>
              <a:off x="2016" y="1104"/>
              <a:ext cx="528" cy="0"/>
            </a:xfrm>
            <a:prstGeom prst="line">
              <a:avLst/>
            </a:prstGeom>
            <a:noFill/>
            <a:ln w="38100">
              <a:solidFill>
                <a:srgbClr val="FF0000"/>
              </a:solidFill>
              <a:round/>
              <a:headEnd/>
              <a:tailEnd/>
            </a:ln>
            <a:effectLst/>
          </p:spPr>
          <p:txBody>
            <a:bodyPr/>
            <a:lstStyle/>
            <a:p>
              <a:endParaRPr lang="en-CA"/>
            </a:p>
          </p:txBody>
        </p:sp>
        <p:sp>
          <p:nvSpPr>
            <p:cNvPr id="63507" name="Line 19"/>
            <p:cNvSpPr>
              <a:spLocks noChangeShapeType="1"/>
            </p:cNvSpPr>
            <p:nvPr/>
          </p:nvSpPr>
          <p:spPr bwMode="auto">
            <a:xfrm>
              <a:off x="685" y="2137"/>
              <a:ext cx="1344" cy="3"/>
            </a:xfrm>
            <a:prstGeom prst="line">
              <a:avLst/>
            </a:prstGeom>
            <a:noFill/>
            <a:ln w="38100">
              <a:solidFill>
                <a:srgbClr val="FF0000"/>
              </a:solidFill>
              <a:round/>
              <a:headEnd/>
              <a:tailEnd/>
            </a:ln>
            <a:effectLst/>
          </p:spPr>
          <p:txBody>
            <a:bodyPr/>
            <a:lstStyle/>
            <a:p>
              <a:endParaRPr lang="en-CA"/>
            </a:p>
          </p:txBody>
        </p:sp>
      </p:grpSp>
      <p:sp>
        <p:nvSpPr>
          <p:cNvPr id="63509" name="Text Box 21"/>
          <p:cNvSpPr txBox="1">
            <a:spLocks noChangeArrowheads="1"/>
          </p:cNvSpPr>
          <p:nvPr/>
        </p:nvSpPr>
        <p:spPr bwMode="auto">
          <a:xfrm>
            <a:off x="-152400" y="3449638"/>
            <a:ext cx="1524000" cy="457200"/>
          </a:xfrm>
          <a:prstGeom prst="rect">
            <a:avLst/>
          </a:prstGeom>
          <a:noFill/>
          <a:ln w="9525">
            <a:noFill/>
            <a:miter lim="800000"/>
            <a:headEnd/>
            <a:tailEnd/>
          </a:ln>
          <a:effectLst/>
        </p:spPr>
        <p:txBody>
          <a:bodyPr>
            <a:spAutoFit/>
          </a:bodyPr>
          <a:lstStyle/>
          <a:p>
            <a:pPr algn="ctr"/>
            <a:r>
              <a:rPr lang="en-US">
                <a:latin typeface="Comic Sans MS" pitchFamily="66" charset="0"/>
              </a:rPr>
              <a:t>Region I</a:t>
            </a:r>
          </a:p>
        </p:txBody>
      </p:sp>
      <p:sp>
        <p:nvSpPr>
          <p:cNvPr id="63510" name="Text Box 22"/>
          <p:cNvSpPr txBox="1">
            <a:spLocks noChangeArrowheads="1"/>
          </p:cNvSpPr>
          <p:nvPr/>
        </p:nvSpPr>
        <p:spPr bwMode="auto">
          <a:xfrm>
            <a:off x="1828800" y="3449638"/>
            <a:ext cx="1752600" cy="457200"/>
          </a:xfrm>
          <a:prstGeom prst="rect">
            <a:avLst/>
          </a:prstGeom>
          <a:noFill/>
          <a:ln w="9525">
            <a:noFill/>
            <a:miter lim="800000"/>
            <a:headEnd/>
            <a:tailEnd/>
          </a:ln>
          <a:effectLst/>
        </p:spPr>
        <p:txBody>
          <a:bodyPr>
            <a:spAutoFit/>
          </a:bodyPr>
          <a:lstStyle/>
          <a:p>
            <a:pPr algn="ctr"/>
            <a:r>
              <a:rPr lang="en-US">
                <a:latin typeface="Comic Sans MS" pitchFamily="66" charset="0"/>
              </a:rPr>
              <a:t>Region II</a:t>
            </a:r>
          </a:p>
        </p:txBody>
      </p:sp>
      <p:sp>
        <p:nvSpPr>
          <p:cNvPr id="63511" name="Text Box 23"/>
          <p:cNvSpPr txBox="1">
            <a:spLocks noChangeArrowheads="1"/>
          </p:cNvSpPr>
          <p:nvPr/>
        </p:nvSpPr>
        <p:spPr bwMode="auto">
          <a:xfrm>
            <a:off x="4114800" y="3449638"/>
            <a:ext cx="1752600" cy="457200"/>
          </a:xfrm>
          <a:prstGeom prst="rect">
            <a:avLst/>
          </a:prstGeom>
          <a:noFill/>
          <a:ln w="9525">
            <a:noFill/>
            <a:miter lim="800000"/>
            <a:headEnd/>
            <a:tailEnd/>
          </a:ln>
          <a:effectLst/>
        </p:spPr>
        <p:txBody>
          <a:bodyPr>
            <a:spAutoFit/>
          </a:bodyPr>
          <a:lstStyle/>
          <a:p>
            <a:pPr algn="ctr"/>
            <a:r>
              <a:rPr lang="en-US">
                <a:latin typeface="Comic Sans MS" pitchFamily="66" charset="0"/>
              </a:rPr>
              <a:t>Region III</a:t>
            </a:r>
          </a:p>
        </p:txBody>
      </p:sp>
      <p:sp>
        <p:nvSpPr>
          <p:cNvPr id="63512" name="Line 24"/>
          <p:cNvSpPr>
            <a:spLocks noChangeShapeType="1"/>
          </p:cNvSpPr>
          <p:nvPr/>
        </p:nvSpPr>
        <p:spPr bwMode="auto">
          <a:xfrm>
            <a:off x="1631950" y="3449638"/>
            <a:ext cx="0" cy="339725"/>
          </a:xfrm>
          <a:prstGeom prst="line">
            <a:avLst/>
          </a:prstGeom>
          <a:noFill/>
          <a:ln w="9525">
            <a:solidFill>
              <a:srgbClr val="FF0000"/>
            </a:solidFill>
            <a:round/>
            <a:headEnd/>
            <a:tailEnd/>
          </a:ln>
          <a:effectLst/>
        </p:spPr>
        <p:txBody>
          <a:bodyPr/>
          <a:lstStyle/>
          <a:p>
            <a:endParaRPr lang="en-CA"/>
          </a:p>
        </p:txBody>
      </p:sp>
      <p:sp>
        <p:nvSpPr>
          <p:cNvPr id="63513" name="Line 25"/>
          <p:cNvSpPr>
            <a:spLocks noChangeShapeType="1"/>
          </p:cNvSpPr>
          <p:nvPr/>
        </p:nvSpPr>
        <p:spPr bwMode="auto">
          <a:xfrm flipH="1">
            <a:off x="3736975" y="3484563"/>
            <a:ext cx="3175" cy="371475"/>
          </a:xfrm>
          <a:prstGeom prst="line">
            <a:avLst/>
          </a:prstGeom>
          <a:noFill/>
          <a:ln w="9525">
            <a:solidFill>
              <a:srgbClr val="FF0000"/>
            </a:solidFill>
            <a:round/>
            <a:headEnd/>
            <a:tailEnd/>
          </a:ln>
          <a:effectLst/>
        </p:spPr>
        <p:txBody>
          <a:bodyPr/>
          <a:lstStyle/>
          <a:p>
            <a:endParaRPr lang="en-CA"/>
          </a:p>
        </p:txBody>
      </p:sp>
      <p:graphicFrame>
        <p:nvGraphicFramePr>
          <p:cNvPr id="63514" name="Object 26"/>
          <p:cNvGraphicFramePr>
            <a:graphicFrameLocks noChangeAspect="1"/>
          </p:cNvGraphicFramePr>
          <p:nvPr/>
        </p:nvGraphicFramePr>
        <p:xfrm>
          <a:off x="4724400" y="762000"/>
          <a:ext cx="4268788" cy="828675"/>
        </p:xfrm>
        <a:graphic>
          <a:graphicData uri="http://schemas.openxmlformats.org/presentationml/2006/ole">
            <p:oleObj spid="_x0000_s216066" name="Equation" r:id="rId4" imgW="2158920" imgH="419040" progId="Equation.3">
              <p:embed/>
            </p:oleObj>
          </a:graphicData>
        </a:graphic>
      </p:graphicFrame>
      <p:sp>
        <p:nvSpPr>
          <p:cNvPr id="63515" name="Text Box 27"/>
          <p:cNvSpPr txBox="1">
            <a:spLocks noChangeArrowheads="1"/>
          </p:cNvSpPr>
          <p:nvPr/>
        </p:nvSpPr>
        <p:spPr bwMode="auto">
          <a:xfrm>
            <a:off x="4632325" y="268288"/>
            <a:ext cx="4491038" cy="457200"/>
          </a:xfrm>
          <a:prstGeom prst="rect">
            <a:avLst/>
          </a:prstGeom>
          <a:noFill/>
          <a:ln w="9525">
            <a:noFill/>
            <a:miter lim="800000"/>
            <a:headEnd/>
            <a:tailEnd/>
          </a:ln>
          <a:effectLst/>
        </p:spPr>
        <p:txBody>
          <a:bodyPr wrap="none">
            <a:spAutoFit/>
          </a:bodyPr>
          <a:lstStyle/>
          <a:p>
            <a:r>
              <a:rPr lang="en-US"/>
              <a:t>Need to solve Schrodinger Eqn:</a:t>
            </a:r>
          </a:p>
        </p:txBody>
      </p:sp>
      <p:sp>
        <p:nvSpPr>
          <p:cNvPr id="63516" name="Text Box 28"/>
          <p:cNvSpPr txBox="1">
            <a:spLocks noChangeArrowheads="1"/>
          </p:cNvSpPr>
          <p:nvPr/>
        </p:nvSpPr>
        <p:spPr bwMode="auto">
          <a:xfrm>
            <a:off x="-66675" y="990600"/>
            <a:ext cx="981075" cy="457200"/>
          </a:xfrm>
          <a:prstGeom prst="rect">
            <a:avLst/>
          </a:prstGeom>
          <a:noFill/>
          <a:ln w="9525">
            <a:noFill/>
            <a:miter lim="800000"/>
            <a:headEnd/>
            <a:tailEnd/>
          </a:ln>
          <a:effectLst/>
        </p:spPr>
        <p:txBody>
          <a:bodyPr wrap="none">
            <a:spAutoFit/>
          </a:bodyPr>
          <a:lstStyle/>
          <a:p>
            <a:r>
              <a:rPr lang="en-US"/>
              <a:t>4.7eV</a:t>
            </a:r>
          </a:p>
        </p:txBody>
      </p:sp>
      <p:sp>
        <p:nvSpPr>
          <p:cNvPr id="63517" name="Line 29"/>
          <p:cNvSpPr>
            <a:spLocks noChangeShapeType="1"/>
          </p:cNvSpPr>
          <p:nvPr/>
        </p:nvSpPr>
        <p:spPr bwMode="auto">
          <a:xfrm>
            <a:off x="1211263" y="2133600"/>
            <a:ext cx="3208337" cy="0"/>
          </a:xfrm>
          <a:prstGeom prst="line">
            <a:avLst/>
          </a:prstGeom>
          <a:noFill/>
          <a:ln w="57150">
            <a:solidFill>
              <a:srgbClr val="08780B"/>
            </a:solidFill>
            <a:round/>
            <a:headEnd/>
            <a:tailEnd/>
          </a:ln>
          <a:effectLst/>
        </p:spPr>
        <p:txBody>
          <a:bodyPr/>
          <a:lstStyle/>
          <a:p>
            <a:endParaRPr lang="en-CA"/>
          </a:p>
        </p:txBody>
      </p:sp>
      <p:sp>
        <p:nvSpPr>
          <p:cNvPr id="63518" name="Text Box 30"/>
          <p:cNvSpPr txBox="1">
            <a:spLocks noChangeArrowheads="1"/>
          </p:cNvSpPr>
          <p:nvPr/>
        </p:nvSpPr>
        <p:spPr bwMode="auto">
          <a:xfrm>
            <a:off x="4419600" y="1981200"/>
            <a:ext cx="1109663" cy="457200"/>
          </a:xfrm>
          <a:prstGeom prst="rect">
            <a:avLst/>
          </a:prstGeom>
          <a:noFill/>
          <a:ln w="9525">
            <a:noFill/>
            <a:miter lim="800000"/>
            <a:headEnd/>
            <a:tailEnd/>
          </a:ln>
          <a:effectLst/>
        </p:spPr>
        <p:txBody>
          <a:bodyPr wrap="none">
            <a:spAutoFit/>
          </a:bodyPr>
          <a:lstStyle/>
          <a:p>
            <a:r>
              <a:rPr lang="en-US">
                <a:solidFill>
                  <a:srgbClr val="08780B"/>
                </a:solidFill>
                <a:cs typeface="Arial" charset="0"/>
              </a:rPr>
              <a:t>E</a:t>
            </a:r>
            <a:r>
              <a:rPr lang="en-US" baseline="-25000">
                <a:solidFill>
                  <a:srgbClr val="08780B"/>
                </a:solidFill>
                <a:cs typeface="Arial" charset="0"/>
              </a:rPr>
              <a:t>electron</a:t>
            </a:r>
          </a:p>
        </p:txBody>
      </p:sp>
      <p:sp>
        <p:nvSpPr>
          <p:cNvPr id="63519" name="Text Box 31"/>
          <p:cNvSpPr txBox="1">
            <a:spLocks noChangeArrowheads="1"/>
          </p:cNvSpPr>
          <p:nvPr/>
        </p:nvSpPr>
        <p:spPr bwMode="auto">
          <a:xfrm>
            <a:off x="0" y="3962400"/>
            <a:ext cx="8270875" cy="457200"/>
          </a:xfrm>
          <a:prstGeom prst="rect">
            <a:avLst/>
          </a:prstGeom>
          <a:noFill/>
          <a:ln w="9525">
            <a:noFill/>
            <a:miter lim="800000"/>
            <a:headEnd/>
            <a:tailEnd/>
          </a:ln>
          <a:effectLst/>
        </p:spPr>
        <p:txBody>
          <a:bodyPr>
            <a:spAutoFit/>
          </a:bodyPr>
          <a:lstStyle/>
          <a:p>
            <a:r>
              <a:rPr lang="en-US" u="sng">
                <a:solidFill>
                  <a:srgbClr val="FF0000"/>
                </a:solidFill>
                <a:latin typeface="Comic Sans MS" pitchFamily="66" charset="0"/>
                <a:cs typeface="Arial" charset="0"/>
              </a:rPr>
              <a:t>In Region II</a:t>
            </a:r>
            <a:r>
              <a:rPr lang="en-US">
                <a:latin typeface="Comic Sans MS" pitchFamily="66" charset="0"/>
                <a:cs typeface="Arial" charset="0"/>
              </a:rPr>
              <a:t> …  </a:t>
            </a:r>
            <a:r>
              <a:rPr lang="en-US">
                <a:solidFill>
                  <a:srgbClr val="FF0000"/>
                </a:solidFill>
                <a:latin typeface="Comic Sans MS" pitchFamily="66" charset="0"/>
                <a:cs typeface="Arial" charset="0"/>
              </a:rPr>
              <a:t>total energy E &gt; potential energy V</a:t>
            </a:r>
            <a:r>
              <a:rPr lang="en-US">
                <a:latin typeface="Comic Sans MS" pitchFamily="66" charset="0"/>
                <a:cs typeface="Arial" charset="0"/>
              </a:rPr>
              <a:t> </a:t>
            </a:r>
          </a:p>
        </p:txBody>
      </p:sp>
      <p:graphicFrame>
        <p:nvGraphicFramePr>
          <p:cNvPr id="63520" name="Object 32"/>
          <p:cNvGraphicFramePr>
            <a:graphicFrameLocks noChangeAspect="1"/>
          </p:cNvGraphicFramePr>
          <p:nvPr/>
        </p:nvGraphicFramePr>
        <p:xfrm>
          <a:off x="414338" y="4413250"/>
          <a:ext cx="4029075" cy="1022350"/>
        </p:xfrm>
        <a:graphic>
          <a:graphicData uri="http://schemas.openxmlformats.org/presentationml/2006/ole">
            <p:oleObj spid="_x0000_s216067" name="Equation" r:id="rId5" imgW="1650960" imgH="419040" progId="Equation.3">
              <p:embed/>
            </p:oleObj>
          </a:graphicData>
        </a:graphic>
      </p:graphicFrame>
      <p:sp>
        <p:nvSpPr>
          <p:cNvPr id="63521" name="AutoShape 33"/>
          <p:cNvSpPr>
            <a:spLocks/>
          </p:cNvSpPr>
          <p:nvPr/>
        </p:nvSpPr>
        <p:spPr bwMode="auto">
          <a:xfrm rot="15983448">
            <a:off x="2693988" y="4533900"/>
            <a:ext cx="228600" cy="1676400"/>
          </a:xfrm>
          <a:prstGeom prst="leftBrace">
            <a:avLst>
              <a:gd name="adj1" fmla="val 61111"/>
              <a:gd name="adj2" fmla="val 50000"/>
            </a:avLst>
          </a:prstGeom>
          <a:noFill/>
          <a:ln w="9525">
            <a:solidFill>
              <a:srgbClr val="FF0000"/>
            </a:solidFill>
            <a:round/>
            <a:headEnd/>
            <a:tailEnd/>
          </a:ln>
          <a:effectLst/>
        </p:spPr>
        <p:txBody>
          <a:bodyPr wrap="none" anchor="ctr"/>
          <a:lstStyle/>
          <a:p>
            <a:endParaRPr lang="en-CA"/>
          </a:p>
        </p:txBody>
      </p:sp>
      <p:sp>
        <p:nvSpPr>
          <p:cNvPr id="63522" name="Text Box 34"/>
          <p:cNvSpPr txBox="1">
            <a:spLocks noChangeArrowheads="1"/>
          </p:cNvSpPr>
          <p:nvPr/>
        </p:nvSpPr>
        <p:spPr bwMode="auto">
          <a:xfrm>
            <a:off x="2743200" y="5334000"/>
            <a:ext cx="2508250" cy="457200"/>
          </a:xfrm>
          <a:prstGeom prst="rect">
            <a:avLst/>
          </a:prstGeom>
          <a:noFill/>
          <a:ln w="9525">
            <a:noFill/>
            <a:miter lim="800000"/>
            <a:headEnd/>
            <a:tailEnd/>
          </a:ln>
          <a:effectLst/>
        </p:spPr>
        <p:txBody>
          <a:bodyPr wrap="none">
            <a:spAutoFit/>
          </a:bodyPr>
          <a:lstStyle/>
          <a:p>
            <a:r>
              <a:rPr lang="en-US">
                <a:solidFill>
                  <a:srgbClr val="FF0000"/>
                </a:solidFill>
                <a:cs typeface="Arial" charset="0"/>
              </a:rPr>
              <a:t>Negative number</a:t>
            </a:r>
          </a:p>
        </p:txBody>
      </p:sp>
      <p:graphicFrame>
        <p:nvGraphicFramePr>
          <p:cNvPr id="63523" name="Object 35"/>
          <p:cNvGraphicFramePr>
            <a:graphicFrameLocks noChangeAspect="1"/>
          </p:cNvGraphicFramePr>
          <p:nvPr/>
        </p:nvGraphicFramePr>
        <p:xfrm>
          <a:off x="4543425" y="4695825"/>
          <a:ext cx="1671638" cy="557213"/>
        </p:xfrm>
        <a:graphic>
          <a:graphicData uri="http://schemas.openxmlformats.org/presentationml/2006/ole">
            <p:oleObj spid="_x0000_s216068" name="Equation" r:id="rId6" imgW="685800" imgH="228600" progId="Equation.3">
              <p:embed/>
            </p:oleObj>
          </a:graphicData>
        </a:graphic>
      </p:graphicFrame>
      <p:sp>
        <p:nvSpPr>
          <p:cNvPr id="63529" name="Text Box 41"/>
          <p:cNvSpPr txBox="1">
            <a:spLocks noChangeArrowheads="1"/>
          </p:cNvSpPr>
          <p:nvPr/>
        </p:nvSpPr>
        <p:spPr bwMode="auto">
          <a:xfrm>
            <a:off x="0" y="5873750"/>
            <a:ext cx="9144000" cy="850900"/>
          </a:xfrm>
          <a:prstGeom prst="rect">
            <a:avLst/>
          </a:prstGeom>
          <a:noFill/>
          <a:ln w="28575">
            <a:solidFill>
              <a:srgbClr val="FF0000"/>
            </a:solidFill>
            <a:miter lim="800000"/>
            <a:headEnd/>
            <a:tailEnd/>
          </a:ln>
          <a:effectLst/>
        </p:spPr>
        <p:txBody>
          <a:bodyPr>
            <a:spAutoFit/>
          </a:bodyPr>
          <a:lstStyle/>
          <a:p>
            <a:r>
              <a:rPr lang="en-US">
                <a:latin typeface="Comic Sans MS" pitchFamily="66" charset="0"/>
                <a:cs typeface="Arial" charset="0"/>
              </a:rPr>
              <a:t>When E&gt;V: Solutions = sin(kx), cos(kx), e</a:t>
            </a:r>
            <a:r>
              <a:rPr lang="en-US" baseline="30000">
                <a:latin typeface="Comic Sans MS" pitchFamily="66" charset="0"/>
                <a:cs typeface="Arial" charset="0"/>
              </a:rPr>
              <a:t>ikx</a:t>
            </a:r>
            <a:r>
              <a:rPr lang="en-US">
                <a:latin typeface="Comic Sans MS" pitchFamily="66" charset="0"/>
                <a:cs typeface="Arial" charset="0"/>
              </a:rPr>
              <a:t>. </a:t>
            </a:r>
          </a:p>
          <a:p>
            <a:r>
              <a:rPr lang="en-US">
                <a:latin typeface="Comic Sans MS" pitchFamily="66" charset="0"/>
                <a:cs typeface="Arial" charset="0"/>
              </a:rPr>
              <a:t>Always expect sinusoidal functions</a:t>
            </a:r>
            <a:endParaRPr lang="en-US" baseline="30000">
              <a:latin typeface="Comic Sans MS" pitchFamily="66" charset="0"/>
              <a:cs typeface="Arial" charset="0"/>
            </a:endParaRPr>
          </a:p>
        </p:txBody>
      </p:sp>
      <p:grpSp>
        <p:nvGrpSpPr>
          <p:cNvPr id="3" name="Group 42"/>
          <p:cNvGrpSpPr>
            <a:grpSpLocks/>
          </p:cNvGrpSpPr>
          <p:nvPr/>
        </p:nvGrpSpPr>
        <p:grpSpPr bwMode="auto">
          <a:xfrm>
            <a:off x="6705600" y="6096000"/>
            <a:ext cx="1519238" cy="563563"/>
            <a:chOff x="256" y="3829"/>
            <a:chExt cx="957" cy="355"/>
          </a:xfrm>
        </p:grpSpPr>
        <p:sp>
          <p:nvSpPr>
            <p:cNvPr id="63531" name="Freeform 43"/>
            <p:cNvSpPr>
              <a:spLocks/>
            </p:cNvSpPr>
            <p:nvPr/>
          </p:nvSpPr>
          <p:spPr bwMode="auto">
            <a:xfrm>
              <a:off x="256" y="3829"/>
              <a:ext cx="485" cy="337"/>
            </a:xfrm>
            <a:custGeom>
              <a:avLst/>
              <a:gdLst/>
              <a:ahLst/>
              <a:cxnLst>
                <a:cxn ang="0">
                  <a:pos x="0" y="216"/>
                </a:cxn>
                <a:cxn ang="0">
                  <a:pos x="121" y="52"/>
                </a:cxn>
                <a:cxn ang="0">
                  <a:pos x="242" y="17"/>
                </a:cxn>
                <a:cxn ang="0">
                  <a:pos x="384" y="152"/>
                </a:cxn>
                <a:cxn ang="0">
                  <a:pos x="470" y="287"/>
                </a:cxn>
                <a:cxn ang="0">
                  <a:pos x="569" y="401"/>
                </a:cxn>
                <a:cxn ang="0">
                  <a:pos x="669" y="415"/>
                </a:cxn>
                <a:cxn ang="0">
                  <a:pos x="754" y="351"/>
                </a:cxn>
                <a:cxn ang="0">
                  <a:pos x="847" y="202"/>
                </a:cxn>
              </a:cxnLst>
              <a:rect l="0" t="0" r="r" b="b"/>
              <a:pathLst>
                <a:path w="847" h="423">
                  <a:moveTo>
                    <a:pt x="0" y="216"/>
                  </a:moveTo>
                  <a:cubicBezTo>
                    <a:pt x="42" y="150"/>
                    <a:pt x="81" y="85"/>
                    <a:pt x="121" y="52"/>
                  </a:cubicBezTo>
                  <a:cubicBezTo>
                    <a:pt x="161" y="19"/>
                    <a:pt x="198" y="0"/>
                    <a:pt x="242" y="17"/>
                  </a:cubicBezTo>
                  <a:cubicBezTo>
                    <a:pt x="286" y="34"/>
                    <a:pt x="346" y="107"/>
                    <a:pt x="384" y="152"/>
                  </a:cubicBezTo>
                  <a:cubicBezTo>
                    <a:pt x="422" y="197"/>
                    <a:pt x="439" y="246"/>
                    <a:pt x="470" y="287"/>
                  </a:cubicBezTo>
                  <a:cubicBezTo>
                    <a:pt x="501" y="328"/>
                    <a:pt x="536" y="380"/>
                    <a:pt x="569" y="401"/>
                  </a:cubicBezTo>
                  <a:cubicBezTo>
                    <a:pt x="602" y="422"/>
                    <a:pt x="638" y="423"/>
                    <a:pt x="669" y="415"/>
                  </a:cubicBezTo>
                  <a:cubicBezTo>
                    <a:pt x="700" y="407"/>
                    <a:pt x="724" y="386"/>
                    <a:pt x="754" y="351"/>
                  </a:cubicBezTo>
                  <a:cubicBezTo>
                    <a:pt x="784" y="316"/>
                    <a:pt x="828" y="233"/>
                    <a:pt x="847" y="202"/>
                  </a:cubicBezTo>
                </a:path>
              </a:pathLst>
            </a:custGeom>
            <a:noFill/>
            <a:ln w="28575" cmpd="sng">
              <a:solidFill>
                <a:srgbClr val="FF0000"/>
              </a:solidFill>
              <a:round/>
              <a:headEnd/>
              <a:tailEnd/>
            </a:ln>
            <a:effectLst/>
          </p:spPr>
          <p:txBody>
            <a:bodyPr/>
            <a:lstStyle/>
            <a:p>
              <a:endParaRPr lang="en-CA"/>
            </a:p>
          </p:txBody>
        </p:sp>
        <p:sp>
          <p:nvSpPr>
            <p:cNvPr id="63532" name="Freeform 44"/>
            <p:cNvSpPr>
              <a:spLocks/>
            </p:cNvSpPr>
            <p:nvPr/>
          </p:nvSpPr>
          <p:spPr bwMode="auto">
            <a:xfrm>
              <a:off x="728" y="3847"/>
              <a:ext cx="485" cy="337"/>
            </a:xfrm>
            <a:custGeom>
              <a:avLst/>
              <a:gdLst/>
              <a:ahLst/>
              <a:cxnLst>
                <a:cxn ang="0">
                  <a:pos x="0" y="216"/>
                </a:cxn>
                <a:cxn ang="0">
                  <a:pos x="121" y="52"/>
                </a:cxn>
                <a:cxn ang="0">
                  <a:pos x="242" y="17"/>
                </a:cxn>
                <a:cxn ang="0">
                  <a:pos x="384" y="152"/>
                </a:cxn>
                <a:cxn ang="0">
                  <a:pos x="470" y="287"/>
                </a:cxn>
                <a:cxn ang="0">
                  <a:pos x="569" y="401"/>
                </a:cxn>
                <a:cxn ang="0">
                  <a:pos x="669" y="415"/>
                </a:cxn>
                <a:cxn ang="0">
                  <a:pos x="754" y="351"/>
                </a:cxn>
                <a:cxn ang="0">
                  <a:pos x="847" y="202"/>
                </a:cxn>
              </a:cxnLst>
              <a:rect l="0" t="0" r="r" b="b"/>
              <a:pathLst>
                <a:path w="847" h="423">
                  <a:moveTo>
                    <a:pt x="0" y="216"/>
                  </a:moveTo>
                  <a:cubicBezTo>
                    <a:pt x="42" y="150"/>
                    <a:pt x="81" y="85"/>
                    <a:pt x="121" y="52"/>
                  </a:cubicBezTo>
                  <a:cubicBezTo>
                    <a:pt x="161" y="19"/>
                    <a:pt x="198" y="0"/>
                    <a:pt x="242" y="17"/>
                  </a:cubicBezTo>
                  <a:cubicBezTo>
                    <a:pt x="286" y="34"/>
                    <a:pt x="346" y="107"/>
                    <a:pt x="384" y="152"/>
                  </a:cubicBezTo>
                  <a:cubicBezTo>
                    <a:pt x="422" y="197"/>
                    <a:pt x="439" y="246"/>
                    <a:pt x="470" y="287"/>
                  </a:cubicBezTo>
                  <a:cubicBezTo>
                    <a:pt x="501" y="328"/>
                    <a:pt x="536" y="380"/>
                    <a:pt x="569" y="401"/>
                  </a:cubicBezTo>
                  <a:cubicBezTo>
                    <a:pt x="602" y="422"/>
                    <a:pt x="638" y="423"/>
                    <a:pt x="669" y="415"/>
                  </a:cubicBezTo>
                  <a:cubicBezTo>
                    <a:pt x="700" y="407"/>
                    <a:pt x="724" y="386"/>
                    <a:pt x="754" y="351"/>
                  </a:cubicBezTo>
                  <a:cubicBezTo>
                    <a:pt x="784" y="316"/>
                    <a:pt x="828" y="233"/>
                    <a:pt x="847" y="202"/>
                  </a:cubicBezTo>
                </a:path>
              </a:pathLst>
            </a:custGeom>
            <a:noFill/>
            <a:ln w="28575" cmpd="sng">
              <a:solidFill>
                <a:srgbClr val="FF0000"/>
              </a:solidFill>
              <a:round/>
              <a:headEnd/>
              <a:tailEnd/>
            </a:ln>
            <a:effectLst/>
          </p:spPr>
          <p:txBody>
            <a:bodyPr/>
            <a:lstStyle/>
            <a:p>
              <a:endParaRPr lang="en-CA"/>
            </a:p>
          </p:txBody>
        </p:sp>
      </p:grpSp>
      <p:sp>
        <p:nvSpPr>
          <p:cNvPr id="63533" name="Text Box 45"/>
          <p:cNvSpPr txBox="1">
            <a:spLocks noChangeArrowheads="1"/>
          </p:cNvSpPr>
          <p:nvPr/>
        </p:nvSpPr>
        <p:spPr bwMode="auto">
          <a:xfrm>
            <a:off x="6781800" y="4800600"/>
            <a:ext cx="1263650" cy="485775"/>
          </a:xfrm>
          <a:prstGeom prst="rect">
            <a:avLst/>
          </a:prstGeom>
          <a:noFill/>
          <a:ln w="28575">
            <a:solidFill>
              <a:srgbClr val="FF0000"/>
            </a:solidFill>
            <a:miter lim="800000"/>
            <a:headEnd/>
            <a:tailEnd/>
          </a:ln>
          <a:effectLst/>
        </p:spPr>
        <p:txBody>
          <a:bodyPr wrap="none">
            <a:spAutoFit/>
          </a:bodyPr>
          <a:lstStyle/>
          <a:p>
            <a:r>
              <a:rPr lang="en-US" u="sng">
                <a:cs typeface="Arial" charset="0"/>
              </a:rPr>
              <a:t>k is real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5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5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5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35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35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35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35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19" grpId="0"/>
      <p:bldP spid="63521" grpId="0" animBg="1"/>
      <p:bldP spid="63522" grpId="0"/>
      <p:bldP spid="63529" grpId="0" animBg="1"/>
      <p:bldP spid="6353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
          <p:cNvSpPr>
            <a:spLocks noGrp="1"/>
          </p:cNvSpPr>
          <p:nvPr>
            <p:ph type="sldNum" sz="quarter" idx="12"/>
          </p:nvPr>
        </p:nvSpPr>
        <p:spPr/>
        <p:txBody>
          <a:bodyPr/>
          <a:lstStyle/>
          <a:p>
            <a:fld id="{1D999D9B-357E-47DB-839D-A5E04EEED4BD}" type="slidenum">
              <a:rPr lang="en-US"/>
              <a:pPr/>
              <a:t>31</a:t>
            </a:fld>
            <a:endParaRPr lang="en-US"/>
          </a:p>
        </p:txBody>
      </p:sp>
      <p:sp>
        <p:nvSpPr>
          <p:cNvPr id="64514" name="Text Box 2"/>
          <p:cNvSpPr txBox="1">
            <a:spLocks noChangeArrowheads="1"/>
          </p:cNvSpPr>
          <p:nvPr/>
        </p:nvSpPr>
        <p:spPr bwMode="auto">
          <a:xfrm>
            <a:off x="881063" y="1512888"/>
            <a:ext cx="184150" cy="457200"/>
          </a:xfrm>
          <a:prstGeom prst="rect">
            <a:avLst/>
          </a:prstGeom>
          <a:noFill/>
          <a:ln w="9525">
            <a:noFill/>
            <a:miter lim="800000"/>
            <a:headEnd/>
            <a:tailEnd/>
          </a:ln>
          <a:effectLst/>
        </p:spPr>
        <p:txBody>
          <a:bodyPr wrap="none">
            <a:spAutoFit/>
          </a:bodyPr>
          <a:lstStyle/>
          <a:p>
            <a:endParaRPr lang="en-US">
              <a:cs typeface="Arial" charset="0"/>
            </a:endParaRPr>
          </a:p>
        </p:txBody>
      </p:sp>
      <p:sp>
        <p:nvSpPr>
          <p:cNvPr id="64515" name="Rectangle 3"/>
          <p:cNvSpPr>
            <a:spLocks noChangeArrowheads="1"/>
          </p:cNvSpPr>
          <p:nvPr/>
        </p:nvSpPr>
        <p:spPr bwMode="auto">
          <a:xfrm>
            <a:off x="1676400" y="325438"/>
            <a:ext cx="2057400" cy="352425"/>
          </a:xfrm>
          <a:prstGeom prst="rect">
            <a:avLst/>
          </a:prstGeom>
          <a:solidFill>
            <a:srgbClr val="FF9900"/>
          </a:solidFill>
          <a:ln w="9525">
            <a:solidFill>
              <a:schemeClr val="tx1"/>
            </a:solidFill>
            <a:miter lim="800000"/>
            <a:headEnd/>
            <a:tailEnd/>
          </a:ln>
          <a:effectLst/>
        </p:spPr>
        <p:txBody>
          <a:bodyPr wrap="none" anchor="ctr"/>
          <a:lstStyle/>
          <a:p>
            <a:pPr algn="ctr"/>
            <a:r>
              <a:rPr lang="en-US"/>
              <a:t>wire</a:t>
            </a:r>
          </a:p>
        </p:txBody>
      </p:sp>
      <p:sp>
        <p:nvSpPr>
          <p:cNvPr id="64516" name="Line 4"/>
          <p:cNvSpPr>
            <a:spLocks noChangeShapeType="1"/>
          </p:cNvSpPr>
          <p:nvPr/>
        </p:nvSpPr>
        <p:spPr bwMode="auto">
          <a:xfrm>
            <a:off x="1663700" y="2851150"/>
            <a:ext cx="2078038" cy="9525"/>
          </a:xfrm>
          <a:prstGeom prst="line">
            <a:avLst/>
          </a:prstGeom>
          <a:noFill/>
          <a:ln w="28575">
            <a:solidFill>
              <a:srgbClr val="009900"/>
            </a:solidFill>
            <a:round/>
            <a:headEnd/>
            <a:tailEnd/>
          </a:ln>
          <a:effectLst/>
        </p:spPr>
        <p:txBody>
          <a:bodyPr/>
          <a:lstStyle/>
          <a:p>
            <a:endParaRPr lang="en-CA"/>
          </a:p>
        </p:txBody>
      </p:sp>
      <p:sp>
        <p:nvSpPr>
          <p:cNvPr id="64517" name="Text Box 5"/>
          <p:cNvSpPr txBox="1">
            <a:spLocks noChangeArrowheads="1"/>
          </p:cNvSpPr>
          <p:nvPr/>
        </p:nvSpPr>
        <p:spPr bwMode="auto">
          <a:xfrm>
            <a:off x="579438" y="2590800"/>
            <a:ext cx="438150" cy="457200"/>
          </a:xfrm>
          <a:prstGeom prst="rect">
            <a:avLst/>
          </a:prstGeom>
          <a:noFill/>
          <a:ln w="9525">
            <a:noFill/>
            <a:miter lim="800000"/>
            <a:headEnd/>
            <a:tailEnd/>
          </a:ln>
          <a:effectLst/>
        </p:spPr>
        <p:txBody>
          <a:bodyPr wrap="none">
            <a:spAutoFit/>
          </a:bodyPr>
          <a:lstStyle/>
          <a:p>
            <a:r>
              <a:rPr lang="en-US">
                <a:cs typeface="Arial" charset="0"/>
              </a:rPr>
              <a:t>0 </a:t>
            </a:r>
          </a:p>
        </p:txBody>
      </p:sp>
      <p:sp>
        <p:nvSpPr>
          <p:cNvPr id="64518" name="Line 6"/>
          <p:cNvSpPr>
            <a:spLocks noChangeShapeType="1"/>
          </p:cNvSpPr>
          <p:nvPr/>
        </p:nvSpPr>
        <p:spPr bwMode="auto">
          <a:xfrm>
            <a:off x="939800" y="1036638"/>
            <a:ext cx="7938" cy="1803400"/>
          </a:xfrm>
          <a:prstGeom prst="line">
            <a:avLst/>
          </a:prstGeom>
          <a:noFill/>
          <a:ln w="9525">
            <a:solidFill>
              <a:schemeClr val="tx1"/>
            </a:solidFill>
            <a:round/>
            <a:headEnd type="triangle" w="med" len="med"/>
            <a:tailEnd/>
          </a:ln>
          <a:effectLst/>
        </p:spPr>
        <p:txBody>
          <a:bodyPr/>
          <a:lstStyle/>
          <a:p>
            <a:endParaRPr lang="en-CA"/>
          </a:p>
        </p:txBody>
      </p:sp>
      <p:sp>
        <p:nvSpPr>
          <p:cNvPr id="64519" name="Text Box 7"/>
          <p:cNvSpPr txBox="1">
            <a:spLocks noChangeArrowheads="1"/>
          </p:cNvSpPr>
          <p:nvPr/>
        </p:nvSpPr>
        <p:spPr bwMode="auto">
          <a:xfrm rot="-5400000">
            <a:off x="186531" y="1766094"/>
            <a:ext cx="1150938" cy="457200"/>
          </a:xfrm>
          <a:prstGeom prst="rect">
            <a:avLst/>
          </a:prstGeom>
          <a:noFill/>
          <a:ln w="9525">
            <a:noFill/>
            <a:miter lim="800000"/>
            <a:headEnd/>
            <a:tailEnd/>
          </a:ln>
          <a:effectLst/>
        </p:spPr>
        <p:txBody>
          <a:bodyPr wrap="none">
            <a:spAutoFit/>
          </a:bodyPr>
          <a:lstStyle/>
          <a:p>
            <a:r>
              <a:rPr lang="en-US">
                <a:cs typeface="Arial" charset="0"/>
              </a:rPr>
              <a:t>Energy</a:t>
            </a:r>
          </a:p>
        </p:txBody>
      </p:sp>
      <p:sp>
        <p:nvSpPr>
          <p:cNvPr id="64520" name="Line 8"/>
          <p:cNvSpPr>
            <a:spLocks noChangeShapeType="1"/>
          </p:cNvSpPr>
          <p:nvPr/>
        </p:nvSpPr>
        <p:spPr bwMode="auto">
          <a:xfrm flipV="1">
            <a:off x="946150" y="2860675"/>
            <a:ext cx="3598863" cy="9525"/>
          </a:xfrm>
          <a:prstGeom prst="line">
            <a:avLst/>
          </a:prstGeom>
          <a:noFill/>
          <a:ln w="9525">
            <a:solidFill>
              <a:schemeClr val="tx1"/>
            </a:solidFill>
            <a:round/>
            <a:headEnd/>
            <a:tailEnd type="triangle" w="med" len="med"/>
          </a:ln>
          <a:effectLst/>
        </p:spPr>
        <p:txBody>
          <a:bodyPr/>
          <a:lstStyle/>
          <a:p>
            <a:endParaRPr lang="en-CA"/>
          </a:p>
        </p:txBody>
      </p:sp>
      <p:sp>
        <p:nvSpPr>
          <p:cNvPr id="64521" name="Text Box 9"/>
          <p:cNvSpPr txBox="1">
            <a:spLocks noChangeArrowheads="1"/>
          </p:cNvSpPr>
          <p:nvPr/>
        </p:nvSpPr>
        <p:spPr bwMode="auto">
          <a:xfrm>
            <a:off x="4267200" y="2743200"/>
            <a:ext cx="336550" cy="457200"/>
          </a:xfrm>
          <a:prstGeom prst="rect">
            <a:avLst/>
          </a:prstGeom>
          <a:noFill/>
          <a:ln w="9525">
            <a:noFill/>
            <a:miter lim="800000"/>
            <a:headEnd/>
            <a:tailEnd/>
          </a:ln>
          <a:effectLst/>
        </p:spPr>
        <p:txBody>
          <a:bodyPr wrap="none">
            <a:spAutoFit/>
          </a:bodyPr>
          <a:lstStyle/>
          <a:p>
            <a:r>
              <a:rPr lang="en-US">
                <a:cs typeface="Arial" charset="0"/>
              </a:rPr>
              <a:t>x</a:t>
            </a:r>
          </a:p>
        </p:txBody>
      </p:sp>
      <p:sp>
        <p:nvSpPr>
          <p:cNvPr id="64522" name="Text Box 10"/>
          <p:cNvSpPr txBox="1">
            <a:spLocks noChangeArrowheads="1"/>
          </p:cNvSpPr>
          <p:nvPr/>
        </p:nvSpPr>
        <p:spPr bwMode="auto">
          <a:xfrm>
            <a:off x="1587500" y="2981325"/>
            <a:ext cx="354013" cy="457200"/>
          </a:xfrm>
          <a:prstGeom prst="rect">
            <a:avLst/>
          </a:prstGeom>
          <a:noFill/>
          <a:ln w="9525">
            <a:noFill/>
            <a:miter lim="800000"/>
            <a:headEnd/>
            <a:tailEnd/>
          </a:ln>
          <a:effectLst/>
        </p:spPr>
        <p:txBody>
          <a:bodyPr wrap="none">
            <a:spAutoFit/>
          </a:bodyPr>
          <a:lstStyle/>
          <a:p>
            <a:r>
              <a:rPr lang="en-US">
                <a:cs typeface="Arial" charset="0"/>
              </a:rPr>
              <a:t>0</a:t>
            </a:r>
          </a:p>
        </p:txBody>
      </p:sp>
      <p:sp>
        <p:nvSpPr>
          <p:cNvPr id="64523" name="Text Box 11"/>
          <p:cNvSpPr txBox="1">
            <a:spLocks noChangeArrowheads="1"/>
          </p:cNvSpPr>
          <p:nvPr/>
        </p:nvSpPr>
        <p:spPr bwMode="auto">
          <a:xfrm>
            <a:off x="3646488" y="2992438"/>
            <a:ext cx="354012" cy="457200"/>
          </a:xfrm>
          <a:prstGeom prst="rect">
            <a:avLst/>
          </a:prstGeom>
          <a:noFill/>
          <a:ln w="9525">
            <a:noFill/>
            <a:miter lim="800000"/>
            <a:headEnd/>
            <a:tailEnd/>
          </a:ln>
          <a:effectLst/>
        </p:spPr>
        <p:txBody>
          <a:bodyPr wrap="none">
            <a:spAutoFit/>
          </a:bodyPr>
          <a:lstStyle/>
          <a:p>
            <a:r>
              <a:rPr lang="en-US">
                <a:cs typeface="Arial" charset="0"/>
              </a:rPr>
              <a:t>L</a:t>
            </a:r>
          </a:p>
        </p:txBody>
      </p:sp>
      <p:sp>
        <p:nvSpPr>
          <p:cNvPr id="64524" name="Text Box 12"/>
          <p:cNvSpPr txBox="1">
            <a:spLocks noChangeArrowheads="1"/>
          </p:cNvSpPr>
          <p:nvPr/>
        </p:nvSpPr>
        <p:spPr bwMode="auto">
          <a:xfrm>
            <a:off x="990600" y="685800"/>
            <a:ext cx="742950" cy="457200"/>
          </a:xfrm>
          <a:prstGeom prst="rect">
            <a:avLst/>
          </a:prstGeom>
          <a:noFill/>
          <a:ln w="9525">
            <a:noFill/>
            <a:miter lim="800000"/>
            <a:headEnd/>
            <a:tailEnd/>
          </a:ln>
          <a:effectLst/>
        </p:spPr>
        <p:txBody>
          <a:bodyPr wrap="none">
            <a:spAutoFit/>
          </a:bodyPr>
          <a:lstStyle/>
          <a:p>
            <a:r>
              <a:rPr lang="en-US">
                <a:solidFill>
                  <a:srgbClr val="FF0000"/>
                </a:solidFill>
              </a:rPr>
              <a:t>V(x)</a:t>
            </a:r>
          </a:p>
        </p:txBody>
      </p:sp>
      <p:grpSp>
        <p:nvGrpSpPr>
          <p:cNvPr id="2" name="Group 13"/>
          <p:cNvGrpSpPr>
            <a:grpSpLocks/>
          </p:cNvGrpSpPr>
          <p:nvPr/>
        </p:nvGrpSpPr>
        <p:grpSpPr bwMode="auto">
          <a:xfrm>
            <a:off x="838200" y="1219200"/>
            <a:ext cx="3733800" cy="1676400"/>
            <a:chOff x="192" y="1104"/>
            <a:chExt cx="2352" cy="1056"/>
          </a:xfrm>
        </p:grpSpPr>
        <p:sp>
          <p:nvSpPr>
            <p:cNvPr id="64526" name="Line 14"/>
            <p:cNvSpPr>
              <a:spLocks noChangeShapeType="1"/>
            </p:cNvSpPr>
            <p:nvPr/>
          </p:nvSpPr>
          <p:spPr bwMode="auto">
            <a:xfrm>
              <a:off x="192" y="1104"/>
              <a:ext cx="528" cy="0"/>
            </a:xfrm>
            <a:prstGeom prst="line">
              <a:avLst/>
            </a:prstGeom>
            <a:noFill/>
            <a:ln w="38100">
              <a:solidFill>
                <a:srgbClr val="FF0000"/>
              </a:solidFill>
              <a:round/>
              <a:headEnd/>
              <a:tailEnd/>
            </a:ln>
            <a:effectLst/>
          </p:spPr>
          <p:txBody>
            <a:bodyPr/>
            <a:lstStyle/>
            <a:p>
              <a:endParaRPr lang="en-CA"/>
            </a:p>
          </p:txBody>
        </p:sp>
        <p:sp>
          <p:nvSpPr>
            <p:cNvPr id="64527" name="Line 15"/>
            <p:cNvSpPr>
              <a:spLocks noChangeShapeType="1"/>
            </p:cNvSpPr>
            <p:nvPr/>
          </p:nvSpPr>
          <p:spPr bwMode="auto">
            <a:xfrm>
              <a:off x="692" y="1104"/>
              <a:ext cx="0" cy="1056"/>
            </a:xfrm>
            <a:prstGeom prst="line">
              <a:avLst/>
            </a:prstGeom>
            <a:noFill/>
            <a:ln w="38100">
              <a:solidFill>
                <a:srgbClr val="FF0000"/>
              </a:solidFill>
              <a:round/>
              <a:headEnd/>
              <a:tailEnd/>
            </a:ln>
            <a:effectLst/>
          </p:spPr>
          <p:txBody>
            <a:bodyPr/>
            <a:lstStyle/>
            <a:p>
              <a:endParaRPr lang="en-CA"/>
            </a:p>
          </p:txBody>
        </p:sp>
        <p:sp>
          <p:nvSpPr>
            <p:cNvPr id="64528" name="Line 16"/>
            <p:cNvSpPr>
              <a:spLocks noChangeShapeType="1"/>
            </p:cNvSpPr>
            <p:nvPr/>
          </p:nvSpPr>
          <p:spPr bwMode="auto">
            <a:xfrm>
              <a:off x="2016" y="1104"/>
              <a:ext cx="0" cy="1056"/>
            </a:xfrm>
            <a:prstGeom prst="line">
              <a:avLst/>
            </a:prstGeom>
            <a:noFill/>
            <a:ln w="38100">
              <a:solidFill>
                <a:srgbClr val="FF0000"/>
              </a:solidFill>
              <a:round/>
              <a:headEnd/>
              <a:tailEnd/>
            </a:ln>
            <a:effectLst/>
          </p:spPr>
          <p:txBody>
            <a:bodyPr/>
            <a:lstStyle/>
            <a:p>
              <a:endParaRPr lang="en-CA"/>
            </a:p>
          </p:txBody>
        </p:sp>
        <p:sp>
          <p:nvSpPr>
            <p:cNvPr id="64529" name="Line 17"/>
            <p:cNvSpPr>
              <a:spLocks noChangeShapeType="1"/>
            </p:cNvSpPr>
            <p:nvPr/>
          </p:nvSpPr>
          <p:spPr bwMode="auto">
            <a:xfrm>
              <a:off x="2016" y="1104"/>
              <a:ext cx="528" cy="0"/>
            </a:xfrm>
            <a:prstGeom prst="line">
              <a:avLst/>
            </a:prstGeom>
            <a:noFill/>
            <a:ln w="38100">
              <a:solidFill>
                <a:srgbClr val="FF0000"/>
              </a:solidFill>
              <a:round/>
              <a:headEnd/>
              <a:tailEnd/>
            </a:ln>
            <a:effectLst/>
          </p:spPr>
          <p:txBody>
            <a:bodyPr/>
            <a:lstStyle/>
            <a:p>
              <a:endParaRPr lang="en-CA"/>
            </a:p>
          </p:txBody>
        </p:sp>
        <p:sp>
          <p:nvSpPr>
            <p:cNvPr id="64530" name="Line 18"/>
            <p:cNvSpPr>
              <a:spLocks noChangeShapeType="1"/>
            </p:cNvSpPr>
            <p:nvPr/>
          </p:nvSpPr>
          <p:spPr bwMode="auto">
            <a:xfrm>
              <a:off x="685" y="2137"/>
              <a:ext cx="1344" cy="3"/>
            </a:xfrm>
            <a:prstGeom prst="line">
              <a:avLst/>
            </a:prstGeom>
            <a:noFill/>
            <a:ln w="38100">
              <a:solidFill>
                <a:srgbClr val="FF0000"/>
              </a:solidFill>
              <a:round/>
              <a:headEnd/>
              <a:tailEnd/>
            </a:ln>
            <a:effectLst/>
          </p:spPr>
          <p:txBody>
            <a:bodyPr/>
            <a:lstStyle/>
            <a:p>
              <a:endParaRPr lang="en-CA"/>
            </a:p>
          </p:txBody>
        </p:sp>
      </p:grpSp>
      <p:sp>
        <p:nvSpPr>
          <p:cNvPr id="64531" name="Text Box 19"/>
          <p:cNvSpPr txBox="1">
            <a:spLocks noChangeArrowheads="1"/>
          </p:cNvSpPr>
          <p:nvPr/>
        </p:nvSpPr>
        <p:spPr bwMode="auto">
          <a:xfrm>
            <a:off x="-152400" y="3449638"/>
            <a:ext cx="1524000" cy="457200"/>
          </a:xfrm>
          <a:prstGeom prst="rect">
            <a:avLst/>
          </a:prstGeom>
          <a:noFill/>
          <a:ln w="9525">
            <a:noFill/>
            <a:miter lim="800000"/>
            <a:headEnd/>
            <a:tailEnd/>
          </a:ln>
          <a:effectLst/>
        </p:spPr>
        <p:txBody>
          <a:bodyPr>
            <a:spAutoFit/>
          </a:bodyPr>
          <a:lstStyle/>
          <a:p>
            <a:pPr algn="ctr"/>
            <a:r>
              <a:rPr lang="en-US">
                <a:latin typeface="Comic Sans MS" pitchFamily="66" charset="0"/>
              </a:rPr>
              <a:t>Region I</a:t>
            </a:r>
          </a:p>
        </p:txBody>
      </p:sp>
      <p:sp>
        <p:nvSpPr>
          <p:cNvPr id="64532" name="Text Box 20"/>
          <p:cNvSpPr txBox="1">
            <a:spLocks noChangeArrowheads="1"/>
          </p:cNvSpPr>
          <p:nvPr/>
        </p:nvSpPr>
        <p:spPr bwMode="auto">
          <a:xfrm>
            <a:off x="1828800" y="3449638"/>
            <a:ext cx="1752600" cy="457200"/>
          </a:xfrm>
          <a:prstGeom prst="rect">
            <a:avLst/>
          </a:prstGeom>
          <a:noFill/>
          <a:ln w="9525">
            <a:noFill/>
            <a:miter lim="800000"/>
            <a:headEnd/>
            <a:tailEnd/>
          </a:ln>
          <a:effectLst/>
        </p:spPr>
        <p:txBody>
          <a:bodyPr>
            <a:spAutoFit/>
          </a:bodyPr>
          <a:lstStyle/>
          <a:p>
            <a:pPr algn="ctr"/>
            <a:r>
              <a:rPr lang="en-US">
                <a:latin typeface="Comic Sans MS" pitchFamily="66" charset="0"/>
              </a:rPr>
              <a:t>Region II</a:t>
            </a:r>
          </a:p>
        </p:txBody>
      </p:sp>
      <p:sp>
        <p:nvSpPr>
          <p:cNvPr id="64533" name="Text Box 21"/>
          <p:cNvSpPr txBox="1">
            <a:spLocks noChangeArrowheads="1"/>
          </p:cNvSpPr>
          <p:nvPr/>
        </p:nvSpPr>
        <p:spPr bwMode="auto">
          <a:xfrm>
            <a:off x="4114800" y="3449638"/>
            <a:ext cx="1752600" cy="457200"/>
          </a:xfrm>
          <a:prstGeom prst="rect">
            <a:avLst/>
          </a:prstGeom>
          <a:noFill/>
          <a:ln w="9525">
            <a:noFill/>
            <a:miter lim="800000"/>
            <a:headEnd/>
            <a:tailEnd/>
          </a:ln>
          <a:effectLst/>
        </p:spPr>
        <p:txBody>
          <a:bodyPr>
            <a:spAutoFit/>
          </a:bodyPr>
          <a:lstStyle/>
          <a:p>
            <a:pPr algn="ctr"/>
            <a:r>
              <a:rPr lang="en-US">
                <a:latin typeface="Comic Sans MS" pitchFamily="66" charset="0"/>
              </a:rPr>
              <a:t>Region III</a:t>
            </a:r>
          </a:p>
        </p:txBody>
      </p:sp>
      <p:sp>
        <p:nvSpPr>
          <p:cNvPr id="64534" name="Line 22"/>
          <p:cNvSpPr>
            <a:spLocks noChangeShapeType="1"/>
          </p:cNvSpPr>
          <p:nvPr/>
        </p:nvSpPr>
        <p:spPr bwMode="auto">
          <a:xfrm>
            <a:off x="1631950" y="3449638"/>
            <a:ext cx="0" cy="339725"/>
          </a:xfrm>
          <a:prstGeom prst="line">
            <a:avLst/>
          </a:prstGeom>
          <a:noFill/>
          <a:ln w="9525">
            <a:solidFill>
              <a:srgbClr val="FF0000"/>
            </a:solidFill>
            <a:round/>
            <a:headEnd/>
            <a:tailEnd/>
          </a:ln>
          <a:effectLst/>
        </p:spPr>
        <p:txBody>
          <a:bodyPr/>
          <a:lstStyle/>
          <a:p>
            <a:endParaRPr lang="en-CA"/>
          </a:p>
        </p:txBody>
      </p:sp>
      <p:sp>
        <p:nvSpPr>
          <p:cNvPr id="64535" name="Line 23"/>
          <p:cNvSpPr>
            <a:spLocks noChangeShapeType="1"/>
          </p:cNvSpPr>
          <p:nvPr/>
        </p:nvSpPr>
        <p:spPr bwMode="auto">
          <a:xfrm flipH="1">
            <a:off x="3736975" y="3484563"/>
            <a:ext cx="3175" cy="371475"/>
          </a:xfrm>
          <a:prstGeom prst="line">
            <a:avLst/>
          </a:prstGeom>
          <a:noFill/>
          <a:ln w="9525">
            <a:solidFill>
              <a:srgbClr val="FF0000"/>
            </a:solidFill>
            <a:round/>
            <a:headEnd/>
            <a:tailEnd/>
          </a:ln>
          <a:effectLst/>
        </p:spPr>
        <p:txBody>
          <a:bodyPr/>
          <a:lstStyle/>
          <a:p>
            <a:endParaRPr lang="en-CA"/>
          </a:p>
        </p:txBody>
      </p:sp>
      <p:graphicFrame>
        <p:nvGraphicFramePr>
          <p:cNvPr id="64536" name="Object 24"/>
          <p:cNvGraphicFramePr>
            <a:graphicFrameLocks noChangeAspect="1"/>
          </p:cNvGraphicFramePr>
          <p:nvPr/>
        </p:nvGraphicFramePr>
        <p:xfrm>
          <a:off x="4724400" y="762000"/>
          <a:ext cx="4268788" cy="828675"/>
        </p:xfrm>
        <a:graphic>
          <a:graphicData uri="http://schemas.openxmlformats.org/presentationml/2006/ole">
            <p:oleObj spid="_x0000_s217090" name="Equation" r:id="rId4" imgW="2158920" imgH="419040" progId="Equation.3">
              <p:embed/>
            </p:oleObj>
          </a:graphicData>
        </a:graphic>
      </p:graphicFrame>
      <p:sp>
        <p:nvSpPr>
          <p:cNvPr id="64537" name="Text Box 25"/>
          <p:cNvSpPr txBox="1">
            <a:spLocks noChangeArrowheads="1"/>
          </p:cNvSpPr>
          <p:nvPr/>
        </p:nvSpPr>
        <p:spPr bwMode="auto">
          <a:xfrm>
            <a:off x="4632325" y="268288"/>
            <a:ext cx="4491038" cy="457200"/>
          </a:xfrm>
          <a:prstGeom prst="rect">
            <a:avLst/>
          </a:prstGeom>
          <a:noFill/>
          <a:ln w="9525">
            <a:noFill/>
            <a:miter lim="800000"/>
            <a:headEnd/>
            <a:tailEnd/>
          </a:ln>
          <a:effectLst/>
        </p:spPr>
        <p:txBody>
          <a:bodyPr wrap="none">
            <a:spAutoFit/>
          </a:bodyPr>
          <a:lstStyle/>
          <a:p>
            <a:r>
              <a:rPr lang="en-US"/>
              <a:t>Need to solve Schrodinger Eqn:</a:t>
            </a:r>
          </a:p>
        </p:txBody>
      </p:sp>
      <p:sp>
        <p:nvSpPr>
          <p:cNvPr id="64538" name="Text Box 26"/>
          <p:cNvSpPr txBox="1">
            <a:spLocks noChangeArrowheads="1"/>
          </p:cNvSpPr>
          <p:nvPr/>
        </p:nvSpPr>
        <p:spPr bwMode="auto">
          <a:xfrm>
            <a:off x="-66675" y="990600"/>
            <a:ext cx="981075" cy="457200"/>
          </a:xfrm>
          <a:prstGeom prst="rect">
            <a:avLst/>
          </a:prstGeom>
          <a:noFill/>
          <a:ln w="9525">
            <a:noFill/>
            <a:miter lim="800000"/>
            <a:headEnd/>
            <a:tailEnd/>
          </a:ln>
          <a:effectLst/>
        </p:spPr>
        <p:txBody>
          <a:bodyPr wrap="none">
            <a:spAutoFit/>
          </a:bodyPr>
          <a:lstStyle/>
          <a:p>
            <a:r>
              <a:rPr lang="en-US"/>
              <a:t>4.7eV</a:t>
            </a:r>
          </a:p>
        </p:txBody>
      </p:sp>
      <p:sp>
        <p:nvSpPr>
          <p:cNvPr id="64539" name="Line 27"/>
          <p:cNvSpPr>
            <a:spLocks noChangeShapeType="1"/>
          </p:cNvSpPr>
          <p:nvPr/>
        </p:nvSpPr>
        <p:spPr bwMode="auto">
          <a:xfrm>
            <a:off x="1211263" y="2133600"/>
            <a:ext cx="3208337" cy="0"/>
          </a:xfrm>
          <a:prstGeom prst="line">
            <a:avLst/>
          </a:prstGeom>
          <a:noFill/>
          <a:ln w="57150">
            <a:solidFill>
              <a:srgbClr val="08780B"/>
            </a:solidFill>
            <a:round/>
            <a:headEnd/>
            <a:tailEnd/>
          </a:ln>
          <a:effectLst/>
        </p:spPr>
        <p:txBody>
          <a:bodyPr/>
          <a:lstStyle/>
          <a:p>
            <a:endParaRPr lang="en-CA"/>
          </a:p>
        </p:txBody>
      </p:sp>
      <p:sp>
        <p:nvSpPr>
          <p:cNvPr id="64540" name="Text Box 28"/>
          <p:cNvSpPr txBox="1">
            <a:spLocks noChangeArrowheads="1"/>
          </p:cNvSpPr>
          <p:nvPr/>
        </p:nvSpPr>
        <p:spPr bwMode="auto">
          <a:xfrm>
            <a:off x="4419600" y="1981200"/>
            <a:ext cx="1109663" cy="457200"/>
          </a:xfrm>
          <a:prstGeom prst="rect">
            <a:avLst/>
          </a:prstGeom>
          <a:noFill/>
          <a:ln w="9525">
            <a:noFill/>
            <a:miter lim="800000"/>
            <a:headEnd/>
            <a:tailEnd/>
          </a:ln>
          <a:effectLst/>
        </p:spPr>
        <p:txBody>
          <a:bodyPr wrap="none">
            <a:spAutoFit/>
          </a:bodyPr>
          <a:lstStyle/>
          <a:p>
            <a:r>
              <a:rPr lang="en-US">
                <a:solidFill>
                  <a:srgbClr val="08780B"/>
                </a:solidFill>
                <a:cs typeface="Arial" charset="0"/>
              </a:rPr>
              <a:t>E</a:t>
            </a:r>
            <a:r>
              <a:rPr lang="en-US" baseline="-25000">
                <a:solidFill>
                  <a:srgbClr val="08780B"/>
                </a:solidFill>
                <a:cs typeface="Arial" charset="0"/>
              </a:rPr>
              <a:t>electron</a:t>
            </a:r>
          </a:p>
        </p:txBody>
      </p:sp>
      <p:sp>
        <p:nvSpPr>
          <p:cNvPr id="64541" name="Text Box 29"/>
          <p:cNvSpPr txBox="1">
            <a:spLocks noChangeArrowheads="1"/>
          </p:cNvSpPr>
          <p:nvPr/>
        </p:nvSpPr>
        <p:spPr bwMode="auto">
          <a:xfrm>
            <a:off x="0" y="3962400"/>
            <a:ext cx="8270875" cy="457200"/>
          </a:xfrm>
          <a:prstGeom prst="rect">
            <a:avLst/>
          </a:prstGeom>
          <a:noFill/>
          <a:ln w="9525">
            <a:noFill/>
            <a:miter lim="800000"/>
            <a:headEnd/>
            <a:tailEnd/>
          </a:ln>
          <a:effectLst/>
        </p:spPr>
        <p:txBody>
          <a:bodyPr>
            <a:spAutoFit/>
          </a:bodyPr>
          <a:lstStyle/>
          <a:p>
            <a:r>
              <a:rPr lang="en-US" u="sng">
                <a:solidFill>
                  <a:srgbClr val="FF0000"/>
                </a:solidFill>
                <a:latin typeface="Comic Sans MS" pitchFamily="66" charset="0"/>
                <a:cs typeface="Arial" charset="0"/>
              </a:rPr>
              <a:t>In Region III</a:t>
            </a:r>
            <a:r>
              <a:rPr lang="en-US">
                <a:latin typeface="Comic Sans MS" pitchFamily="66" charset="0"/>
                <a:cs typeface="Arial" charset="0"/>
              </a:rPr>
              <a:t> …  </a:t>
            </a:r>
            <a:r>
              <a:rPr lang="en-US">
                <a:solidFill>
                  <a:srgbClr val="FF0000"/>
                </a:solidFill>
                <a:latin typeface="Comic Sans MS" pitchFamily="66" charset="0"/>
                <a:cs typeface="Arial" charset="0"/>
              </a:rPr>
              <a:t>total energy E &lt; potential energy V</a:t>
            </a:r>
            <a:r>
              <a:rPr lang="en-US">
                <a:latin typeface="Comic Sans MS" pitchFamily="66" charset="0"/>
                <a:cs typeface="Arial" charset="0"/>
              </a:rPr>
              <a:t> </a:t>
            </a:r>
          </a:p>
        </p:txBody>
      </p:sp>
      <p:graphicFrame>
        <p:nvGraphicFramePr>
          <p:cNvPr id="64542" name="Object 30"/>
          <p:cNvGraphicFramePr>
            <a:graphicFrameLocks noChangeAspect="1"/>
          </p:cNvGraphicFramePr>
          <p:nvPr/>
        </p:nvGraphicFramePr>
        <p:xfrm>
          <a:off x="414338" y="4413250"/>
          <a:ext cx="4029075" cy="1022350"/>
        </p:xfrm>
        <a:graphic>
          <a:graphicData uri="http://schemas.openxmlformats.org/presentationml/2006/ole">
            <p:oleObj spid="_x0000_s217091" name="Equation" r:id="rId5" imgW="1650960" imgH="419040" progId="Equation.3">
              <p:embed/>
            </p:oleObj>
          </a:graphicData>
        </a:graphic>
      </p:graphicFrame>
      <p:sp>
        <p:nvSpPr>
          <p:cNvPr id="64543" name="AutoShape 31"/>
          <p:cNvSpPr>
            <a:spLocks/>
          </p:cNvSpPr>
          <p:nvPr/>
        </p:nvSpPr>
        <p:spPr bwMode="auto">
          <a:xfrm rot="15983448">
            <a:off x="2693988" y="4533900"/>
            <a:ext cx="228600" cy="1676400"/>
          </a:xfrm>
          <a:prstGeom prst="leftBrace">
            <a:avLst>
              <a:gd name="adj1" fmla="val 61111"/>
              <a:gd name="adj2" fmla="val 50000"/>
            </a:avLst>
          </a:prstGeom>
          <a:noFill/>
          <a:ln w="9525">
            <a:solidFill>
              <a:srgbClr val="FF0000"/>
            </a:solidFill>
            <a:round/>
            <a:headEnd/>
            <a:tailEnd/>
          </a:ln>
          <a:effectLst/>
        </p:spPr>
        <p:txBody>
          <a:bodyPr wrap="none" anchor="ctr"/>
          <a:lstStyle/>
          <a:p>
            <a:endParaRPr lang="en-CA"/>
          </a:p>
        </p:txBody>
      </p:sp>
      <p:sp>
        <p:nvSpPr>
          <p:cNvPr id="64544" name="Text Box 32"/>
          <p:cNvSpPr txBox="1">
            <a:spLocks noChangeArrowheads="1"/>
          </p:cNvSpPr>
          <p:nvPr/>
        </p:nvSpPr>
        <p:spPr bwMode="auto">
          <a:xfrm>
            <a:off x="2743200" y="5334000"/>
            <a:ext cx="1252538" cy="457200"/>
          </a:xfrm>
          <a:prstGeom prst="rect">
            <a:avLst/>
          </a:prstGeom>
          <a:noFill/>
          <a:ln w="9525">
            <a:noFill/>
            <a:miter lim="800000"/>
            <a:headEnd/>
            <a:tailEnd/>
          </a:ln>
          <a:effectLst/>
        </p:spPr>
        <p:txBody>
          <a:bodyPr wrap="none">
            <a:spAutoFit/>
          </a:bodyPr>
          <a:lstStyle/>
          <a:p>
            <a:r>
              <a:rPr lang="en-US">
                <a:solidFill>
                  <a:srgbClr val="FF0000"/>
                </a:solidFill>
                <a:cs typeface="Arial" charset="0"/>
              </a:rPr>
              <a:t>Positive</a:t>
            </a:r>
          </a:p>
        </p:txBody>
      </p:sp>
      <p:graphicFrame>
        <p:nvGraphicFramePr>
          <p:cNvPr id="64545" name="Object 33"/>
          <p:cNvGraphicFramePr>
            <a:graphicFrameLocks noChangeAspect="1"/>
          </p:cNvGraphicFramePr>
          <p:nvPr/>
        </p:nvGraphicFramePr>
        <p:xfrm>
          <a:off x="4619625" y="4695825"/>
          <a:ext cx="1517650" cy="557213"/>
        </p:xfrm>
        <a:graphic>
          <a:graphicData uri="http://schemas.openxmlformats.org/presentationml/2006/ole">
            <p:oleObj spid="_x0000_s217092" name="Equation" r:id="rId6" imgW="622080" imgH="228600" progId="Equation.3">
              <p:embed/>
            </p:oleObj>
          </a:graphicData>
        </a:graphic>
      </p:graphicFrame>
      <p:sp>
        <p:nvSpPr>
          <p:cNvPr id="64550" name="Text Box 38"/>
          <p:cNvSpPr txBox="1">
            <a:spLocks noChangeArrowheads="1"/>
          </p:cNvSpPr>
          <p:nvPr/>
        </p:nvSpPr>
        <p:spPr bwMode="auto">
          <a:xfrm>
            <a:off x="6781800" y="4795838"/>
            <a:ext cx="1303338" cy="485775"/>
          </a:xfrm>
          <a:prstGeom prst="rect">
            <a:avLst/>
          </a:prstGeom>
          <a:noFill/>
          <a:ln w="28575">
            <a:solidFill>
              <a:srgbClr val="FF0000"/>
            </a:solidFill>
            <a:miter lim="800000"/>
            <a:headEnd/>
            <a:tailEnd/>
          </a:ln>
          <a:effectLst/>
        </p:spPr>
        <p:txBody>
          <a:bodyPr wrap="none">
            <a:spAutoFit/>
          </a:bodyPr>
          <a:lstStyle/>
          <a:p>
            <a:r>
              <a:rPr lang="en-US" u="sng">
                <a:latin typeface="Symbol" pitchFamily="18" charset="2"/>
                <a:cs typeface="Arial" charset="0"/>
              </a:rPr>
              <a:t>a</a:t>
            </a:r>
            <a:r>
              <a:rPr lang="en-US" u="sng">
                <a:cs typeface="Arial" charset="0"/>
              </a:rPr>
              <a:t> is real</a:t>
            </a:r>
          </a:p>
        </p:txBody>
      </p:sp>
      <p:sp>
        <p:nvSpPr>
          <p:cNvPr id="64551" name="Text Box 39"/>
          <p:cNvSpPr txBox="1">
            <a:spLocks noChangeArrowheads="1"/>
          </p:cNvSpPr>
          <p:nvPr/>
        </p:nvSpPr>
        <p:spPr bwMode="auto">
          <a:xfrm>
            <a:off x="0" y="5838825"/>
            <a:ext cx="9144000" cy="822325"/>
          </a:xfrm>
          <a:prstGeom prst="rect">
            <a:avLst/>
          </a:prstGeom>
          <a:noFill/>
          <a:ln w="9525">
            <a:noFill/>
            <a:miter lim="800000"/>
            <a:headEnd/>
            <a:tailEnd/>
          </a:ln>
          <a:effectLst/>
        </p:spPr>
        <p:txBody>
          <a:bodyPr wrap="none">
            <a:spAutoFit/>
          </a:bodyPr>
          <a:lstStyle/>
          <a:p>
            <a:r>
              <a:rPr lang="en-US">
                <a:cs typeface="Arial" charset="0"/>
              </a:rPr>
              <a:t>What functional forms of </a:t>
            </a:r>
            <a:r>
              <a:rPr lang="en-US" i="1">
                <a:latin typeface="Symbol" pitchFamily="18" charset="2"/>
                <a:cs typeface="Arial" charset="0"/>
              </a:rPr>
              <a:t>y</a:t>
            </a:r>
            <a:r>
              <a:rPr lang="en-US" i="1">
                <a:cs typeface="Arial" charset="0"/>
              </a:rPr>
              <a:t>(x) </a:t>
            </a:r>
            <a:r>
              <a:rPr lang="en-US">
                <a:cs typeface="Arial" charset="0"/>
              </a:rPr>
              <a:t>work? </a:t>
            </a:r>
          </a:p>
          <a:p>
            <a:r>
              <a:rPr lang="en-US">
                <a:cs typeface="Arial" charset="0"/>
              </a:rPr>
              <a:t>a. e</a:t>
            </a:r>
            <a:r>
              <a:rPr lang="en-US" baseline="30000">
                <a:cs typeface="Arial" charset="0"/>
              </a:rPr>
              <a:t>i</a:t>
            </a:r>
            <a:r>
              <a:rPr lang="en-US" baseline="30000">
                <a:latin typeface="Symbol" pitchFamily="18" charset="2"/>
                <a:cs typeface="Arial" charset="0"/>
              </a:rPr>
              <a:t>a</a:t>
            </a:r>
            <a:r>
              <a:rPr lang="en-US" baseline="30000">
                <a:cs typeface="Arial" charset="0"/>
              </a:rPr>
              <a:t>x</a:t>
            </a:r>
            <a:r>
              <a:rPr lang="en-US">
                <a:cs typeface="Arial" charset="0"/>
              </a:rPr>
              <a:t>		b. sin(</a:t>
            </a:r>
            <a:r>
              <a:rPr lang="en-US">
                <a:latin typeface="Symbol" pitchFamily="18" charset="2"/>
                <a:cs typeface="Arial" charset="0"/>
              </a:rPr>
              <a:t>a</a:t>
            </a:r>
            <a:r>
              <a:rPr lang="en-US">
                <a:cs typeface="Arial" charset="0"/>
              </a:rPr>
              <a:t>x)	c. e</a:t>
            </a:r>
            <a:r>
              <a:rPr lang="en-US" baseline="30000">
                <a:latin typeface="Symbol" pitchFamily="18" charset="2"/>
                <a:cs typeface="Arial" charset="0"/>
              </a:rPr>
              <a:t>a</a:t>
            </a:r>
            <a:r>
              <a:rPr lang="en-US" baseline="30000">
                <a:cs typeface="Arial" charset="0"/>
              </a:rPr>
              <a:t>x</a:t>
            </a:r>
            <a:r>
              <a:rPr lang="en-US">
                <a:cs typeface="Arial" charset="0"/>
              </a:rPr>
              <a:t>		d. more than one of these</a:t>
            </a:r>
            <a:endParaRPr lang="en-US">
              <a:latin typeface="Symbol" pitchFamily="18" charset="2"/>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54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454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454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45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45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41" grpId="0"/>
      <p:bldP spid="64543" grpId="0" animBg="1"/>
      <p:bldP spid="64544" grpId="0"/>
      <p:bldP spid="64550" grpId="0" animBg="1"/>
      <p:bldP spid="6455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3"/>
          <p:cNvSpPr>
            <a:spLocks noGrp="1"/>
          </p:cNvSpPr>
          <p:nvPr>
            <p:ph type="sldNum" sz="quarter" idx="12"/>
          </p:nvPr>
        </p:nvSpPr>
        <p:spPr/>
        <p:txBody>
          <a:bodyPr/>
          <a:lstStyle/>
          <a:p>
            <a:fld id="{62BCBEC7-5480-4CCC-A260-7466165E08C4}" type="slidenum">
              <a:rPr lang="en-US"/>
              <a:pPr/>
              <a:t>32</a:t>
            </a:fld>
            <a:endParaRPr lang="en-US"/>
          </a:p>
        </p:txBody>
      </p:sp>
      <p:grpSp>
        <p:nvGrpSpPr>
          <p:cNvPr id="2" name="Group 39"/>
          <p:cNvGrpSpPr>
            <a:grpSpLocks/>
          </p:cNvGrpSpPr>
          <p:nvPr/>
        </p:nvGrpSpPr>
        <p:grpSpPr bwMode="auto">
          <a:xfrm>
            <a:off x="609600" y="0"/>
            <a:ext cx="5324475" cy="3200400"/>
            <a:chOff x="0" y="0"/>
            <a:chExt cx="3738" cy="2247"/>
          </a:xfrm>
        </p:grpSpPr>
        <p:sp>
          <p:nvSpPr>
            <p:cNvPr id="66562" name="Text Box 2"/>
            <p:cNvSpPr txBox="1">
              <a:spLocks noChangeArrowheads="1"/>
            </p:cNvSpPr>
            <p:nvPr/>
          </p:nvSpPr>
          <p:spPr bwMode="auto">
            <a:xfrm>
              <a:off x="591" y="781"/>
              <a:ext cx="129" cy="279"/>
            </a:xfrm>
            <a:prstGeom prst="rect">
              <a:avLst/>
            </a:prstGeom>
            <a:noFill/>
            <a:ln w="9525">
              <a:noFill/>
              <a:miter lim="800000"/>
              <a:headEnd/>
              <a:tailEnd/>
            </a:ln>
            <a:effectLst/>
          </p:spPr>
          <p:txBody>
            <a:bodyPr wrap="none">
              <a:spAutoFit/>
            </a:bodyPr>
            <a:lstStyle/>
            <a:p>
              <a:endParaRPr lang="en-US" sz="2000">
                <a:cs typeface="Arial" charset="0"/>
              </a:endParaRPr>
            </a:p>
          </p:txBody>
        </p:sp>
        <p:sp>
          <p:nvSpPr>
            <p:cNvPr id="66563" name="Rectangle 3"/>
            <p:cNvSpPr>
              <a:spLocks noChangeArrowheads="1"/>
            </p:cNvSpPr>
            <p:nvPr/>
          </p:nvSpPr>
          <p:spPr bwMode="auto">
            <a:xfrm>
              <a:off x="1098" y="0"/>
              <a:ext cx="1296" cy="222"/>
            </a:xfrm>
            <a:prstGeom prst="rect">
              <a:avLst/>
            </a:prstGeom>
            <a:solidFill>
              <a:srgbClr val="FF9900"/>
            </a:solidFill>
            <a:ln w="9525">
              <a:solidFill>
                <a:schemeClr val="tx1"/>
              </a:solidFill>
              <a:miter lim="800000"/>
              <a:headEnd/>
              <a:tailEnd/>
            </a:ln>
            <a:effectLst/>
          </p:spPr>
          <p:txBody>
            <a:bodyPr wrap="none" anchor="ctr"/>
            <a:lstStyle/>
            <a:p>
              <a:pPr algn="ctr"/>
              <a:r>
                <a:rPr lang="en-US" sz="2000"/>
                <a:t>wire</a:t>
              </a:r>
            </a:p>
          </p:txBody>
        </p:sp>
        <p:sp>
          <p:nvSpPr>
            <p:cNvPr id="66564" name="Line 4"/>
            <p:cNvSpPr>
              <a:spLocks noChangeShapeType="1"/>
            </p:cNvSpPr>
            <p:nvPr/>
          </p:nvSpPr>
          <p:spPr bwMode="auto">
            <a:xfrm>
              <a:off x="1090" y="1591"/>
              <a:ext cx="1309" cy="6"/>
            </a:xfrm>
            <a:prstGeom prst="line">
              <a:avLst/>
            </a:prstGeom>
            <a:noFill/>
            <a:ln w="28575">
              <a:solidFill>
                <a:srgbClr val="009900"/>
              </a:solidFill>
              <a:round/>
              <a:headEnd/>
              <a:tailEnd/>
            </a:ln>
            <a:effectLst/>
          </p:spPr>
          <p:txBody>
            <a:bodyPr/>
            <a:lstStyle/>
            <a:p>
              <a:endParaRPr lang="en-CA"/>
            </a:p>
          </p:txBody>
        </p:sp>
        <p:sp>
          <p:nvSpPr>
            <p:cNvPr id="66565" name="Text Box 5"/>
            <p:cNvSpPr txBox="1">
              <a:spLocks noChangeArrowheads="1"/>
            </p:cNvSpPr>
            <p:nvPr/>
          </p:nvSpPr>
          <p:spPr bwMode="auto">
            <a:xfrm>
              <a:off x="407" y="1460"/>
              <a:ext cx="277" cy="279"/>
            </a:xfrm>
            <a:prstGeom prst="rect">
              <a:avLst/>
            </a:prstGeom>
            <a:noFill/>
            <a:ln w="9525">
              <a:noFill/>
              <a:miter lim="800000"/>
              <a:headEnd/>
              <a:tailEnd/>
            </a:ln>
            <a:effectLst/>
          </p:spPr>
          <p:txBody>
            <a:bodyPr wrap="none">
              <a:spAutoFit/>
            </a:bodyPr>
            <a:lstStyle/>
            <a:p>
              <a:r>
                <a:rPr lang="en-US" sz="2000">
                  <a:cs typeface="Arial" charset="0"/>
                </a:rPr>
                <a:t>0 </a:t>
              </a:r>
            </a:p>
          </p:txBody>
        </p:sp>
        <p:sp>
          <p:nvSpPr>
            <p:cNvPr id="66566" name="Line 6"/>
            <p:cNvSpPr>
              <a:spLocks noChangeShapeType="1"/>
            </p:cNvSpPr>
            <p:nvPr/>
          </p:nvSpPr>
          <p:spPr bwMode="auto">
            <a:xfrm>
              <a:off x="634" y="448"/>
              <a:ext cx="5" cy="1136"/>
            </a:xfrm>
            <a:prstGeom prst="line">
              <a:avLst/>
            </a:prstGeom>
            <a:noFill/>
            <a:ln w="9525">
              <a:solidFill>
                <a:schemeClr val="tx1"/>
              </a:solidFill>
              <a:round/>
              <a:headEnd type="triangle" w="med" len="med"/>
              <a:tailEnd/>
            </a:ln>
            <a:effectLst/>
          </p:spPr>
          <p:txBody>
            <a:bodyPr/>
            <a:lstStyle/>
            <a:p>
              <a:endParaRPr lang="en-CA"/>
            </a:p>
          </p:txBody>
        </p:sp>
        <p:sp>
          <p:nvSpPr>
            <p:cNvPr id="66567" name="Text Box 7"/>
            <p:cNvSpPr txBox="1">
              <a:spLocks noChangeArrowheads="1"/>
            </p:cNvSpPr>
            <p:nvPr/>
          </p:nvSpPr>
          <p:spPr bwMode="auto">
            <a:xfrm rot="-5400000">
              <a:off x="205" y="926"/>
              <a:ext cx="694" cy="279"/>
            </a:xfrm>
            <a:prstGeom prst="rect">
              <a:avLst/>
            </a:prstGeom>
            <a:noFill/>
            <a:ln w="9525">
              <a:noFill/>
              <a:miter lim="800000"/>
              <a:headEnd/>
              <a:tailEnd/>
            </a:ln>
            <a:effectLst/>
          </p:spPr>
          <p:txBody>
            <a:bodyPr wrap="none">
              <a:spAutoFit/>
            </a:bodyPr>
            <a:lstStyle/>
            <a:p>
              <a:r>
                <a:rPr lang="en-US" sz="2000">
                  <a:cs typeface="Arial" charset="0"/>
                </a:rPr>
                <a:t>Energy</a:t>
              </a:r>
            </a:p>
          </p:txBody>
        </p:sp>
        <p:sp>
          <p:nvSpPr>
            <p:cNvPr id="66568" name="Line 8"/>
            <p:cNvSpPr>
              <a:spLocks noChangeShapeType="1"/>
            </p:cNvSpPr>
            <p:nvPr/>
          </p:nvSpPr>
          <p:spPr bwMode="auto">
            <a:xfrm flipV="1">
              <a:off x="638" y="1597"/>
              <a:ext cx="2267" cy="6"/>
            </a:xfrm>
            <a:prstGeom prst="line">
              <a:avLst/>
            </a:prstGeom>
            <a:noFill/>
            <a:ln w="9525">
              <a:solidFill>
                <a:schemeClr val="tx1"/>
              </a:solidFill>
              <a:round/>
              <a:headEnd/>
              <a:tailEnd type="triangle" w="med" len="med"/>
            </a:ln>
            <a:effectLst/>
          </p:spPr>
          <p:txBody>
            <a:bodyPr/>
            <a:lstStyle/>
            <a:p>
              <a:endParaRPr lang="en-CA"/>
            </a:p>
          </p:txBody>
        </p:sp>
        <p:sp>
          <p:nvSpPr>
            <p:cNvPr id="66569" name="Text Box 9"/>
            <p:cNvSpPr txBox="1">
              <a:spLocks noChangeArrowheads="1"/>
            </p:cNvSpPr>
            <p:nvPr/>
          </p:nvSpPr>
          <p:spPr bwMode="auto">
            <a:xfrm>
              <a:off x="2731" y="1556"/>
              <a:ext cx="218" cy="279"/>
            </a:xfrm>
            <a:prstGeom prst="rect">
              <a:avLst/>
            </a:prstGeom>
            <a:noFill/>
            <a:ln w="9525">
              <a:noFill/>
              <a:miter lim="800000"/>
              <a:headEnd/>
              <a:tailEnd/>
            </a:ln>
            <a:effectLst/>
          </p:spPr>
          <p:txBody>
            <a:bodyPr wrap="none">
              <a:spAutoFit/>
            </a:bodyPr>
            <a:lstStyle/>
            <a:p>
              <a:r>
                <a:rPr lang="en-US" sz="2000">
                  <a:cs typeface="Arial" charset="0"/>
                </a:rPr>
                <a:t>x</a:t>
              </a:r>
            </a:p>
          </p:txBody>
        </p:sp>
        <p:sp>
          <p:nvSpPr>
            <p:cNvPr id="66570" name="Text Box 10"/>
            <p:cNvSpPr txBox="1">
              <a:spLocks noChangeArrowheads="1"/>
            </p:cNvSpPr>
            <p:nvPr/>
          </p:nvSpPr>
          <p:spPr bwMode="auto">
            <a:xfrm>
              <a:off x="1042" y="1707"/>
              <a:ext cx="229" cy="278"/>
            </a:xfrm>
            <a:prstGeom prst="rect">
              <a:avLst/>
            </a:prstGeom>
            <a:noFill/>
            <a:ln w="9525">
              <a:noFill/>
              <a:miter lim="800000"/>
              <a:headEnd/>
              <a:tailEnd/>
            </a:ln>
            <a:effectLst/>
          </p:spPr>
          <p:txBody>
            <a:bodyPr wrap="none">
              <a:spAutoFit/>
            </a:bodyPr>
            <a:lstStyle/>
            <a:p>
              <a:r>
                <a:rPr lang="en-US" sz="2000">
                  <a:cs typeface="Arial" charset="0"/>
                </a:rPr>
                <a:t>0</a:t>
              </a:r>
            </a:p>
          </p:txBody>
        </p:sp>
        <p:sp>
          <p:nvSpPr>
            <p:cNvPr id="66571" name="Text Box 11"/>
            <p:cNvSpPr txBox="1">
              <a:spLocks noChangeArrowheads="1"/>
            </p:cNvSpPr>
            <p:nvPr/>
          </p:nvSpPr>
          <p:spPr bwMode="auto">
            <a:xfrm>
              <a:off x="2339" y="1713"/>
              <a:ext cx="229" cy="279"/>
            </a:xfrm>
            <a:prstGeom prst="rect">
              <a:avLst/>
            </a:prstGeom>
            <a:noFill/>
            <a:ln w="9525">
              <a:noFill/>
              <a:miter lim="800000"/>
              <a:headEnd/>
              <a:tailEnd/>
            </a:ln>
            <a:effectLst/>
          </p:spPr>
          <p:txBody>
            <a:bodyPr wrap="none">
              <a:spAutoFit/>
            </a:bodyPr>
            <a:lstStyle/>
            <a:p>
              <a:r>
                <a:rPr lang="en-US" sz="2000">
                  <a:cs typeface="Arial" charset="0"/>
                </a:rPr>
                <a:t>L</a:t>
              </a:r>
            </a:p>
          </p:txBody>
        </p:sp>
        <p:sp>
          <p:nvSpPr>
            <p:cNvPr id="66572" name="Text Box 12"/>
            <p:cNvSpPr txBox="1">
              <a:spLocks noChangeArrowheads="1"/>
            </p:cNvSpPr>
            <p:nvPr/>
          </p:nvSpPr>
          <p:spPr bwMode="auto">
            <a:xfrm>
              <a:off x="666" y="261"/>
              <a:ext cx="456" cy="279"/>
            </a:xfrm>
            <a:prstGeom prst="rect">
              <a:avLst/>
            </a:prstGeom>
            <a:noFill/>
            <a:ln w="9525">
              <a:noFill/>
              <a:miter lim="800000"/>
              <a:headEnd/>
              <a:tailEnd/>
            </a:ln>
            <a:effectLst/>
          </p:spPr>
          <p:txBody>
            <a:bodyPr wrap="none">
              <a:spAutoFit/>
            </a:bodyPr>
            <a:lstStyle/>
            <a:p>
              <a:r>
                <a:rPr lang="en-US" sz="2000">
                  <a:solidFill>
                    <a:srgbClr val="FF0000"/>
                  </a:solidFill>
                </a:rPr>
                <a:t>V(x)</a:t>
              </a:r>
            </a:p>
          </p:txBody>
        </p:sp>
        <p:grpSp>
          <p:nvGrpSpPr>
            <p:cNvPr id="3" name="Group 13"/>
            <p:cNvGrpSpPr>
              <a:grpSpLocks/>
            </p:cNvGrpSpPr>
            <p:nvPr/>
          </p:nvGrpSpPr>
          <p:grpSpPr bwMode="auto">
            <a:xfrm>
              <a:off x="570" y="563"/>
              <a:ext cx="2352" cy="1056"/>
              <a:chOff x="192" y="1104"/>
              <a:chExt cx="2352" cy="1056"/>
            </a:xfrm>
          </p:grpSpPr>
          <p:sp>
            <p:nvSpPr>
              <p:cNvPr id="66574" name="Line 14"/>
              <p:cNvSpPr>
                <a:spLocks noChangeShapeType="1"/>
              </p:cNvSpPr>
              <p:nvPr/>
            </p:nvSpPr>
            <p:spPr bwMode="auto">
              <a:xfrm>
                <a:off x="192" y="1104"/>
                <a:ext cx="528" cy="0"/>
              </a:xfrm>
              <a:prstGeom prst="line">
                <a:avLst/>
              </a:prstGeom>
              <a:noFill/>
              <a:ln w="38100">
                <a:solidFill>
                  <a:srgbClr val="FF0000"/>
                </a:solidFill>
                <a:round/>
                <a:headEnd/>
                <a:tailEnd/>
              </a:ln>
              <a:effectLst/>
            </p:spPr>
            <p:txBody>
              <a:bodyPr/>
              <a:lstStyle/>
              <a:p>
                <a:endParaRPr lang="en-CA"/>
              </a:p>
            </p:txBody>
          </p:sp>
          <p:sp>
            <p:nvSpPr>
              <p:cNvPr id="66575" name="Line 15"/>
              <p:cNvSpPr>
                <a:spLocks noChangeShapeType="1"/>
              </p:cNvSpPr>
              <p:nvPr/>
            </p:nvSpPr>
            <p:spPr bwMode="auto">
              <a:xfrm>
                <a:off x="692" y="1104"/>
                <a:ext cx="0" cy="1056"/>
              </a:xfrm>
              <a:prstGeom prst="line">
                <a:avLst/>
              </a:prstGeom>
              <a:noFill/>
              <a:ln w="38100">
                <a:solidFill>
                  <a:srgbClr val="FF0000"/>
                </a:solidFill>
                <a:round/>
                <a:headEnd/>
                <a:tailEnd/>
              </a:ln>
              <a:effectLst/>
            </p:spPr>
            <p:txBody>
              <a:bodyPr/>
              <a:lstStyle/>
              <a:p>
                <a:endParaRPr lang="en-CA"/>
              </a:p>
            </p:txBody>
          </p:sp>
          <p:sp>
            <p:nvSpPr>
              <p:cNvPr id="66576" name="Line 16"/>
              <p:cNvSpPr>
                <a:spLocks noChangeShapeType="1"/>
              </p:cNvSpPr>
              <p:nvPr/>
            </p:nvSpPr>
            <p:spPr bwMode="auto">
              <a:xfrm>
                <a:off x="2016" y="1104"/>
                <a:ext cx="0" cy="1056"/>
              </a:xfrm>
              <a:prstGeom prst="line">
                <a:avLst/>
              </a:prstGeom>
              <a:noFill/>
              <a:ln w="38100">
                <a:solidFill>
                  <a:srgbClr val="FF0000"/>
                </a:solidFill>
                <a:round/>
                <a:headEnd/>
                <a:tailEnd/>
              </a:ln>
              <a:effectLst/>
            </p:spPr>
            <p:txBody>
              <a:bodyPr/>
              <a:lstStyle/>
              <a:p>
                <a:endParaRPr lang="en-CA"/>
              </a:p>
            </p:txBody>
          </p:sp>
          <p:sp>
            <p:nvSpPr>
              <p:cNvPr id="66577" name="Line 17"/>
              <p:cNvSpPr>
                <a:spLocks noChangeShapeType="1"/>
              </p:cNvSpPr>
              <p:nvPr/>
            </p:nvSpPr>
            <p:spPr bwMode="auto">
              <a:xfrm>
                <a:off x="2016" y="1104"/>
                <a:ext cx="528" cy="0"/>
              </a:xfrm>
              <a:prstGeom prst="line">
                <a:avLst/>
              </a:prstGeom>
              <a:noFill/>
              <a:ln w="38100">
                <a:solidFill>
                  <a:srgbClr val="FF0000"/>
                </a:solidFill>
                <a:round/>
                <a:headEnd/>
                <a:tailEnd/>
              </a:ln>
              <a:effectLst/>
            </p:spPr>
            <p:txBody>
              <a:bodyPr/>
              <a:lstStyle/>
              <a:p>
                <a:endParaRPr lang="en-CA"/>
              </a:p>
            </p:txBody>
          </p:sp>
          <p:sp>
            <p:nvSpPr>
              <p:cNvPr id="66578" name="Line 18"/>
              <p:cNvSpPr>
                <a:spLocks noChangeShapeType="1"/>
              </p:cNvSpPr>
              <p:nvPr/>
            </p:nvSpPr>
            <p:spPr bwMode="auto">
              <a:xfrm>
                <a:off x="685" y="2137"/>
                <a:ext cx="1344" cy="3"/>
              </a:xfrm>
              <a:prstGeom prst="line">
                <a:avLst/>
              </a:prstGeom>
              <a:noFill/>
              <a:ln w="38100">
                <a:solidFill>
                  <a:srgbClr val="FF0000"/>
                </a:solidFill>
                <a:round/>
                <a:headEnd/>
                <a:tailEnd/>
              </a:ln>
              <a:effectLst/>
            </p:spPr>
            <p:txBody>
              <a:bodyPr/>
              <a:lstStyle/>
              <a:p>
                <a:endParaRPr lang="en-CA"/>
              </a:p>
            </p:txBody>
          </p:sp>
        </p:grpSp>
        <p:sp>
          <p:nvSpPr>
            <p:cNvPr id="66579" name="Text Box 19"/>
            <p:cNvSpPr txBox="1">
              <a:spLocks noChangeArrowheads="1"/>
            </p:cNvSpPr>
            <p:nvPr/>
          </p:nvSpPr>
          <p:spPr bwMode="auto">
            <a:xfrm>
              <a:off x="0" y="1920"/>
              <a:ext cx="960" cy="278"/>
            </a:xfrm>
            <a:prstGeom prst="rect">
              <a:avLst/>
            </a:prstGeom>
            <a:noFill/>
            <a:ln w="9525">
              <a:noFill/>
              <a:miter lim="800000"/>
              <a:headEnd/>
              <a:tailEnd/>
            </a:ln>
            <a:effectLst/>
          </p:spPr>
          <p:txBody>
            <a:bodyPr>
              <a:spAutoFit/>
            </a:bodyPr>
            <a:lstStyle/>
            <a:p>
              <a:pPr algn="ctr"/>
              <a:r>
                <a:rPr lang="en-US" sz="2000">
                  <a:latin typeface="Comic Sans MS" pitchFamily="66" charset="0"/>
                </a:rPr>
                <a:t>Region I</a:t>
              </a:r>
            </a:p>
          </p:txBody>
        </p:sp>
        <p:sp>
          <p:nvSpPr>
            <p:cNvPr id="66580" name="Text Box 20"/>
            <p:cNvSpPr txBox="1">
              <a:spLocks noChangeArrowheads="1"/>
            </p:cNvSpPr>
            <p:nvPr/>
          </p:nvSpPr>
          <p:spPr bwMode="auto">
            <a:xfrm>
              <a:off x="1194" y="1967"/>
              <a:ext cx="1104" cy="279"/>
            </a:xfrm>
            <a:prstGeom prst="rect">
              <a:avLst/>
            </a:prstGeom>
            <a:noFill/>
            <a:ln w="9525">
              <a:noFill/>
              <a:miter lim="800000"/>
              <a:headEnd/>
              <a:tailEnd/>
            </a:ln>
            <a:effectLst/>
          </p:spPr>
          <p:txBody>
            <a:bodyPr>
              <a:spAutoFit/>
            </a:bodyPr>
            <a:lstStyle/>
            <a:p>
              <a:pPr algn="ctr"/>
              <a:r>
                <a:rPr lang="en-US" sz="2000">
                  <a:latin typeface="Comic Sans MS" pitchFamily="66" charset="0"/>
                </a:rPr>
                <a:t>Region II</a:t>
              </a:r>
            </a:p>
          </p:txBody>
        </p:sp>
        <p:sp>
          <p:nvSpPr>
            <p:cNvPr id="66581" name="Text Box 21"/>
            <p:cNvSpPr txBox="1">
              <a:spLocks noChangeArrowheads="1"/>
            </p:cNvSpPr>
            <p:nvPr/>
          </p:nvSpPr>
          <p:spPr bwMode="auto">
            <a:xfrm>
              <a:off x="2634" y="1969"/>
              <a:ext cx="1104" cy="278"/>
            </a:xfrm>
            <a:prstGeom prst="rect">
              <a:avLst/>
            </a:prstGeom>
            <a:noFill/>
            <a:ln w="9525">
              <a:noFill/>
              <a:miter lim="800000"/>
              <a:headEnd/>
              <a:tailEnd/>
            </a:ln>
            <a:effectLst/>
          </p:spPr>
          <p:txBody>
            <a:bodyPr>
              <a:spAutoFit/>
            </a:bodyPr>
            <a:lstStyle/>
            <a:p>
              <a:pPr algn="ctr"/>
              <a:r>
                <a:rPr lang="en-US" sz="2000">
                  <a:latin typeface="Comic Sans MS" pitchFamily="66" charset="0"/>
                </a:rPr>
                <a:t>Region III</a:t>
              </a:r>
            </a:p>
          </p:txBody>
        </p:sp>
        <p:sp>
          <p:nvSpPr>
            <p:cNvPr id="66582" name="Line 22"/>
            <p:cNvSpPr>
              <a:spLocks noChangeShapeType="1"/>
            </p:cNvSpPr>
            <p:nvPr/>
          </p:nvSpPr>
          <p:spPr bwMode="auto">
            <a:xfrm>
              <a:off x="1070" y="1968"/>
              <a:ext cx="0" cy="214"/>
            </a:xfrm>
            <a:prstGeom prst="line">
              <a:avLst/>
            </a:prstGeom>
            <a:noFill/>
            <a:ln w="9525">
              <a:solidFill>
                <a:srgbClr val="FF0000"/>
              </a:solidFill>
              <a:round/>
              <a:headEnd/>
              <a:tailEnd/>
            </a:ln>
            <a:effectLst/>
          </p:spPr>
          <p:txBody>
            <a:bodyPr/>
            <a:lstStyle/>
            <a:p>
              <a:endParaRPr lang="en-CA"/>
            </a:p>
          </p:txBody>
        </p:sp>
        <p:sp>
          <p:nvSpPr>
            <p:cNvPr id="66583" name="Line 23"/>
            <p:cNvSpPr>
              <a:spLocks noChangeShapeType="1"/>
            </p:cNvSpPr>
            <p:nvPr/>
          </p:nvSpPr>
          <p:spPr bwMode="auto">
            <a:xfrm flipH="1">
              <a:off x="2396" y="1990"/>
              <a:ext cx="2" cy="234"/>
            </a:xfrm>
            <a:prstGeom prst="line">
              <a:avLst/>
            </a:prstGeom>
            <a:noFill/>
            <a:ln w="9525">
              <a:solidFill>
                <a:srgbClr val="FF0000"/>
              </a:solidFill>
              <a:round/>
              <a:headEnd/>
              <a:tailEnd/>
            </a:ln>
            <a:effectLst/>
          </p:spPr>
          <p:txBody>
            <a:bodyPr/>
            <a:lstStyle/>
            <a:p>
              <a:endParaRPr lang="en-CA"/>
            </a:p>
          </p:txBody>
        </p:sp>
        <p:sp>
          <p:nvSpPr>
            <p:cNvPr id="66586" name="Text Box 26"/>
            <p:cNvSpPr txBox="1">
              <a:spLocks noChangeArrowheads="1"/>
            </p:cNvSpPr>
            <p:nvPr/>
          </p:nvSpPr>
          <p:spPr bwMode="auto">
            <a:xfrm>
              <a:off x="0" y="453"/>
              <a:ext cx="595" cy="278"/>
            </a:xfrm>
            <a:prstGeom prst="rect">
              <a:avLst/>
            </a:prstGeom>
            <a:noFill/>
            <a:ln w="9525">
              <a:noFill/>
              <a:miter lim="800000"/>
              <a:headEnd/>
              <a:tailEnd/>
            </a:ln>
            <a:effectLst/>
          </p:spPr>
          <p:txBody>
            <a:bodyPr wrap="none">
              <a:spAutoFit/>
            </a:bodyPr>
            <a:lstStyle/>
            <a:p>
              <a:r>
                <a:rPr lang="en-US" sz="2000"/>
                <a:t>4.7eV</a:t>
              </a:r>
            </a:p>
          </p:txBody>
        </p:sp>
        <p:sp>
          <p:nvSpPr>
            <p:cNvPr id="66587" name="Line 27"/>
            <p:cNvSpPr>
              <a:spLocks noChangeShapeType="1"/>
            </p:cNvSpPr>
            <p:nvPr/>
          </p:nvSpPr>
          <p:spPr bwMode="auto">
            <a:xfrm>
              <a:off x="805" y="1139"/>
              <a:ext cx="2021" cy="0"/>
            </a:xfrm>
            <a:prstGeom prst="line">
              <a:avLst/>
            </a:prstGeom>
            <a:noFill/>
            <a:ln w="57150">
              <a:solidFill>
                <a:srgbClr val="08780B"/>
              </a:solidFill>
              <a:round/>
              <a:headEnd/>
              <a:tailEnd/>
            </a:ln>
            <a:effectLst/>
          </p:spPr>
          <p:txBody>
            <a:bodyPr/>
            <a:lstStyle/>
            <a:p>
              <a:endParaRPr lang="en-CA"/>
            </a:p>
          </p:txBody>
        </p:sp>
        <p:sp>
          <p:nvSpPr>
            <p:cNvPr id="66588" name="Text Box 28"/>
            <p:cNvSpPr txBox="1">
              <a:spLocks noChangeArrowheads="1"/>
            </p:cNvSpPr>
            <p:nvPr/>
          </p:nvSpPr>
          <p:spPr bwMode="auto">
            <a:xfrm>
              <a:off x="2826" y="1077"/>
              <a:ext cx="662" cy="278"/>
            </a:xfrm>
            <a:prstGeom prst="rect">
              <a:avLst/>
            </a:prstGeom>
            <a:noFill/>
            <a:ln w="9525">
              <a:noFill/>
              <a:miter lim="800000"/>
              <a:headEnd/>
              <a:tailEnd/>
            </a:ln>
            <a:effectLst/>
          </p:spPr>
          <p:txBody>
            <a:bodyPr wrap="none">
              <a:spAutoFit/>
            </a:bodyPr>
            <a:lstStyle/>
            <a:p>
              <a:r>
                <a:rPr lang="en-US" sz="2000">
                  <a:solidFill>
                    <a:srgbClr val="08780B"/>
                  </a:solidFill>
                  <a:cs typeface="Arial" charset="0"/>
                </a:rPr>
                <a:t>E</a:t>
              </a:r>
              <a:r>
                <a:rPr lang="en-US" sz="2000" baseline="-25000">
                  <a:solidFill>
                    <a:srgbClr val="08780B"/>
                  </a:solidFill>
                  <a:cs typeface="Arial" charset="0"/>
                </a:rPr>
                <a:t>electron</a:t>
              </a:r>
            </a:p>
          </p:txBody>
        </p:sp>
      </p:grpSp>
      <p:sp>
        <p:nvSpPr>
          <p:cNvPr id="66589" name="Text Box 29"/>
          <p:cNvSpPr txBox="1">
            <a:spLocks noChangeArrowheads="1"/>
          </p:cNvSpPr>
          <p:nvPr/>
        </p:nvSpPr>
        <p:spPr bwMode="auto">
          <a:xfrm>
            <a:off x="0" y="4130675"/>
            <a:ext cx="8270875" cy="457200"/>
          </a:xfrm>
          <a:prstGeom prst="rect">
            <a:avLst/>
          </a:prstGeom>
          <a:noFill/>
          <a:ln w="9525">
            <a:noFill/>
            <a:miter lim="800000"/>
            <a:headEnd/>
            <a:tailEnd/>
          </a:ln>
          <a:effectLst/>
        </p:spPr>
        <p:txBody>
          <a:bodyPr>
            <a:spAutoFit/>
          </a:bodyPr>
          <a:lstStyle/>
          <a:p>
            <a:r>
              <a:rPr lang="en-US" u="sng">
                <a:solidFill>
                  <a:srgbClr val="FF0000"/>
                </a:solidFill>
                <a:latin typeface="Comic Sans MS" pitchFamily="66" charset="0"/>
                <a:cs typeface="Arial" charset="0"/>
              </a:rPr>
              <a:t>In Region III</a:t>
            </a:r>
            <a:r>
              <a:rPr lang="en-US">
                <a:latin typeface="Comic Sans MS" pitchFamily="66" charset="0"/>
                <a:cs typeface="Arial" charset="0"/>
              </a:rPr>
              <a:t> …  </a:t>
            </a:r>
            <a:r>
              <a:rPr lang="en-US">
                <a:solidFill>
                  <a:srgbClr val="FF0000"/>
                </a:solidFill>
                <a:latin typeface="Comic Sans MS" pitchFamily="66" charset="0"/>
                <a:cs typeface="Arial" charset="0"/>
              </a:rPr>
              <a:t>total energy E &lt; potential energy V</a:t>
            </a:r>
            <a:r>
              <a:rPr lang="en-US">
                <a:latin typeface="Comic Sans MS" pitchFamily="66" charset="0"/>
                <a:cs typeface="Arial" charset="0"/>
              </a:rPr>
              <a:t> </a:t>
            </a:r>
          </a:p>
        </p:txBody>
      </p:sp>
      <p:graphicFrame>
        <p:nvGraphicFramePr>
          <p:cNvPr id="66590" name="Object 30"/>
          <p:cNvGraphicFramePr>
            <a:graphicFrameLocks noChangeAspect="1"/>
          </p:cNvGraphicFramePr>
          <p:nvPr/>
        </p:nvGraphicFramePr>
        <p:xfrm>
          <a:off x="0" y="4586288"/>
          <a:ext cx="4029075" cy="1022350"/>
        </p:xfrm>
        <a:graphic>
          <a:graphicData uri="http://schemas.openxmlformats.org/presentationml/2006/ole">
            <p:oleObj spid="_x0000_s218114" name="Equation" r:id="rId4" imgW="1650960" imgH="419040" progId="Equation.3">
              <p:embed/>
            </p:oleObj>
          </a:graphicData>
        </a:graphic>
      </p:graphicFrame>
      <p:sp>
        <p:nvSpPr>
          <p:cNvPr id="66591" name="AutoShape 31"/>
          <p:cNvSpPr>
            <a:spLocks/>
          </p:cNvSpPr>
          <p:nvPr/>
        </p:nvSpPr>
        <p:spPr bwMode="auto">
          <a:xfrm rot="15983448">
            <a:off x="2279650" y="4706938"/>
            <a:ext cx="228600" cy="1676400"/>
          </a:xfrm>
          <a:prstGeom prst="leftBrace">
            <a:avLst>
              <a:gd name="adj1" fmla="val 61111"/>
              <a:gd name="adj2" fmla="val 50000"/>
            </a:avLst>
          </a:prstGeom>
          <a:noFill/>
          <a:ln w="9525">
            <a:solidFill>
              <a:srgbClr val="FF0000"/>
            </a:solidFill>
            <a:round/>
            <a:headEnd/>
            <a:tailEnd/>
          </a:ln>
          <a:effectLst/>
        </p:spPr>
        <p:txBody>
          <a:bodyPr wrap="none" anchor="ctr"/>
          <a:lstStyle/>
          <a:p>
            <a:endParaRPr lang="en-CA"/>
          </a:p>
        </p:txBody>
      </p:sp>
      <p:sp>
        <p:nvSpPr>
          <p:cNvPr id="66592" name="Text Box 32"/>
          <p:cNvSpPr txBox="1">
            <a:spLocks noChangeArrowheads="1"/>
          </p:cNvSpPr>
          <p:nvPr/>
        </p:nvSpPr>
        <p:spPr bwMode="auto">
          <a:xfrm>
            <a:off x="2328863" y="5507038"/>
            <a:ext cx="1252537" cy="457200"/>
          </a:xfrm>
          <a:prstGeom prst="rect">
            <a:avLst/>
          </a:prstGeom>
          <a:noFill/>
          <a:ln w="9525">
            <a:noFill/>
            <a:miter lim="800000"/>
            <a:headEnd/>
            <a:tailEnd/>
          </a:ln>
          <a:effectLst/>
        </p:spPr>
        <p:txBody>
          <a:bodyPr wrap="none">
            <a:spAutoFit/>
          </a:bodyPr>
          <a:lstStyle/>
          <a:p>
            <a:r>
              <a:rPr lang="en-US">
                <a:solidFill>
                  <a:srgbClr val="FF0000"/>
                </a:solidFill>
                <a:cs typeface="Arial" charset="0"/>
              </a:rPr>
              <a:t>Positive</a:t>
            </a:r>
          </a:p>
        </p:txBody>
      </p:sp>
      <p:graphicFrame>
        <p:nvGraphicFramePr>
          <p:cNvPr id="66593" name="Object 33"/>
          <p:cNvGraphicFramePr>
            <a:graphicFrameLocks noChangeAspect="1"/>
          </p:cNvGraphicFramePr>
          <p:nvPr/>
        </p:nvGraphicFramePr>
        <p:xfrm>
          <a:off x="4205288" y="4868863"/>
          <a:ext cx="1517650" cy="557212"/>
        </p:xfrm>
        <a:graphic>
          <a:graphicData uri="http://schemas.openxmlformats.org/presentationml/2006/ole">
            <p:oleObj spid="_x0000_s218115" name="Equation" r:id="rId5" imgW="622080" imgH="228600" progId="Equation.3">
              <p:embed/>
            </p:oleObj>
          </a:graphicData>
        </a:graphic>
      </p:graphicFrame>
      <p:sp>
        <p:nvSpPr>
          <p:cNvPr id="66594" name="Text Box 34"/>
          <p:cNvSpPr txBox="1">
            <a:spLocks noChangeArrowheads="1"/>
          </p:cNvSpPr>
          <p:nvPr/>
        </p:nvSpPr>
        <p:spPr bwMode="auto">
          <a:xfrm>
            <a:off x="5943600" y="4876800"/>
            <a:ext cx="1303338" cy="485775"/>
          </a:xfrm>
          <a:prstGeom prst="rect">
            <a:avLst/>
          </a:prstGeom>
          <a:noFill/>
          <a:ln w="28575">
            <a:solidFill>
              <a:srgbClr val="FF0000"/>
            </a:solidFill>
            <a:miter lim="800000"/>
            <a:headEnd/>
            <a:tailEnd/>
          </a:ln>
          <a:effectLst/>
        </p:spPr>
        <p:txBody>
          <a:bodyPr wrap="none">
            <a:spAutoFit/>
          </a:bodyPr>
          <a:lstStyle/>
          <a:p>
            <a:r>
              <a:rPr lang="en-US" u="sng">
                <a:latin typeface="Symbol" pitchFamily="18" charset="2"/>
                <a:cs typeface="Arial" charset="0"/>
              </a:rPr>
              <a:t>a</a:t>
            </a:r>
            <a:r>
              <a:rPr lang="en-US" u="sng">
                <a:cs typeface="Arial" charset="0"/>
              </a:rPr>
              <a:t> is real</a:t>
            </a:r>
          </a:p>
        </p:txBody>
      </p:sp>
      <p:sp>
        <p:nvSpPr>
          <p:cNvPr id="66596" name="Text Box 36"/>
          <p:cNvSpPr txBox="1">
            <a:spLocks noChangeArrowheads="1"/>
          </p:cNvSpPr>
          <p:nvPr/>
        </p:nvSpPr>
        <p:spPr bwMode="auto">
          <a:xfrm>
            <a:off x="0" y="5959475"/>
            <a:ext cx="5372100" cy="822325"/>
          </a:xfrm>
          <a:prstGeom prst="rect">
            <a:avLst/>
          </a:prstGeom>
          <a:noFill/>
          <a:ln w="9525">
            <a:noFill/>
            <a:miter lim="800000"/>
            <a:headEnd/>
            <a:tailEnd/>
          </a:ln>
          <a:effectLst/>
        </p:spPr>
        <p:txBody>
          <a:bodyPr wrap="none">
            <a:spAutoFit/>
          </a:bodyPr>
          <a:lstStyle/>
          <a:p>
            <a:r>
              <a:rPr lang="en-US">
                <a:solidFill>
                  <a:srgbClr val="FF0000"/>
                </a:solidFill>
                <a:cs typeface="Arial" charset="0"/>
              </a:rPr>
              <a:t>Answer is C: e</a:t>
            </a:r>
            <a:r>
              <a:rPr lang="en-US" baseline="30000">
                <a:solidFill>
                  <a:srgbClr val="FF0000"/>
                </a:solidFill>
                <a:latin typeface="Symbol" pitchFamily="18" charset="2"/>
                <a:cs typeface="Arial" charset="0"/>
              </a:rPr>
              <a:t>a</a:t>
            </a:r>
            <a:r>
              <a:rPr lang="en-US" baseline="30000">
                <a:solidFill>
                  <a:srgbClr val="FF0000"/>
                </a:solidFill>
                <a:cs typeface="Arial" charset="0"/>
              </a:rPr>
              <a:t>x</a:t>
            </a:r>
            <a:r>
              <a:rPr lang="en-US">
                <a:solidFill>
                  <a:srgbClr val="FF0000"/>
                </a:solidFill>
                <a:cs typeface="Arial" charset="0"/>
              </a:rPr>
              <a:t> … could also be e</a:t>
            </a:r>
            <a:r>
              <a:rPr lang="en-US" baseline="30000">
                <a:solidFill>
                  <a:srgbClr val="FF0000"/>
                </a:solidFill>
                <a:cs typeface="Arial" charset="0"/>
              </a:rPr>
              <a:t>-</a:t>
            </a:r>
            <a:r>
              <a:rPr lang="en-US" baseline="30000">
                <a:solidFill>
                  <a:srgbClr val="FF0000"/>
                </a:solidFill>
                <a:latin typeface="Symbol" pitchFamily="18" charset="2"/>
                <a:cs typeface="Arial" charset="0"/>
              </a:rPr>
              <a:t>a</a:t>
            </a:r>
            <a:r>
              <a:rPr lang="en-US" baseline="30000">
                <a:solidFill>
                  <a:srgbClr val="FF0000"/>
                </a:solidFill>
                <a:cs typeface="Arial" charset="0"/>
              </a:rPr>
              <a:t>x</a:t>
            </a:r>
            <a:r>
              <a:rPr lang="en-US">
                <a:solidFill>
                  <a:srgbClr val="FF0000"/>
                </a:solidFill>
                <a:cs typeface="Arial" charset="0"/>
              </a:rPr>
              <a:t>. </a:t>
            </a:r>
          </a:p>
          <a:p>
            <a:r>
              <a:rPr lang="en-US">
                <a:solidFill>
                  <a:srgbClr val="FF0000"/>
                </a:solidFill>
                <a:cs typeface="Arial" charset="0"/>
              </a:rPr>
              <a:t>Exponential decay or growth</a:t>
            </a:r>
            <a:endParaRPr lang="en-US">
              <a:solidFill>
                <a:srgbClr val="FF0000"/>
              </a:solidFill>
              <a:latin typeface="Symbol" pitchFamily="18" charset="2"/>
              <a:cs typeface="Arial" charset="0"/>
            </a:endParaRPr>
          </a:p>
        </p:txBody>
      </p:sp>
      <p:graphicFrame>
        <p:nvGraphicFramePr>
          <p:cNvPr id="66597" name="Object 37"/>
          <p:cNvGraphicFramePr>
            <a:graphicFrameLocks noChangeAspect="1"/>
          </p:cNvGraphicFramePr>
          <p:nvPr/>
        </p:nvGraphicFramePr>
        <p:xfrm>
          <a:off x="4191000" y="3276600"/>
          <a:ext cx="3733800" cy="627063"/>
        </p:xfrm>
        <a:graphic>
          <a:graphicData uri="http://schemas.openxmlformats.org/presentationml/2006/ole">
            <p:oleObj spid="_x0000_s218116" name="Equation" r:id="rId6" imgW="1358640" imgH="228600" progId="Equation.3">
              <p:embed/>
            </p:oleObj>
          </a:graphicData>
        </a:graphic>
      </p:graphicFrame>
      <p:sp>
        <p:nvSpPr>
          <p:cNvPr id="66600" name="Text Box 40"/>
          <p:cNvSpPr txBox="1">
            <a:spLocks noChangeArrowheads="1"/>
          </p:cNvSpPr>
          <p:nvPr/>
        </p:nvSpPr>
        <p:spPr bwMode="auto">
          <a:xfrm>
            <a:off x="6705600" y="5562600"/>
            <a:ext cx="2000250" cy="457200"/>
          </a:xfrm>
          <a:prstGeom prst="rect">
            <a:avLst/>
          </a:prstGeom>
          <a:noFill/>
          <a:ln w="9525">
            <a:noFill/>
            <a:miter lim="800000"/>
            <a:headEnd/>
            <a:tailEnd/>
          </a:ln>
          <a:effectLst/>
        </p:spPr>
        <p:txBody>
          <a:bodyPr wrap="none">
            <a:spAutoFit/>
          </a:bodyPr>
          <a:lstStyle/>
          <a:p>
            <a:r>
              <a:rPr lang="en-US" u="sng">
                <a:cs typeface="Arial" charset="0"/>
              </a:rPr>
              <a:t>Why not e</a:t>
            </a:r>
            <a:r>
              <a:rPr lang="en-US" u="sng" baseline="30000">
                <a:cs typeface="Arial" charset="0"/>
              </a:rPr>
              <a:t>i</a:t>
            </a:r>
            <a:r>
              <a:rPr lang="en-US" u="sng" baseline="30000">
                <a:latin typeface="Symbol" pitchFamily="18" charset="2"/>
                <a:cs typeface="Arial" charset="0"/>
              </a:rPr>
              <a:t>a</a:t>
            </a:r>
            <a:r>
              <a:rPr lang="en-US" u="sng" baseline="30000">
                <a:cs typeface="Arial" charset="0"/>
              </a:rPr>
              <a:t>x</a:t>
            </a:r>
            <a:r>
              <a:rPr lang="en-US" u="sng">
                <a:cs typeface="Arial" charset="0"/>
              </a:rPr>
              <a:t>?</a:t>
            </a:r>
            <a:endParaRPr lang="en-US" u="sng">
              <a:latin typeface="Symbol" pitchFamily="18" charset="2"/>
              <a:cs typeface="Arial" charset="0"/>
            </a:endParaRPr>
          </a:p>
        </p:txBody>
      </p:sp>
      <p:graphicFrame>
        <p:nvGraphicFramePr>
          <p:cNvPr id="66601" name="Object 41"/>
          <p:cNvGraphicFramePr>
            <a:graphicFrameLocks noChangeAspect="1"/>
          </p:cNvGraphicFramePr>
          <p:nvPr/>
        </p:nvGraphicFramePr>
        <p:xfrm>
          <a:off x="6167438" y="6300788"/>
          <a:ext cx="2976562" cy="557212"/>
        </p:xfrm>
        <a:graphic>
          <a:graphicData uri="http://schemas.openxmlformats.org/presentationml/2006/ole">
            <p:oleObj spid="_x0000_s218117" name="Equation" r:id="rId7" imgW="1218960" imgH="228600" progId="Equation.3">
              <p:embed/>
            </p:oleObj>
          </a:graphicData>
        </a:graphic>
      </p:graphicFrame>
      <p:sp>
        <p:nvSpPr>
          <p:cNvPr id="66602" name="Text Box 42"/>
          <p:cNvSpPr txBox="1">
            <a:spLocks noChangeArrowheads="1"/>
          </p:cNvSpPr>
          <p:nvPr/>
        </p:nvSpPr>
        <p:spPr bwMode="auto">
          <a:xfrm>
            <a:off x="6534150" y="5943600"/>
            <a:ext cx="777875" cy="457200"/>
          </a:xfrm>
          <a:prstGeom prst="rect">
            <a:avLst/>
          </a:prstGeom>
          <a:noFill/>
          <a:ln w="9525">
            <a:noFill/>
            <a:miter lim="800000"/>
            <a:headEnd/>
            <a:tailEnd/>
          </a:ln>
          <a:effectLst/>
        </p:spPr>
        <p:txBody>
          <a:bodyPr wrap="none">
            <a:spAutoFit/>
          </a:bodyPr>
          <a:lstStyle/>
          <a:p>
            <a:r>
              <a:rPr lang="en-US" u="sng">
                <a:cs typeface="Arial" charset="0"/>
              </a:rPr>
              <a:t>LHS</a:t>
            </a:r>
          </a:p>
        </p:txBody>
      </p:sp>
      <p:sp>
        <p:nvSpPr>
          <p:cNvPr id="66603" name="Text Box 43"/>
          <p:cNvSpPr txBox="1">
            <a:spLocks noChangeArrowheads="1"/>
          </p:cNvSpPr>
          <p:nvPr/>
        </p:nvSpPr>
        <p:spPr bwMode="auto">
          <a:xfrm>
            <a:off x="8058150" y="5932488"/>
            <a:ext cx="828675" cy="457200"/>
          </a:xfrm>
          <a:prstGeom prst="rect">
            <a:avLst/>
          </a:prstGeom>
          <a:noFill/>
          <a:ln w="9525">
            <a:noFill/>
            <a:miter lim="800000"/>
            <a:headEnd/>
            <a:tailEnd/>
          </a:ln>
          <a:effectLst/>
        </p:spPr>
        <p:txBody>
          <a:bodyPr wrap="none">
            <a:spAutoFit/>
          </a:bodyPr>
          <a:lstStyle/>
          <a:p>
            <a:r>
              <a:rPr lang="en-US" u="sng">
                <a:cs typeface="Arial" charset="0"/>
              </a:rPr>
              <a:t>RHS</a:t>
            </a:r>
          </a:p>
        </p:txBody>
      </p:sp>
      <p:sp>
        <p:nvSpPr>
          <p:cNvPr id="66604" name="Rectangle 44"/>
          <p:cNvSpPr>
            <a:spLocks noChangeArrowheads="1"/>
          </p:cNvSpPr>
          <p:nvPr/>
        </p:nvSpPr>
        <p:spPr bwMode="auto">
          <a:xfrm>
            <a:off x="6172200" y="5562600"/>
            <a:ext cx="2971800" cy="1295400"/>
          </a:xfrm>
          <a:prstGeom prst="rect">
            <a:avLst/>
          </a:prstGeom>
          <a:noFill/>
          <a:ln w="28575">
            <a:solidFill>
              <a:srgbClr val="009900"/>
            </a:solidFill>
            <a:miter lim="800000"/>
            <a:headEnd/>
            <a:tailEnd/>
          </a:ln>
          <a:effectLst/>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5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59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60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660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660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660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6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96" grpId="0"/>
      <p:bldP spid="66600" grpId="0"/>
      <p:bldP spid="66602" grpId="0"/>
      <p:bldP spid="66603" grpId="0"/>
      <p:bldP spid="6660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3"/>
          <p:cNvSpPr>
            <a:spLocks noGrp="1"/>
          </p:cNvSpPr>
          <p:nvPr>
            <p:ph type="sldNum" sz="quarter" idx="12"/>
          </p:nvPr>
        </p:nvSpPr>
        <p:spPr/>
        <p:txBody>
          <a:bodyPr/>
          <a:lstStyle/>
          <a:p>
            <a:fld id="{7B38512C-5AFC-4A19-9039-BBDFE5D1E068}" type="slidenum">
              <a:rPr lang="en-US"/>
              <a:pPr/>
              <a:t>33</a:t>
            </a:fld>
            <a:endParaRPr lang="en-US"/>
          </a:p>
        </p:txBody>
      </p:sp>
      <p:grpSp>
        <p:nvGrpSpPr>
          <p:cNvPr id="2" name="Group 2"/>
          <p:cNvGrpSpPr>
            <a:grpSpLocks/>
          </p:cNvGrpSpPr>
          <p:nvPr/>
        </p:nvGrpSpPr>
        <p:grpSpPr bwMode="auto">
          <a:xfrm>
            <a:off x="0" y="0"/>
            <a:ext cx="9144000" cy="3200400"/>
            <a:chOff x="0" y="0"/>
            <a:chExt cx="3738" cy="2247"/>
          </a:xfrm>
        </p:grpSpPr>
        <p:sp>
          <p:nvSpPr>
            <p:cNvPr id="68611" name="Text Box 3"/>
            <p:cNvSpPr txBox="1">
              <a:spLocks noChangeArrowheads="1"/>
            </p:cNvSpPr>
            <p:nvPr/>
          </p:nvSpPr>
          <p:spPr bwMode="auto">
            <a:xfrm>
              <a:off x="591" y="781"/>
              <a:ext cx="75" cy="279"/>
            </a:xfrm>
            <a:prstGeom prst="rect">
              <a:avLst/>
            </a:prstGeom>
            <a:noFill/>
            <a:ln w="9525">
              <a:noFill/>
              <a:miter lim="800000"/>
              <a:headEnd/>
              <a:tailEnd/>
            </a:ln>
            <a:effectLst/>
          </p:spPr>
          <p:txBody>
            <a:bodyPr wrap="none">
              <a:spAutoFit/>
            </a:bodyPr>
            <a:lstStyle/>
            <a:p>
              <a:endParaRPr lang="en-US" sz="2000">
                <a:cs typeface="Arial" charset="0"/>
              </a:endParaRPr>
            </a:p>
          </p:txBody>
        </p:sp>
        <p:sp>
          <p:nvSpPr>
            <p:cNvPr id="68612" name="Rectangle 4"/>
            <p:cNvSpPr>
              <a:spLocks noChangeArrowheads="1"/>
            </p:cNvSpPr>
            <p:nvPr/>
          </p:nvSpPr>
          <p:spPr bwMode="auto">
            <a:xfrm>
              <a:off x="1098" y="0"/>
              <a:ext cx="1296" cy="222"/>
            </a:xfrm>
            <a:prstGeom prst="rect">
              <a:avLst/>
            </a:prstGeom>
            <a:solidFill>
              <a:srgbClr val="FF9900"/>
            </a:solidFill>
            <a:ln w="9525">
              <a:solidFill>
                <a:schemeClr val="tx1"/>
              </a:solidFill>
              <a:miter lim="800000"/>
              <a:headEnd/>
              <a:tailEnd/>
            </a:ln>
            <a:effectLst/>
          </p:spPr>
          <p:txBody>
            <a:bodyPr wrap="none" anchor="ctr"/>
            <a:lstStyle/>
            <a:p>
              <a:pPr algn="ctr"/>
              <a:r>
                <a:rPr lang="en-US" sz="2000"/>
                <a:t>wire</a:t>
              </a:r>
            </a:p>
          </p:txBody>
        </p:sp>
        <p:sp>
          <p:nvSpPr>
            <p:cNvPr id="68613" name="Line 5"/>
            <p:cNvSpPr>
              <a:spLocks noChangeShapeType="1"/>
            </p:cNvSpPr>
            <p:nvPr/>
          </p:nvSpPr>
          <p:spPr bwMode="auto">
            <a:xfrm>
              <a:off x="1090" y="1591"/>
              <a:ext cx="1309" cy="6"/>
            </a:xfrm>
            <a:prstGeom prst="line">
              <a:avLst/>
            </a:prstGeom>
            <a:noFill/>
            <a:ln w="28575">
              <a:solidFill>
                <a:srgbClr val="009900"/>
              </a:solidFill>
              <a:round/>
              <a:headEnd/>
              <a:tailEnd/>
            </a:ln>
            <a:effectLst/>
          </p:spPr>
          <p:txBody>
            <a:bodyPr/>
            <a:lstStyle/>
            <a:p>
              <a:endParaRPr lang="en-CA"/>
            </a:p>
          </p:txBody>
        </p:sp>
        <p:sp>
          <p:nvSpPr>
            <p:cNvPr id="68614" name="Text Box 6"/>
            <p:cNvSpPr txBox="1">
              <a:spLocks noChangeArrowheads="1"/>
            </p:cNvSpPr>
            <p:nvPr/>
          </p:nvSpPr>
          <p:spPr bwMode="auto">
            <a:xfrm>
              <a:off x="407" y="1460"/>
              <a:ext cx="161" cy="279"/>
            </a:xfrm>
            <a:prstGeom prst="rect">
              <a:avLst/>
            </a:prstGeom>
            <a:noFill/>
            <a:ln w="9525">
              <a:noFill/>
              <a:miter lim="800000"/>
              <a:headEnd/>
              <a:tailEnd/>
            </a:ln>
            <a:effectLst/>
          </p:spPr>
          <p:txBody>
            <a:bodyPr wrap="none">
              <a:spAutoFit/>
            </a:bodyPr>
            <a:lstStyle/>
            <a:p>
              <a:r>
                <a:rPr lang="en-US" sz="2000">
                  <a:cs typeface="Arial" charset="0"/>
                </a:rPr>
                <a:t>0 </a:t>
              </a:r>
            </a:p>
          </p:txBody>
        </p:sp>
        <p:sp>
          <p:nvSpPr>
            <p:cNvPr id="68615" name="Line 7"/>
            <p:cNvSpPr>
              <a:spLocks noChangeShapeType="1"/>
            </p:cNvSpPr>
            <p:nvPr/>
          </p:nvSpPr>
          <p:spPr bwMode="auto">
            <a:xfrm>
              <a:off x="634" y="448"/>
              <a:ext cx="5" cy="1136"/>
            </a:xfrm>
            <a:prstGeom prst="line">
              <a:avLst/>
            </a:prstGeom>
            <a:noFill/>
            <a:ln w="9525">
              <a:solidFill>
                <a:schemeClr val="tx1"/>
              </a:solidFill>
              <a:round/>
              <a:headEnd type="triangle" w="med" len="med"/>
              <a:tailEnd/>
            </a:ln>
            <a:effectLst/>
          </p:spPr>
          <p:txBody>
            <a:bodyPr/>
            <a:lstStyle/>
            <a:p>
              <a:endParaRPr lang="en-CA"/>
            </a:p>
          </p:txBody>
        </p:sp>
        <p:sp>
          <p:nvSpPr>
            <p:cNvPr id="68616" name="Text Box 8"/>
            <p:cNvSpPr txBox="1">
              <a:spLocks noChangeArrowheads="1"/>
            </p:cNvSpPr>
            <p:nvPr/>
          </p:nvSpPr>
          <p:spPr bwMode="auto">
            <a:xfrm rot="-5400000">
              <a:off x="148" y="983"/>
              <a:ext cx="694" cy="163"/>
            </a:xfrm>
            <a:prstGeom prst="rect">
              <a:avLst/>
            </a:prstGeom>
            <a:noFill/>
            <a:ln w="9525">
              <a:noFill/>
              <a:miter lim="800000"/>
              <a:headEnd/>
              <a:tailEnd/>
            </a:ln>
            <a:effectLst/>
          </p:spPr>
          <p:txBody>
            <a:bodyPr wrap="none">
              <a:spAutoFit/>
            </a:bodyPr>
            <a:lstStyle/>
            <a:p>
              <a:r>
                <a:rPr lang="en-US" sz="2000">
                  <a:cs typeface="Arial" charset="0"/>
                </a:rPr>
                <a:t>Energy</a:t>
              </a:r>
            </a:p>
          </p:txBody>
        </p:sp>
        <p:sp>
          <p:nvSpPr>
            <p:cNvPr id="68617" name="Line 9"/>
            <p:cNvSpPr>
              <a:spLocks noChangeShapeType="1"/>
            </p:cNvSpPr>
            <p:nvPr/>
          </p:nvSpPr>
          <p:spPr bwMode="auto">
            <a:xfrm flipV="1">
              <a:off x="638" y="1597"/>
              <a:ext cx="2267" cy="6"/>
            </a:xfrm>
            <a:prstGeom prst="line">
              <a:avLst/>
            </a:prstGeom>
            <a:noFill/>
            <a:ln w="9525">
              <a:solidFill>
                <a:schemeClr val="tx1"/>
              </a:solidFill>
              <a:round/>
              <a:headEnd/>
              <a:tailEnd type="triangle" w="med" len="med"/>
            </a:ln>
            <a:effectLst/>
          </p:spPr>
          <p:txBody>
            <a:bodyPr/>
            <a:lstStyle/>
            <a:p>
              <a:endParaRPr lang="en-CA"/>
            </a:p>
          </p:txBody>
        </p:sp>
        <p:sp>
          <p:nvSpPr>
            <p:cNvPr id="68618" name="Text Box 10"/>
            <p:cNvSpPr txBox="1">
              <a:spLocks noChangeArrowheads="1"/>
            </p:cNvSpPr>
            <p:nvPr/>
          </p:nvSpPr>
          <p:spPr bwMode="auto">
            <a:xfrm>
              <a:off x="2731" y="1556"/>
              <a:ext cx="127" cy="279"/>
            </a:xfrm>
            <a:prstGeom prst="rect">
              <a:avLst/>
            </a:prstGeom>
            <a:noFill/>
            <a:ln w="9525">
              <a:noFill/>
              <a:miter lim="800000"/>
              <a:headEnd/>
              <a:tailEnd/>
            </a:ln>
            <a:effectLst/>
          </p:spPr>
          <p:txBody>
            <a:bodyPr wrap="none">
              <a:spAutoFit/>
            </a:bodyPr>
            <a:lstStyle/>
            <a:p>
              <a:r>
                <a:rPr lang="en-US" sz="2000">
                  <a:cs typeface="Arial" charset="0"/>
                </a:rPr>
                <a:t>x</a:t>
              </a:r>
            </a:p>
          </p:txBody>
        </p:sp>
        <p:sp>
          <p:nvSpPr>
            <p:cNvPr id="68619" name="Text Box 11"/>
            <p:cNvSpPr txBox="1">
              <a:spLocks noChangeArrowheads="1"/>
            </p:cNvSpPr>
            <p:nvPr/>
          </p:nvSpPr>
          <p:spPr bwMode="auto">
            <a:xfrm>
              <a:off x="1042" y="1708"/>
              <a:ext cx="133" cy="278"/>
            </a:xfrm>
            <a:prstGeom prst="rect">
              <a:avLst/>
            </a:prstGeom>
            <a:noFill/>
            <a:ln w="9525">
              <a:noFill/>
              <a:miter lim="800000"/>
              <a:headEnd/>
              <a:tailEnd/>
            </a:ln>
            <a:effectLst/>
          </p:spPr>
          <p:txBody>
            <a:bodyPr wrap="none">
              <a:spAutoFit/>
            </a:bodyPr>
            <a:lstStyle/>
            <a:p>
              <a:r>
                <a:rPr lang="en-US" sz="2000">
                  <a:cs typeface="Arial" charset="0"/>
                </a:rPr>
                <a:t>0</a:t>
              </a:r>
            </a:p>
          </p:txBody>
        </p:sp>
        <p:sp>
          <p:nvSpPr>
            <p:cNvPr id="68620" name="Text Box 12"/>
            <p:cNvSpPr txBox="1">
              <a:spLocks noChangeArrowheads="1"/>
            </p:cNvSpPr>
            <p:nvPr/>
          </p:nvSpPr>
          <p:spPr bwMode="auto">
            <a:xfrm>
              <a:off x="2339" y="1713"/>
              <a:ext cx="133" cy="279"/>
            </a:xfrm>
            <a:prstGeom prst="rect">
              <a:avLst/>
            </a:prstGeom>
            <a:noFill/>
            <a:ln w="9525">
              <a:noFill/>
              <a:miter lim="800000"/>
              <a:headEnd/>
              <a:tailEnd/>
            </a:ln>
            <a:effectLst/>
          </p:spPr>
          <p:txBody>
            <a:bodyPr wrap="none">
              <a:spAutoFit/>
            </a:bodyPr>
            <a:lstStyle/>
            <a:p>
              <a:r>
                <a:rPr lang="en-US" sz="2000">
                  <a:cs typeface="Arial" charset="0"/>
                </a:rPr>
                <a:t>L</a:t>
              </a:r>
            </a:p>
          </p:txBody>
        </p:sp>
        <p:sp>
          <p:nvSpPr>
            <p:cNvPr id="68621" name="Text Box 13"/>
            <p:cNvSpPr txBox="1">
              <a:spLocks noChangeArrowheads="1"/>
            </p:cNvSpPr>
            <p:nvPr/>
          </p:nvSpPr>
          <p:spPr bwMode="auto">
            <a:xfrm>
              <a:off x="666" y="261"/>
              <a:ext cx="265" cy="278"/>
            </a:xfrm>
            <a:prstGeom prst="rect">
              <a:avLst/>
            </a:prstGeom>
            <a:noFill/>
            <a:ln w="9525">
              <a:noFill/>
              <a:miter lim="800000"/>
              <a:headEnd/>
              <a:tailEnd/>
            </a:ln>
            <a:effectLst/>
          </p:spPr>
          <p:txBody>
            <a:bodyPr wrap="none">
              <a:spAutoFit/>
            </a:bodyPr>
            <a:lstStyle/>
            <a:p>
              <a:r>
                <a:rPr lang="en-US" sz="2000">
                  <a:solidFill>
                    <a:srgbClr val="FF0000"/>
                  </a:solidFill>
                </a:rPr>
                <a:t>V(x)</a:t>
              </a:r>
            </a:p>
          </p:txBody>
        </p:sp>
        <p:grpSp>
          <p:nvGrpSpPr>
            <p:cNvPr id="3" name="Group 14"/>
            <p:cNvGrpSpPr>
              <a:grpSpLocks/>
            </p:cNvGrpSpPr>
            <p:nvPr/>
          </p:nvGrpSpPr>
          <p:grpSpPr bwMode="auto">
            <a:xfrm>
              <a:off x="570" y="563"/>
              <a:ext cx="2352" cy="1056"/>
              <a:chOff x="192" y="1104"/>
              <a:chExt cx="2352" cy="1056"/>
            </a:xfrm>
          </p:grpSpPr>
          <p:sp>
            <p:nvSpPr>
              <p:cNvPr id="68623" name="Line 15"/>
              <p:cNvSpPr>
                <a:spLocks noChangeShapeType="1"/>
              </p:cNvSpPr>
              <p:nvPr/>
            </p:nvSpPr>
            <p:spPr bwMode="auto">
              <a:xfrm>
                <a:off x="192" y="1104"/>
                <a:ext cx="528" cy="0"/>
              </a:xfrm>
              <a:prstGeom prst="line">
                <a:avLst/>
              </a:prstGeom>
              <a:noFill/>
              <a:ln w="38100">
                <a:solidFill>
                  <a:srgbClr val="FF0000"/>
                </a:solidFill>
                <a:round/>
                <a:headEnd/>
                <a:tailEnd/>
              </a:ln>
              <a:effectLst/>
            </p:spPr>
            <p:txBody>
              <a:bodyPr/>
              <a:lstStyle/>
              <a:p>
                <a:endParaRPr lang="en-CA"/>
              </a:p>
            </p:txBody>
          </p:sp>
          <p:sp>
            <p:nvSpPr>
              <p:cNvPr id="68624" name="Line 16"/>
              <p:cNvSpPr>
                <a:spLocks noChangeShapeType="1"/>
              </p:cNvSpPr>
              <p:nvPr/>
            </p:nvSpPr>
            <p:spPr bwMode="auto">
              <a:xfrm>
                <a:off x="692" y="1104"/>
                <a:ext cx="0" cy="1056"/>
              </a:xfrm>
              <a:prstGeom prst="line">
                <a:avLst/>
              </a:prstGeom>
              <a:noFill/>
              <a:ln w="38100">
                <a:solidFill>
                  <a:srgbClr val="FF0000"/>
                </a:solidFill>
                <a:round/>
                <a:headEnd/>
                <a:tailEnd/>
              </a:ln>
              <a:effectLst/>
            </p:spPr>
            <p:txBody>
              <a:bodyPr/>
              <a:lstStyle/>
              <a:p>
                <a:endParaRPr lang="en-CA"/>
              </a:p>
            </p:txBody>
          </p:sp>
          <p:sp>
            <p:nvSpPr>
              <p:cNvPr id="68625" name="Line 17"/>
              <p:cNvSpPr>
                <a:spLocks noChangeShapeType="1"/>
              </p:cNvSpPr>
              <p:nvPr/>
            </p:nvSpPr>
            <p:spPr bwMode="auto">
              <a:xfrm>
                <a:off x="2016" y="1104"/>
                <a:ext cx="0" cy="1056"/>
              </a:xfrm>
              <a:prstGeom prst="line">
                <a:avLst/>
              </a:prstGeom>
              <a:noFill/>
              <a:ln w="38100">
                <a:solidFill>
                  <a:srgbClr val="FF0000"/>
                </a:solidFill>
                <a:round/>
                <a:headEnd/>
                <a:tailEnd/>
              </a:ln>
              <a:effectLst/>
            </p:spPr>
            <p:txBody>
              <a:bodyPr/>
              <a:lstStyle/>
              <a:p>
                <a:endParaRPr lang="en-CA"/>
              </a:p>
            </p:txBody>
          </p:sp>
          <p:sp>
            <p:nvSpPr>
              <p:cNvPr id="68626" name="Line 18"/>
              <p:cNvSpPr>
                <a:spLocks noChangeShapeType="1"/>
              </p:cNvSpPr>
              <p:nvPr/>
            </p:nvSpPr>
            <p:spPr bwMode="auto">
              <a:xfrm>
                <a:off x="2016" y="1104"/>
                <a:ext cx="528" cy="0"/>
              </a:xfrm>
              <a:prstGeom prst="line">
                <a:avLst/>
              </a:prstGeom>
              <a:noFill/>
              <a:ln w="38100">
                <a:solidFill>
                  <a:srgbClr val="FF0000"/>
                </a:solidFill>
                <a:round/>
                <a:headEnd/>
                <a:tailEnd/>
              </a:ln>
              <a:effectLst/>
            </p:spPr>
            <p:txBody>
              <a:bodyPr/>
              <a:lstStyle/>
              <a:p>
                <a:endParaRPr lang="en-CA"/>
              </a:p>
            </p:txBody>
          </p:sp>
          <p:sp>
            <p:nvSpPr>
              <p:cNvPr id="68627" name="Line 19"/>
              <p:cNvSpPr>
                <a:spLocks noChangeShapeType="1"/>
              </p:cNvSpPr>
              <p:nvPr/>
            </p:nvSpPr>
            <p:spPr bwMode="auto">
              <a:xfrm>
                <a:off x="685" y="2137"/>
                <a:ext cx="1344" cy="3"/>
              </a:xfrm>
              <a:prstGeom prst="line">
                <a:avLst/>
              </a:prstGeom>
              <a:noFill/>
              <a:ln w="38100">
                <a:solidFill>
                  <a:srgbClr val="FF0000"/>
                </a:solidFill>
                <a:round/>
                <a:headEnd/>
                <a:tailEnd/>
              </a:ln>
              <a:effectLst/>
            </p:spPr>
            <p:txBody>
              <a:bodyPr/>
              <a:lstStyle/>
              <a:p>
                <a:endParaRPr lang="en-CA"/>
              </a:p>
            </p:txBody>
          </p:sp>
        </p:grpSp>
        <p:sp>
          <p:nvSpPr>
            <p:cNvPr id="68628" name="Text Box 20"/>
            <p:cNvSpPr txBox="1">
              <a:spLocks noChangeArrowheads="1"/>
            </p:cNvSpPr>
            <p:nvPr/>
          </p:nvSpPr>
          <p:spPr bwMode="auto">
            <a:xfrm>
              <a:off x="0" y="1920"/>
              <a:ext cx="960" cy="278"/>
            </a:xfrm>
            <a:prstGeom prst="rect">
              <a:avLst/>
            </a:prstGeom>
            <a:noFill/>
            <a:ln w="9525">
              <a:noFill/>
              <a:miter lim="800000"/>
              <a:headEnd/>
              <a:tailEnd/>
            </a:ln>
            <a:effectLst/>
          </p:spPr>
          <p:txBody>
            <a:bodyPr>
              <a:spAutoFit/>
            </a:bodyPr>
            <a:lstStyle/>
            <a:p>
              <a:pPr algn="ctr"/>
              <a:r>
                <a:rPr lang="en-US" sz="2000">
                  <a:latin typeface="Comic Sans MS" pitchFamily="66" charset="0"/>
                </a:rPr>
                <a:t>Region I</a:t>
              </a:r>
            </a:p>
          </p:txBody>
        </p:sp>
        <p:sp>
          <p:nvSpPr>
            <p:cNvPr id="68629" name="Text Box 21"/>
            <p:cNvSpPr txBox="1">
              <a:spLocks noChangeArrowheads="1"/>
            </p:cNvSpPr>
            <p:nvPr/>
          </p:nvSpPr>
          <p:spPr bwMode="auto">
            <a:xfrm>
              <a:off x="1194" y="1967"/>
              <a:ext cx="1104" cy="279"/>
            </a:xfrm>
            <a:prstGeom prst="rect">
              <a:avLst/>
            </a:prstGeom>
            <a:noFill/>
            <a:ln w="9525">
              <a:noFill/>
              <a:miter lim="800000"/>
              <a:headEnd/>
              <a:tailEnd/>
            </a:ln>
            <a:effectLst/>
          </p:spPr>
          <p:txBody>
            <a:bodyPr>
              <a:spAutoFit/>
            </a:bodyPr>
            <a:lstStyle/>
            <a:p>
              <a:pPr algn="ctr"/>
              <a:r>
                <a:rPr lang="en-US" sz="2000">
                  <a:latin typeface="Comic Sans MS" pitchFamily="66" charset="0"/>
                </a:rPr>
                <a:t>Region II</a:t>
              </a:r>
            </a:p>
          </p:txBody>
        </p:sp>
        <p:sp>
          <p:nvSpPr>
            <p:cNvPr id="68630" name="Text Box 22"/>
            <p:cNvSpPr txBox="1">
              <a:spLocks noChangeArrowheads="1"/>
            </p:cNvSpPr>
            <p:nvPr/>
          </p:nvSpPr>
          <p:spPr bwMode="auto">
            <a:xfrm>
              <a:off x="2634" y="1969"/>
              <a:ext cx="1104" cy="278"/>
            </a:xfrm>
            <a:prstGeom prst="rect">
              <a:avLst/>
            </a:prstGeom>
            <a:noFill/>
            <a:ln w="9525">
              <a:noFill/>
              <a:miter lim="800000"/>
              <a:headEnd/>
              <a:tailEnd/>
            </a:ln>
            <a:effectLst/>
          </p:spPr>
          <p:txBody>
            <a:bodyPr>
              <a:spAutoFit/>
            </a:bodyPr>
            <a:lstStyle/>
            <a:p>
              <a:pPr algn="ctr"/>
              <a:r>
                <a:rPr lang="en-US" sz="2000">
                  <a:latin typeface="Comic Sans MS" pitchFamily="66" charset="0"/>
                </a:rPr>
                <a:t>Region III</a:t>
              </a:r>
            </a:p>
          </p:txBody>
        </p:sp>
        <p:sp>
          <p:nvSpPr>
            <p:cNvPr id="68631" name="Line 23"/>
            <p:cNvSpPr>
              <a:spLocks noChangeShapeType="1"/>
            </p:cNvSpPr>
            <p:nvPr/>
          </p:nvSpPr>
          <p:spPr bwMode="auto">
            <a:xfrm>
              <a:off x="1070" y="1968"/>
              <a:ext cx="0" cy="214"/>
            </a:xfrm>
            <a:prstGeom prst="line">
              <a:avLst/>
            </a:prstGeom>
            <a:noFill/>
            <a:ln w="9525">
              <a:solidFill>
                <a:srgbClr val="FF0000"/>
              </a:solidFill>
              <a:round/>
              <a:headEnd/>
              <a:tailEnd/>
            </a:ln>
            <a:effectLst/>
          </p:spPr>
          <p:txBody>
            <a:bodyPr/>
            <a:lstStyle/>
            <a:p>
              <a:endParaRPr lang="en-CA"/>
            </a:p>
          </p:txBody>
        </p:sp>
        <p:sp>
          <p:nvSpPr>
            <p:cNvPr id="68632" name="Line 24"/>
            <p:cNvSpPr>
              <a:spLocks noChangeShapeType="1"/>
            </p:cNvSpPr>
            <p:nvPr/>
          </p:nvSpPr>
          <p:spPr bwMode="auto">
            <a:xfrm flipH="1">
              <a:off x="2396" y="1990"/>
              <a:ext cx="2" cy="234"/>
            </a:xfrm>
            <a:prstGeom prst="line">
              <a:avLst/>
            </a:prstGeom>
            <a:noFill/>
            <a:ln w="9525">
              <a:solidFill>
                <a:srgbClr val="FF0000"/>
              </a:solidFill>
              <a:round/>
              <a:headEnd/>
              <a:tailEnd/>
            </a:ln>
            <a:effectLst/>
          </p:spPr>
          <p:txBody>
            <a:bodyPr/>
            <a:lstStyle/>
            <a:p>
              <a:endParaRPr lang="en-CA"/>
            </a:p>
          </p:txBody>
        </p:sp>
        <p:sp>
          <p:nvSpPr>
            <p:cNvPr id="68633" name="Text Box 25"/>
            <p:cNvSpPr txBox="1">
              <a:spLocks noChangeArrowheads="1"/>
            </p:cNvSpPr>
            <p:nvPr/>
          </p:nvSpPr>
          <p:spPr bwMode="auto">
            <a:xfrm>
              <a:off x="0" y="453"/>
              <a:ext cx="347" cy="278"/>
            </a:xfrm>
            <a:prstGeom prst="rect">
              <a:avLst/>
            </a:prstGeom>
            <a:noFill/>
            <a:ln w="9525">
              <a:noFill/>
              <a:miter lim="800000"/>
              <a:headEnd/>
              <a:tailEnd/>
            </a:ln>
            <a:effectLst/>
          </p:spPr>
          <p:txBody>
            <a:bodyPr wrap="none">
              <a:spAutoFit/>
            </a:bodyPr>
            <a:lstStyle/>
            <a:p>
              <a:r>
                <a:rPr lang="en-US" sz="2000"/>
                <a:t>4.7eV</a:t>
              </a:r>
            </a:p>
          </p:txBody>
        </p:sp>
        <p:sp>
          <p:nvSpPr>
            <p:cNvPr id="68634" name="Line 26"/>
            <p:cNvSpPr>
              <a:spLocks noChangeShapeType="1"/>
            </p:cNvSpPr>
            <p:nvPr/>
          </p:nvSpPr>
          <p:spPr bwMode="auto">
            <a:xfrm>
              <a:off x="805" y="1139"/>
              <a:ext cx="2021" cy="0"/>
            </a:xfrm>
            <a:prstGeom prst="line">
              <a:avLst/>
            </a:prstGeom>
            <a:noFill/>
            <a:ln w="57150">
              <a:solidFill>
                <a:srgbClr val="08780B"/>
              </a:solidFill>
              <a:round/>
              <a:headEnd/>
              <a:tailEnd/>
            </a:ln>
            <a:effectLst/>
          </p:spPr>
          <p:txBody>
            <a:bodyPr/>
            <a:lstStyle/>
            <a:p>
              <a:endParaRPr lang="en-CA"/>
            </a:p>
          </p:txBody>
        </p:sp>
        <p:sp>
          <p:nvSpPr>
            <p:cNvPr id="68635" name="Text Box 27"/>
            <p:cNvSpPr txBox="1">
              <a:spLocks noChangeArrowheads="1"/>
            </p:cNvSpPr>
            <p:nvPr/>
          </p:nvSpPr>
          <p:spPr bwMode="auto">
            <a:xfrm>
              <a:off x="2826" y="1077"/>
              <a:ext cx="386" cy="278"/>
            </a:xfrm>
            <a:prstGeom prst="rect">
              <a:avLst/>
            </a:prstGeom>
            <a:noFill/>
            <a:ln w="9525">
              <a:noFill/>
              <a:miter lim="800000"/>
              <a:headEnd/>
              <a:tailEnd/>
            </a:ln>
            <a:effectLst/>
          </p:spPr>
          <p:txBody>
            <a:bodyPr wrap="none">
              <a:spAutoFit/>
            </a:bodyPr>
            <a:lstStyle/>
            <a:p>
              <a:r>
                <a:rPr lang="en-US" sz="2000">
                  <a:solidFill>
                    <a:srgbClr val="08780B"/>
                  </a:solidFill>
                  <a:cs typeface="Arial" charset="0"/>
                </a:rPr>
                <a:t>E</a:t>
              </a:r>
              <a:r>
                <a:rPr lang="en-US" sz="2000" baseline="-25000">
                  <a:solidFill>
                    <a:srgbClr val="08780B"/>
                  </a:solidFill>
                  <a:cs typeface="Arial" charset="0"/>
                </a:rPr>
                <a:t>electron</a:t>
              </a:r>
            </a:p>
          </p:txBody>
        </p:sp>
      </p:grpSp>
      <p:graphicFrame>
        <p:nvGraphicFramePr>
          <p:cNvPr id="68643" name="Object 35"/>
          <p:cNvGraphicFramePr>
            <a:graphicFrameLocks noChangeAspect="1"/>
          </p:cNvGraphicFramePr>
          <p:nvPr/>
        </p:nvGraphicFramePr>
        <p:xfrm>
          <a:off x="5943600" y="3200400"/>
          <a:ext cx="3200400" cy="609600"/>
        </p:xfrm>
        <a:graphic>
          <a:graphicData uri="http://schemas.openxmlformats.org/presentationml/2006/ole">
            <p:oleObj spid="_x0000_s219138" name="Equation" r:id="rId4" imgW="1358640" imgH="228600" progId="Equation.3">
              <p:embed/>
            </p:oleObj>
          </a:graphicData>
        </a:graphic>
      </p:graphicFrame>
      <p:graphicFrame>
        <p:nvGraphicFramePr>
          <p:cNvPr id="68649" name="Object 41"/>
          <p:cNvGraphicFramePr>
            <a:graphicFrameLocks noChangeAspect="1"/>
          </p:cNvGraphicFramePr>
          <p:nvPr/>
        </p:nvGraphicFramePr>
        <p:xfrm>
          <a:off x="2209800" y="3886200"/>
          <a:ext cx="3784600" cy="438150"/>
        </p:xfrm>
        <a:graphic>
          <a:graphicData uri="http://schemas.openxmlformats.org/presentationml/2006/ole">
            <p:oleObj spid="_x0000_s219139" name="Equation" r:id="rId5" imgW="1841400" imgH="215640" progId="Equation.3">
              <p:embed/>
            </p:oleObj>
          </a:graphicData>
        </a:graphic>
      </p:graphicFrame>
      <p:graphicFrame>
        <p:nvGraphicFramePr>
          <p:cNvPr id="68650" name="Object 42"/>
          <p:cNvGraphicFramePr>
            <a:graphicFrameLocks noChangeAspect="1"/>
          </p:cNvGraphicFramePr>
          <p:nvPr/>
        </p:nvGraphicFramePr>
        <p:xfrm>
          <a:off x="69850" y="3276600"/>
          <a:ext cx="2432050" cy="390525"/>
        </p:xfrm>
        <a:graphic>
          <a:graphicData uri="http://schemas.openxmlformats.org/presentationml/2006/ole">
            <p:oleObj spid="_x0000_s219140" name="Equation" r:id="rId6" imgW="1282680" imgH="228600" progId="Equation.3">
              <p:embed/>
            </p:oleObj>
          </a:graphicData>
        </a:graphic>
      </p:graphicFrame>
      <p:sp>
        <p:nvSpPr>
          <p:cNvPr id="68651" name="Text Box 43"/>
          <p:cNvSpPr txBox="1">
            <a:spLocks noChangeArrowheads="1"/>
          </p:cNvSpPr>
          <p:nvPr/>
        </p:nvSpPr>
        <p:spPr bwMode="auto">
          <a:xfrm>
            <a:off x="0" y="4419600"/>
            <a:ext cx="8991600" cy="1552575"/>
          </a:xfrm>
          <a:prstGeom prst="rect">
            <a:avLst/>
          </a:prstGeom>
          <a:noFill/>
          <a:ln w="9525">
            <a:noFill/>
            <a:miter lim="800000"/>
            <a:headEnd/>
            <a:tailEnd/>
          </a:ln>
          <a:effectLst/>
        </p:spPr>
        <p:txBody>
          <a:bodyPr>
            <a:spAutoFit/>
          </a:bodyPr>
          <a:lstStyle/>
          <a:p>
            <a:r>
              <a:rPr lang="en-US">
                <a:latin typeface="Comic Sans MS" pitchFamily="66" charset="0"/>
                <a:cs typeface="Arial" charset="0"/>
              </a:rPr>
              <a:t>What will wave function in Region III look like?  </a:t>
            </a:r>
          </a:p>
          <a:p>
            <a:r>
              <a:rPr lang="en-US">
                <a:latin typeface="Comic Sans MS" pitchFamily="66" charset="0"/>
                <a:cs typeface="Arial" charset="0"/>
              </a:rPr>
              <a:t>What </a:t>
            </a:r>
            <a:r>
              <a:rPr lang="en-US" u="sng">
                <a:latin typeface="Comic Sans MS" pitchFamily="66" charset="0"/>
                <a:cs typeface="Arial" charset="0"/>
              </a:rPr>
              <a:t>makes sense</a:t>
            </a:r>
            <a:r>
              <a:rPr lang="en-US">
                <a:latin typeface="Comic Sans MS" pitchFamily="66" charset="0"/>
                <a:cs typeface="Arial" charset="0"/>
              </a:rPr>
              <a:t> for constants A and B</a:t>
            </a:r>
            <a:r>
              <a:rPr lang="en-US">
                <a:latin typeface="Comic Sans MS" pitchFamily="66" charset="0"/>
                <a:cs typeface="Arial" charset="0"/>
                <a:sym typeface="Wingdings" pitchFamily="2" charset="2"/>
              </a:rPr>
              <a:t>? </a:t>
            </a:r>
          </a:p>
          <a:p>
            <a:r>
              <a:rPr lang="en-US">
                <a:cs typeface="Arial" charset="0"/>
                <a:sym typeface="Wingdings" pitchFamily="2" charset="2"/>
              </a:rPr>
              <a:t>a. A must be 0        b. B must be 0         c. A and B must be equal</a:t>
            </a:r>
          </a:p>
          <a:p>
            <a:r>
              <a:rPr lang="en-US">
                <a:cs typeface="Arial" charset="0"/>
                <a:sym typeface="Wingdings" pitchFamily="2" charset="2"/>
              </a:rPr>
              <a:t>d. A=0 and B=0      e. A and B can be anything, need more info.</a:t>
            </a:r>
            <a:endParaRPr lang="en-US">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864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4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6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5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3"/>
          <p:cNvSpPr>
            <a:spLocks noGrp="1"/>
          </p:cNvSpPr>
          <p:nvPr>
            <p:ph type="sldNum" sz="quarter" idx="12"/>
          </p:nvPr>
        </p:nvSpPr>
        <p:spPr/>
        <p:txBody>
          <a:bodyPr/>
          <a:lstStyle/>
          <a:p>
            <a:fld id="{79F1301E-0F52-4773-A355-1221C6D9EE49}" type="slidenum">
              <a:rPr lang="en-US"/>
              <a:pPr/>
              <a:t>34</a:t>
            </a:fld>
            <a:endParaRPr lang="en-US"/>
          </a:p>
        </p:txBody>
      </p:sp>
      <p:grpSp>
        <p:nvGrpSpPr>
          <p:cNvPr id="2" name="Group 2"/>
          <p:cNvGrpSpPr>
            <a:grpSpLocks/>
          </p:cNvGrpSpPr>
          <p:nvPr/>
        </p:nvGrpSpPr>
        <p:grpSpPr bwMode="auto">
          <a:xfrm>
            <a:off x="0" y="0"/>
            <a:ext cx="9144000" cy="3200400"/>
            <a:chOff x="0" y="0"/>
            <a:chExt cx="3738" cy="2247"/>
          </a:xfrm>
        </p:grpSpPr>
        <p:sp>
          <p:nvSpPr>
            <p:cNvPr id="69635" name="Text Box 3"/>
            <p:cNvSpPr txBox="1">
              <a:spLocks noChangeArrowheads="1"/>
            </p:cNvSpPr>
            <p:nvPr/>
          </p:nvSpPr>
          <p:spPr bwMode="auto">
            <a:xfrm>
              <a:off x="591" y="781"/>
              <a:ext cx="75" cy="279"/>
            </a:xfrm>
            <a:prstGeom prst="rect">
              <a:avLst/>
            </a:prstGeom>
            <a:noFill/>
            <a:ln w="9525">
              <a:noFill/>
              <a:miter lim="800000"/>
              <a:headEnd/>
              <a:tailEnd/>
            </a:ln>
            <a:effectLst/>
          </p:spPr>
          <p:txBody>
            <a:bodyPr wrap="none">
              <a:spAutoFit/>
            </a:bodyPr>
            <a:lstStyle/>
            <a:p>
              <a:endParaRPr lang="en-US" sz="2000">
                <a:cs typeface="Arial" charset="0"/>
              </a:endParaRPr>
            </a:p>
          </p:txBody>
        </p:sp>
        <p:sp>
          <p:nvSpPr>
            <p:cNvPr id="69636" name="Rectangle 4"/>
            <p:cNvSpPr>
              <a:spLocks noChangeArrowheads="1"/>
            </p:cNvSpPr>
            <p:nvPr/>
          </p:nvSpPr>
          <p:spPr bwMode="auto">
            <a:xfrm>
              <a:off x="1098" y="0"/>
              <a:ext cx="1296" cy="222"/>
            </a:xfrm>
            <a:prstGeom prst="rect">
              <a:avLst/>
            </a:prstGeom>
            <a:solidFill>
              <a:srgbClr val="FF9900"/>
            </a:solidFill>
            <a:ln w="9525">
              <a:solidFill>
                <a:schemeClr val="tx1"/>
              </a:solidFill>
              <a:miter lim="800000"/>
              <a:headEnd/>
              <a:tailEnd/>
            </a:ln>
            <a:effectLst/>
          </p:spPr>
          <p:txBody>
            <a:bodyPr wrap="none" anchor="ctr"/>
            <a:lstStyle/>
            <a:p>
              <a:pPr algn="ctr"/>
              <a:r>
                <a:rPr lang="en-US" sz="2000"/>
                <a:t>wire</a:t>
              </a:r>
            </a:p>
          </p:txBody>
        </p:sp>
        <p:sp>
          <p:nvSpPr>
            <p:cNvPr id="69637" name="Line 5"/>
            <p:cNvSpPr>
              <a:spLocks noChangeShapeType="1"/>
            </p:cNvSpPr>
            <p:nvPr/>
          </p:nvSpPr>
          <p:spPr bwMode="auto">
            <a:xfrm>
              <a:off x="1090" y="1591"/>
              <a:ext cx="1309" cy="6"/>
            </a:xfrm>
            <a:prstGeom prst="line">
              <a:avLst/>
            </a:prstGeom>
            <a:noFill/>
            <a:ln w="28575">
              <a:solidFill>
                <a:srgbClr val="009900"/>
              </a:solidFill>
              <a:round/>
              <a:headEnd/>
              <a:tailEnd/>
            </a:ln>
            <a:effectLst/>
          </p:spPr>
          <p:txBody>
            <a:bodyPr/>
            <a:lstStyle/>
            <a:p>
              <a:endParaRPr lang="en-CA"/>
            </a:p>
          </p:txBody>
        </p:sp>
        <p:sp>
          <p:nvSpPr>
            <p:cNvPr id="69638" name="Text Box 6"/>
            <p:cNvSpPr txBox="1">
              <a:spLocks noChangeArrowheads="1"/>
            </p:cNvSpPr>
            <p:nvPr/>
          </p:nvSpPr>
          <p:spPr bwMode="auto">
            <a:xfrm>
              <a:off x="407" y="1460"/>
              <a:ext cx="161" cy="279"/>
            </a:xfrm>
            <a:prstGeom prst="rect">
              <a:avLst/>
            </a:prstGeom>
            <a:noFill/>
            <a:ln w="9525">
              <a:noFill/>
              <a:miter lim="800000"/>
              <a:headEnd/>
              <a:tailEnd/>
            </a:ln>
            <a:effectLst/>
          </p:spPr>
          <p:txBody>
            <a:bodyPr wrap="none">
              <a:spAutoFit/>
            </a:bodyPr>
            <a:lstStyle/>
            <a:p>
              <a:r>
                <a:rPr lang="en-US" sz="2000">
                  <a:cs typeface="Arial" charset="0"/>
                </a:rPr>
                <a:t>0 </a:t>
              </a:r>
            </a:p>
          </p:txBody>
        </p:sp>
        <p:sp>
          <p:nvSpPr>
            <p:cNvPr id="69639" name="Line 7"/>
            <p:cNvSpPr>
              <a:spLocks noChangeShapeType="1"/>
            </p:cNvSpPr>
            <p:nvPr/>
          </p:nvSpPr>
          <p:spPr bwMode="auto">
            <a:xfrm>
              <a:off x="634" y="448"/>
              <a:ext cx="5" cy="1136"/>
            </a:xfrm>
            <a:prstGeom prst="line">
              <a:avLst/>
            </a:prstGeom>
            <a:noFill/>
            <a:ln w="9525">
              <a:solidFill>
                <a:schemeClr val="tx1"/>
              </a:solidFill>
              <a:round/>
              <a:headEnd type="triangle" w="med" len="med"/>
              <a:tailEnd/>
            </a:ln>
            <a:effectLst/>
          </p:spPr>
          <p:txBody>
            <a:bodyPr/>
            <a:lstStyle/>
            <a:p>
              <a:endParaRPr lang="en-CA"/>
            </a:p>
          </p:txBody>
        </p:sp>
        <p:sp>
          <p:nvSpPr>
            <p:cNvPr id="69640" name="Text Box 8"/>
            <p:cNvSpPr txBox="1">
              <a:spLocks noChangeArrowheads="1"/>
            </p:cNvSpPr>
            <p:nvPr/>
          </p:nvSpPr>
          <p:spPr bwMode="auto">
            <a:xfrm rot="-5400000">
              <a:off x="148" y="983"/>
              <a:ext cx="694" cy="163"/>
            </a:xfrm>
            <a:prstGeom prst="rect">
              <a:avLst/>
            </a:prstGeom>
            <a:noFill/>
            <a:ln w="9525">
              <a:noFill/>
              <a:miter lim="800000"/>
              <a:headEnd/>
              <a:tailEnd/>
            </a:ln>
            <a:effectLst/>
          </p:spPr>
          <p:txBody>
            <a:bodyPr wrap="none">
              <a:spAutoFit/>
            </a:bodyPr>
            <a:lstStyle/>
            <a:p>
              <a:r>
                <a:rPr lang="en-US" sz="2000">
                  <a:cs typeface="Arial" charset="0"/>
                </a:rPr>
                <a:t>Energy</a:t>
              </a:r>
            </a:p>
          </p:txBody>
        </p:sp>
        <p:sp>
          <p:nvSpPr>
            <p:cNvPr id="69641" name="Line 9"/>
            <p:cNvSpPr>
              <a:spLocks noChangeShapeType="1"/>
            </p:cNvSpPr>
            <p:nvPr/>
          </p:nvSpPr>
          <p:spPr bwMode="auto">
            <a:xfrm flipV="1">
              <a:off x="638" y="1597"/>
              <a:ext cx="2267" cy="6"/>
            </a:xfrm>
            <a:prstGeom prst="line">
              <a:avLst/>
            </a:prstGeom>
            <a:noFill/>
            <a:ln w="9525">
              <a:solidFill>
                <a:schemeClr val="tx1"/>
              </a:solidFill>
              <a:round/>
              <a:headEnd/>
              <a:tailEnd type="triangle" w="med" len="med"/>
            </a:ln>
            <a:effectLst/>
          </p:spPr>
          <p:txBody>
            <a:bodyPr/>
            <a:lstStyle/>
            <a:p>
              <a:endParaRPr lang="en-CA"/>
            </a:p>
          </p:txBody>
        </p:sp>
        <p:sp>
          <p:nvSpPr>
            <p:cNvPr id="69642" name="Text Box 10"/>
            <p:cNvSpPr txBox="1">
              <a:spLocks noChangeArrowheads="1"/>
            </p:cNvSpPr>
            <p:nvPr/>
          </p:nvSpPr>
          <p:spPr bwMode="auto">
            <a:xfrm>
              <a:off x="2731" y="1556"/>
              <a:ext cx="127" cy="279"/>
            </a:xfrm>
            <a:prstGeom prst="rect">
              <a:avLst/>
            </a:prstGeom>
            <a:noFill/>
            <a:ln w="9525">
              <a:noFill/>
              <a:miter lim="800000"/>
              <a:headEnd/>
              <a:tailEnd/>
            </a:ln>
            <a:effectLst/>
          </p:spPr>
          <p:txBody>
            <a:bodyPr wrap="none">
              <a:spAutoFit/>
            </a:bodyPr>
            <a:lstStyle/>
            <a:p>
              <a:r>
                <a:rPr lang="en-US" sz="2000">
                  <a:cs typeface="Arial" charset="0"/>
                </a:rPr>
                <a:t>x</a:t>
              </a:r>
            </a:p>
          </p:txBody>
        </p:sp>
        <p:sp>
          <p:nvSpPr>
            <p:cNvPr id="69643" name="Text Box 11"/>
            <p:cNvSpPr txBox="1">
              <a:spLocks noChangeArrowheads="1"/>
            </p:cNvSpPr>
            <p:nvPr/>
          </p:nvSpPr>
          <p:spPr bwMode="auto">
            <a:xfrm>
              <a:off x="1042" y="1708"/>
              <a:ext cx="133" cy="278"/>
            </a:xfrm>
            <a:prstGeom prst="rect">
              <a:avLst/>
            </a:prstGeom>
            <a:noFill/>
            <a:ln w="9525">
              <a:noFill/>
              <a:miter lim="800000"/>
              <a:headEnd/>
              <a:tailEnd/>
            </a:ln>
            <a:effectLst/>
          </p:spPr>
          <p:txBody>
            <a:bodyPr wrap="none">
              <a:spAutoFit/>
            </a:bodyPr>
            <a:lstStyle/>
            <a:p>
              <a:r>
                <a:rPr lang="en-US" sz="2000">
                  <a:cs typeface="Arial" charset="0"/>
                </a:rPr>
                <a:t>0</a:t>
              </a:r>
            </a:p>
          </p:txBody>
        </p:sp>
        <p:sp>
          <p:nvSpPr>
            <p:cNvPr id="69644" name="Text Box 12"/>
            <p:cNvSpPr txBox="1">
              <a:spLocks noChangeArrowheads="1"/>
            </p:cNvSpPr>
            <p:nvPr/>
          </p:nvSpPr>
          <p:spPr bwMode="auto">
            <a:xfrm>
              <a:off x="2339" y="1713"/>
              <a:ext cx="133" cy="279"/>
            </a:xfrm>
            <a:prstGeom prst="rect">
              <a:avLst/>
            </a:prstGeom>
            <a:noFill/>
            <a:ln w="9525">
              <a:noFill/>
              <a:miter lim="800000"/>
              <a:headEnd/>
              <a:tailEnd/>
            </a:ln>
            <a:effectLst/>
          </p:spPr>
          <p:txBody>
            <a:bodyPr wrap="none">
              <a:spAutoFit/>
            </a:bodyPr>
            <a:lstStyle/>
            <a:p>
              <a:r>
                <a:rPr lang="en-US" sz="2000">
                  <a:cs typeface="Arial" charset="0"/>
                </a:rPr>
                <a:t>L</a:t>
              </a:r>
            </a:p>
          </p:txBody>
        </p:sp>
        <p:sp>
          <p:nvSpPr>
            <p:cNvPr id="69645" name="Text Box 13"/>
            <p:cNvSpPr txBox="1">
              <a:spLocks noChangeArrowheads="1"/>
            </p:cNvSpPr>
            <p:nvPr/>
          </p:nvSpPr>
          <p:spPr bwMode="auto">
            <a:xfrm>
              <a:off x="666" y="261"/>
              <a:ext cx="265" cy="278"/>
            </a:xfrm>
            <a:prstGeom prst="rect">
              <a:avLst/>
            </a:prstGeom>
            <a:noFill/>
            <a:ln w="9525">
              <a:noFill/>
              <a:miter lim="800000"/>
              <a:headEnd/>
              <a:tailEnd/>
            </a:ln>
            <a:effectLst/>
          </p:spPr>
          <p:txBody>
            <a:bodyPr wrap="none">
              <a:spAutoFit/>
            </a:bodyPr>
            <a:lstStyle/>
            <a:p>
              <a:r>
                <a:rPr lang="en-US" sz="2000">
                  <a:solidFill>
                    <a:srgbClr val="FF0000"/>
                  </a:solidFill>
                </a:rPr>
                <a:t>V(x)</a:t>
              </a:r>
            </a:p>
          </p:txBody>
        </p:sp>
        <p:grpSp>
          <p:nvGrpSpPr>
            <p:cNvPr id="3" name="Group 14"/>
            <p:cNvGrpSpPr>
              <a:grpSpLocks/>
            </p:cNvGrpSpPr>
            <p:nvPr/>
          </p:nvGrpSpPr>
          <p:grpSpPr bwMode="auto">
            <a:xfrm>
              <a:off x="570" y="563"/>
              <a:ext cx="2352" cy="1056"/>
              <a:chOff x="192" y="1104"/>
              <a:chExt cx="2352" cy="1056"/>
            </a:xfrm>
          </p:grpSpPr>
          <p:sp>
            <p:nvSpPr>
              <p:cNvPr id="69647" name="Line 15"/>
              <p:cNvSpPr>
                <a:spLocks noChangeShapeType="1"/>
              </p:cNvSpPr>
              <p:nvPr/>
            </p:nvSpPr>
            <p:spPr bwMode="auto">
              <a:xfrm>
                <a:off x="192" y="1104"/>
                <a:ext cx="528" cy="0"/>
              </a:xfrm>
              <a:prstGeom prst="line">
                <a:avLst/>
              </a:prstGeom>
              <a:noFill/>
              <a:ln w="38100">
                <a:solidFill>
                  <a:srgbClr val="FF0000"/>
                </a:solidFill>
                <a:round/>
                <a:headEnd/>
                <a:tailEnd/>
              </a:ln>
              <a:effectLst/>
            </p:spPr>
            <p:txBody>
              <a:bodyPr/>
              <a:lstStyle/>
              <a:p>
                <a:endParaRPr lang="en-CA"/>
              </a:p>
            </p:txBody>
          </p:sp>
          <p:sp>
            <p:nvSpPr>
              <p:cNvPr id="69648" name="Line 16"/>
              <p:cNvSpPr>
                <a:spLocks noChangeShapeType="1"/>
              </p:cNvSpPr>
              <p:nvPr/>
            </p:nvSpPr>
            <p:spPr bwMode="auto">
              <a:xfrm>
                <a:off x="692" y="1104"/>
                <a:ext cx="0" cy="1056"/>
              </a:xfrm>
              <a:prstGeom prst="line">
                <a:avLst/>
              </a:prstGeom>
              <a:noFill/>
              <a:ln w="38100">
                <a:solidFill>
                  <a:srgbClr val="FF0000"/>
                </a:solidFill>
                <a:round/>
                <a:headEnd/>
                <a:tailEnd/>
              </a:ln>
              <a:effectLst/>
            </p:spPr>
            <p:txBody>
              <a:bodyPr/>
              <a:lstStyle/>
              <a:p>
                <a:endParaRPr lang="en-CA"/>
              </a:p>
            </p:txBody>
          </p:sp>
          <p:sp>
            <p:nvSpPr>
              <p:cNvPr id="69649" name="Line 17"/>
              <p:cNvSpPr>
                <a:spLocks noChangeShapeType="1"/>
              </p:cNvSpPr>
              <p:nvPr/>
            </p:nvSpPr>
            <p:spPr bwMode="auto">
              <a:xfrm>
                <a:off x="2016" y="1104"/>
                <a:ext cx="0" cy="1056"/>
              </a:xfrm>
              <a:prstGeom prst="line">
                <a:avLst/>
              </a:prstGeom>
              <a:noFill/>
              <a:ln w="38100">
                <a:solidFill>
                  <a:srgbClr val="FF0000"/>
                </a:solidFill>
                <a:round/>
                <a:headEnd/>
                <a:tailEnd/>
              </a:ln>
              <a:effectLst/>
            </p:spPr>
            <p:txBody>
              <a:bodyPr/>
              <a:lstStyle/>
              <a:p>
                <a:endParaRPr lang="en-CA"/>
              </a:p>
            </p:txBody>
          </p:sp>
          <p:sp>
            <p:nvSpPr>
              <p:cNvPr id="69650" name="Line 18"/>
              <p:cNvSpPr>
                <a:spLocks noChangeShapeType="1"/>
              </p:cNvSpPr>
              <p:nvPr/>
            </p:nvSpPr>
            <p:spPr bwMode="auto">
              <a:xfrm>
                <a:off x="2016" y="1104"/>
                <a:ext cx="528" cy="0"/>
              </a:xfrm>
              <a:prstGeom prst="line">
                <a:avLst/>
              </a:prstGeom>
              <a:noFill/>
              <a:ln w="38100">
                <a:solidFill>
                  <a:srgbClr val="FF0000"/>
                </a:solidFill>
                <a:round/>
                <a:headEnd/>
                <a:tailEnd/>
              </a:ln>
              <a:effectLst/>
            </p:spPr>
            <p:txBody>
              <a:bodyPr/>
              <a:lstStyle/>
              <a:p>
                <a:endParaRPr lang="en-CA"/>
              </a:p>
            </p:txBody>
          </p:sp>
          <p:sp>
            <p:nvSpPr>
              <p:cNvPr id="69651" name="Line 19"/>
              <p:cNvSpPr>
                <a:spLocks noChangeShapeType="1"/>
              </p:cNvSpPr>
              <p:nvPr/>
            </p:nvSpPr>
            <p:spPr bwMode="auto">
              <a:xfrm>
                <a:off x="685" y="2137"/>
                <a:ext cx="1344" cy="3"/>
              </a:xfrm>
              <a:prstGeom prst="line">
                <a:avLst/>
              </a:prstGeom>
              <a:noFill/>
              <a:ln w="38100">
                <a:solidFill>
                  <a:srgbClr val="FF0000"/>
                </a:solidFill>
                <a:round/>
                <a:headEnd/>
                <a:tailEnd/>
              </a:ln>
              <a:effectLst/>
            </p:spPr>
            <p:txBody>
              <a:bodyPr/>
              <a:lstStyle/>
              <a:p>
                <a:endParaRPr lang="en-CA"/>
              </a:p>
            </p:txBody>
          </p:sp>
        </p:grpSp>
        <p:sp>
          <p:nvSpPr>
            <p:cNvPr id="69652" name="Text Box 20"/>
            <p:cNvSpPr txBox="1">
              <a:spLocks noChangeArrowheads="1"/>
            </p:cNvSpPr>
            <p:nvPr/>
          </p:nvSpPr>
          <p:spPr bwMode="auto">
            <a:xfrm>
              <a:off x="0" y="1920"/>
              <a:ext cx="960" cy="278"/>
            </a:xfrm>
            <a:prstGeom prst="rect">
              <a:avLst/>
            </a:prstGeom>
            <a:noFill/>
            <a:ln w="9525">
              <a:noFill/>
              <a:miter lim="800000"/>
              <a:headEnd/>
              <a:tailEnd/>
            </a:ln>
            <a:effectLst/>
          </p:spPr>
          <p:txBody>
            <a:bodyPr>
              <a:spAutoFit/>
            </a:bodyPr>
            <a:lstStyle/>
            <a:p>
              <a:pPr algn="ctr"/>
              <a:r>
                <a:rPr lang="en-US" sz="2000">
                  <a:latin typeface="Comic Sans MS" pitchFamily="66" charset="0"/>
                </a:rPr>
                <a:t>Region I</a:t>
              </a:r>
            </a:p>
          </p:txBody>
        </p:sp>
        <p:sp>
          <p:nvSpPr>
            <p:cNvPr id="69653" name="Text Box 21"/>
            <p:cNvSpPr txBox="1">
              <a:spLocks noChangeArrowheads="1"/>
            </p:cNvSpPr>
            <p:nvPr/>
          </p:nvSpPr>
          <p:spPr bwMode="auto">
            <a:xfrm>
              <a:off x="1194" y="1967"/>
              <a:ext cx="1104" cy="279"/>
            </a:xfrm>
            <a:prstGeom prst="rect">
              <a:avLst/>
            </a:prstGeom>
            <a:noFill/>
            <a:ln w="9525">
              <a:noFill/>
              <a:miter lim="800000"/>
              <a:headEnd/>
              <a:tailEnd/>
            </a:ln>
            <a:effectLst/>
          </p:spPr>
          <p:txBody>
            <a:bodyPr>
              <a:spAutoFit/>
            </a:bodyPr>
            <a:lstStyle/>
            <a:p>
              <a:pPr algn="ctr"/>
              <a:r>
                <a:rPr lang="en-US" sz="2000">
                  <a:latin typeface="Comic Sans MS" pitchFamily="66" charset="0"/>
                </a:rPr>
                <a:t>Region II</a:t>
              </a:r>
            </a:p>
          </p:txBody>
        </p:sp>
        <p:sp>
          <p:nvSpPr>
            <p:cNvPr id="69654" name="Text Box 22"/>
            <p:cNvSpPr txBox="1">
              <a:spLocks noChangeArrowheads="1"/>
            </p:cNvSpPr>
            <p:nvPr/>
          </p:nvSpPr>
          <p:spPr bwMode="auto">
            <a:xfrm>
              <a:off x="2634" y="1969"/>
              <a:ext cx="1104" cy="278"/>
            </a:xfrm>
            <a:prstGeom prst="rect">
              <a:avLst/>
            </a:prstGeom>
            <a:noFill/>
            <a:ln w="9525">
              <a:noFill/>
              <a:miter lim="800000"/>
              <a:headEnd/>
              <a:tailEnd/>
            </a:ln>
            <a:effectLst/>
          </p:spPr>
          <p:txBody>
            <a:bodyPr>
              <a:spAutoFit/>
            </a:bodyPr>
            <a:lstStyle/>
            <a:p>
              <a:pPr algn="ctr"/>
              <a:r>
                <a:rPr lang="en-US" sz="2000">
                  <a:latin typeface="Comic Sans MS" pitchFamily="66" charset="0"/>
                </a:rPr>
                <a:t>Region III</a:t>
              </a:r>
            </a:p>
          </p:txBody>
        </p:sp>
        <p:sp>
          <p:nvSpPr>
            <p:cNvPr id="69655" name="Line 23"/>
            <p:cNvSpPr>
              <a:spLocks noChangeShapeType="1"/>
            </p:cNvSpPr>
            <p:nvPr/>
          </p:nvSpPr>
          <p:spPr bwMode="auto">
            <a:xfrm>
              <a:off x="1070" y="1968"/>
              <a:ext cx="0" cy="214"/>
            </a:xfrm>
            <a:prstGeom prst="line">
              <a:avLst/>
            </a:prstGeom>
            <a:noFill/>
            <a:ln w="9525">
              <a:solidFill>
                <a:srgbClr val="FF0000"/>
              </a:solidFill>
              <a:round/>
              <a:headEnd/>
              <a:tailEnd/>
            </a:ln>
            <a:effectLst/>
          </p:spPr>
          <p:txBody>
            <a:bodyPr/>
            <a:lstStyle/>
            <a:p>
              <a:endParaRPr lang="en-CA"/>
            </a:p>
          </p:txBody>
        </p:sp>
        <p:sp>
          <p:nvSpPr>
            <p:cNvPr id="69656" name="Line 24"/>
            <p:cNvSpPr>
              <a:spLocks noChangeShapeType="1"/>
            </p:cNvSpPr>
            <p:nvPr/>
          </p:nvSpPr>
          <p:spPr bwMode="auto">
            <a:xfrm flipH="1">
              <a:off x="2396" y="1990"/>
              <a:ext cx="2" cy="234"/>
            </a:xfrm>
            <a:prstGeom prst="line">
              <a:avLst/>
            </a:prstGeom>
            <a:noFill/>
            <a:ln w="9525">
              <a:solidFill>
                <a:srgbClr val="FF0000"/>
              </a:solidFill>
              <a:round/>
              <a:headEnd/>
              <a:tailEnd/>
            </a:ln>
            <a:effectLst/>
          </p:spPr>
          <p:txBody>
            <a:bodyPr/>
            <a:lstStyle/>
            <a:p>
              <a:endParaRPr lang="en-CA"/>
            </a:p>
          </p:txBody>
        </p:sp>
        <p:sp>
          <p:nvSpPr>
            <p:cNvPr id="69657" name="Text Box 25"/>
            <p:cNvSpPr txBox="1">
              <a:spLocks noChangeArrowheads="1"/>
            </p:cNvSpPr>
            <p:nvPr/>
          </p:nvSpPr>
          <p:spPr bwMode="auto">
            <a:xfrm>
              <a:off x="0" y="453"/>
              <a:ext cx="347" cy="278"/>
            </a:xfrm>
            <a:prstGeom prst="rect">
              <a:avLst/>
            </a:prstGeom>
            <a:noFill/>
            <a:ln w="9525">
              <a:noFill/>
              <a:miter lim="800000"/>
              <a:headEnd/>
              <a:tailEnd/>
            </a:ln>
            <a:effectLst/>
          </p:spPr>
          <p:txBody>
            <a:bodyPr wrap="none">
              <a:spAutoFit/>
            </a:bodyPr>
            <a:lstStyle/>
            <a:p>
              <a:r>
                <a:rPr lang="en-US" sz="2000"/>
                <a:t>4.7eV</a:t>
              </a:r>
            </a:p>
          </p:txBody>
        </p:sp>
        <p:sp>
          <p:nvSpPr>
            <p:cNvPr id="69658" name="Line 26"/>
            <p:cNvSpPr>
              <a:spLocks noChangeShapeType="1"/>
            </p:cNvSpPr>
            <p:nvPr/>
          </p:nvSpPr>
          <p:spPr bwMode="auto">
            <a:xfrm>
              <a:off x="805" y="1139"/>
              <a:ext cx="2021" cy="0"/>
            </a:xfrm>
            <a:prstGeom prst="line">
              <a:avLst/>
            </a:prstGeom>
            <a:noFill/>
            <a:ln w="57150">
              <a:solidFill>
                <a:srgbClr val="08780B"/>
              </a:solidFill>
              <a:round/>
              <a:headEnd/>
              <a:tailEnd/>
            </a:ln>
            <a:effectLst/>
          </p:spPr>
          <p:txBody>
            <a:bodyPr/>
            <a:lstStyle/>
            <a:p>
              <a:endParaRPr lang="en-CA"/>
            </a:p>
          </p:txBody>
        </p:sp>
        <p:sp>
          <p:nvSpPr>
            <p:cNvPr id="69659" name="Text Box 27"/>
            <p:cNvSpPr txBox="1">
              <a:spLocks noChangeArrowheads="1"/>
            </p:cNvSpPr>
            <p:nvPr/>
          </p:nvSpPr>
          <p:spPr bwMode="auto">
            <a:xfrm>
              <a:off x="2826" y="1077"/>
              <a:ext cx="386" cy="278"/>
            </a:xfrm>
            <a:prstGeom prst="rect">
              <a:avLst/>
            </a:prstGeom>
            <a:noFill/>
            <a:ln w="9525">
              <a:noFill/>
              <a:miter lim="800000"/>
              <a:headEnd/>
              <a:tailEnd/>
            </a:ln>
            <a:effectLst/>
          </p:spPr>
          <p:txBody>
            <a:bodyPr wrap="none">
              <a:spAutoFit/>
            </a:bodyPr>
            <a:lstStyle/>
            <a:p>
              <a:r>
                <a:rPr lang="en-US" sz="2000">
                  <a:solidFill>
                    <a:srgbClr val="08780B"/>
                  </a:solidFill>
                  <a:cs typeface="Arial" charset="0"/>
                </a:rPr>
                <a:t>E</a:t>
              </a:r>
              <a:r>
                <a:rPr lang="en-US" sz="2000" baseline="-25000">
                  <a:solidFill>
                    <a:srgbClr val="08780B"/>
                  </a:solidFill>
                  <a:cs typeface="Arial" charset="0"/>
                </a:rPr>
                <a:t>electron</a:t>
              </a:r>
            </a:p>
          </p:txBody>
        </p:sp>
      </p:grpSp>
      <p:graphicFrame>
        <p:nvGraphicFramePr>
          <p:cNvPr id="69660" name="Object 28"/>
          <p:cNvGraphicFramePr>
            <a:graphicFrameLocks noChangeAspect="1"/>
          </p:cNvGraphicFramePr>
          <p:nvPr/>
        </p:nvGraphicFramePr>
        <p:xfrm>
          <a:off x="5943600" y="3276600"/>
          <a:ext cx="3200400" cy="609600"/>
        </p:xfrm>
        <a:graphic>
          <a:graphicData uri="http://schemas.openxmlformats.org/presentationml/2006/ole">
            <p:oleObj spid="_x0000_s220162" name="Equation" r:id="rId4" imgW="1358640" imgH="228600" progId="Equation.3">
              <p:embed/>
            </p:oleObj>
          </a:graphicData>
        </a:graphic>
      </p:graphicFrame>
      <p:graphicFrame>
        <p:nvGraphicFramePr>
          <p:cNvPr id="69662" name="Object 30"/>
          <p:cNvGraphicFramePr>
            <a:graphicFrameLocks noChangeAspect="1"/>
          </p:cNvGraphicFramePr>
          <p:nvPr/>
        </p:nvGraphicFramePr>
        <p:xfrm>
          <a:off x="69850" y="3429000"/>
          <a:ext cx="2432050" cy="390525"/>
        </p:xfrm>
        <a:graphic>
          <a:graphicData uri="http://schemas.openxmlformats.org/presentationml/2006/ole">
            <p:oleObj spid="_x0000_s220163" name="Equation" r:id="rId5" imgW="1282680" imgH="228600" progId="Equation.3">
              <p:embed/>
            </p:oleObj>
          </a:graphicData>
        </a:graphic>
      </p:graphicFrame>
      <p:sp>
        <p:nvSpPr>
          <p:cNvPr id="69663" name="Text Box 31"/>
          <p:cNvSpPr txBox="1">
            <a:spLocks noChangeArrowheads="1"/>
          </p:cNvSpPr>
          <p:nvPr/>
        </p:nvSpPr>
        <p:spPr bwMode="auto">
          <a:xfrm>
            <a:off x="-41275" y="4495800"/>
            <a:ext cx="7010400" cy="822325"/>
          </a:xfrm>
          <a:prstGeom prst="rect">
            <a:avLst/>
          </a:prstGeom>
          <a:noFill/>
          <a:ln w="9525">
            <a:noFill/>
            <a:miter lim="800000"/>
            <a:headEnd/>
            <a:tailEnd/>
          </a:ln>
          <a:effectLst/>
        </p:spPr>
        <p:txBody>
          <a:bodyPr>
            <a:spAutoFit/>
          </a:bodyPr>
          <a:lstStyle/>
          <a:p>
            <a:r>
              <a:rPr lang="en-US">
                <a:latin typeface="Comic Sans MS" pitchFamily="66" charset="0"/>
                <a:cs typeface="Arial" charset="0"/>
              </a:rPr>
              <a:t>What will wave function in Region III look like?  </a:t>
            </a:r>
          </a:p>
          <a:p>
            <a:r>
              <a:rPr lang="en-US">
                <a:latin typeface="Comic Sans MS" pitchFamily="66" charset="0"/>
                <a:cs typeface="Arial" charset="0"/>
              </a:rPr>
              <a:t>What </a:t>
            </a:r>
            <a:r>
              <a:rPr lang="en-US" u="sng">
                <a:latin typeface="Comic Sans MS" pitchFamily="66" charset="0"/>
                <a:cs typeface="Arial" charset="0"/>
              </a:rPr>
              <a:t>makes sense</a:t>
            </a:r>
            <a:r>
              <a:rPr lang="en-US">
                <a:latin typeface="Comic Sans MS" pitchFamily="66" charset="0"/>
                <a:cs typeface="Arial" charset="0"/>
              </a:rPr>
              <a:t> for constants A and B</a:t>
            </a:r>
            <a:r>
              <a:rPr lang="en-US">
                <a:latin typeface="Comic Sans MS" pitchFamily="66" charset="0"/>
                <a:cs typeface="Arial" charset="0"/>
                <a:sym typeface="Wingdings" pitchFamily="2" charset="2"/>
              </a:rPr>
              <a:t>? </a:t>
            </a:r>
          </a:p>
        </p:txBody>
      </p:sp>
      <p:sp>
        <p:nvSpPr>
          <p:cNvPr id="69664" name="Text Box 32"/>
          <p:cNvSpPr txBox="1">
            <a:spLocks noChangeArrowheads="1"/>
          </p:cNvSpPr>
          <p:nvPr/>
        </p:nvSpPr>
        <p:spPr bwMode="auto">
          <a:xfrm>
            <a:off x="-41275" y="5257800"/>
            <a:ext cx="9185275" cy="1187450"/>
          </a:xfrm>
          <a:prstGeom prst="rect">
            <a:avLst/>
          </a:prstGeom>
          <a:noFill/>
          <a:ln w="9525">
            <a:noFill/>
            <a:miter lim="800000"/>
            <a:headEnd/>
            <a:tailEnd/>
          </a:ln>
          <a:effectLst/>
        </p:spPr>
        <p:txBody>
          <a:bodyPr wrap="none">
            <a:spAutoFit/>
          </a:bodyPr>
          <a:lstStyle/>
          <a:p>
            <a:r>
              <a:rPr lang="en-US">
                <a:solidFill>
                  <a:srgbClr val="FF0000"/>
                </a:solidFill>
                <a:cs typeface="Arial" charset="0"/>
              </a:rPr>
              <a:t>Answer is a.  A must be 0 .. otherwise </a:t>
            </a:r>
            <a:r>
              <a:rPr lang="en-US" i="1">
                <a:solidFill>
                  <a:srgbClr val="FF0000"/>
                </a:solidFill>
                <a:latin typeface="Symbol" pitchFamily="18" charset="2"/>
                <a:cs typeface="Arial" charset="0"/>
              </a:rPr>
              <a:t>y</a:t>
            </a:r>
            <a:r>
              <a:rPr lang="en-US">
                <a:solidFill>
                  <a:srgbClr val="FF0000"/>
                </a:solidFill>
                <a:cs typeface="Arial" charset="0"/>
              </a:rPr>
              <a:t> blows up as x gets bigger.</a:t>
            </a:r>
          </a:p>
          <a:p>
            <a:r>
              <a:rPr lang="en-US">
                <a:solidFill>
                  <a:srgbClr val="FF0000"/>
                </a:solidFill>
                <a:cs typeface="Arial" charset="0"/>
              </a:rPr>
              <a:t>	This doesn’t make sense! </a:t>
            </a:r>
          </a:p>
          <a:p>
            <a:r>
              <a:rPr lang="en-US">
                <a:solidFill>
                  <a:srgbClr val="FF0000"/>
                </a:solidFill>
                <a:cs typeface="Arial" charset="0"/>
              </a:rPr>
              <a:t>	</a:t>
            </a:r>
            <a:endParaRPr lang="en-US" i="1">
              <a:solidFill>
                <a:srgbClr val="FF0000"/>
              </a:solidFill>
              <a:latin typeface="Symbol" pitchFamily="18" charset="2"/>
              <a:cs typeface="Arial" charset="0"/>
            </a:endParaRPr>
          </a:p>
        </p:txBody>
      </p:sp>
      <p:sp>
        <p:nvSpPr>
          <p:cNvPr id="69665" name="Freeform 33"/>
          <p:cNvSpPr>
            <a:spLocks/>
          </p:cNvSpPr>
          <p:nvPr/>
        </p:nvSpPr>
        <p:spPr bwMode="auto">
          <a:xfrm>
            <a:off x="7772400" y="4724400"/>
            <a:ext cx="1066800" cy="457200"/>
          </a:xfrm>
          <a:custGeom>
            <a:avLst/>
            <a:gdLst/>
            <a:ahLst/>
            <a:cxnLst>
              <a:cxn ang="0">
                <a:pos x="0" y="0"/>
              </a:cxn>
              <a:cxn ang="0">
                <a:pos x="114" y="144"/>
              </a:cxn>
              <a:cxn ang="0">
                <a:pos x="288" y="240"/>
              </a:cxn>
              <a:cxn ang="0">
                <a:pos x="449" y="267"/>
              </a:cxn>
              <a:cxn ang="0">
                <a:pos x="672" y="288"/>
              </a:cxn>
            </a:cxnLst>
            <a:rect l="0" t="0" r="r" b="b"/>
            <a:pathLst>
              <a:path w="672" h="288">
                <a:moveTo>
                  <a:pt x="0" y="0"/>
                </a:moveTo>
                <a:cubicBezTo>
                  <a:pt x="19" y="24"/>
                  <a:pt x="66" y="104"/>
                  <a:pt x="114" y="144"/>
                </a:cubicBezTo>
                <a:cubicBezTo>
                  <a:pt x="162" y="184"/>
                  <a:pt x="232" y="220"/>
                  <a:pt x="288" y="240"/>
                </a:cubicBezTo>
                <a:cubicBezTo>
                  <a:pt x="344" y="260"/>
                  <a:pt x="385" y="259"/>
                  <a:pt x="449" y="267"/>
                </a:cubicBezTo>
                <a:cubicBezTo>
                  <a:pt x="513" y="275"/>
                  <a:pt x="626" y="284"/>
                  <a:pt x="672" y="288"/>
                </a:cubicBezTo>
              </a:path>
            </a:pathLst>
          </a:custGeom>
          <a:noFill/>
          <a:ln w="19050" cmpd="sng">
            <a:solidFill>
              <a:schemeClr val="tx1"/>
            </a:solidFill>
            <a:round/>
            <a:headEnd/>
            <a:tailEnd/>
          </a:ln>
          <a:effectLst/>
        </p:spPr>
        <p:txBody>
          <a:bodyPr/>
          <a:lstStyle/>
          <a:p>
            <a:endParaRPr lang="en-CA"/>
          </a:p>
        </p:txBody>
      </p:sp>
      <p:sp>
        <p:nvSpPr>
          <p:cNvPr id="69666" name="Freeform 34"/>
          <p:cNvSpPr>
            <a:spLocks/>
          </p:cNvSpPr>
          <p:nvPr/>
        </p:nvSpPr>
        <p:spPr bwMode="auto">
          <a:xfrm flipH="1">
            <a:off x="6781800" y="4114800"/>
            <a:ext cx="1066800" cy="457200"/>
          </a:xfrm>
          <a:custGeom>
            <a:avLst/>
            <a:gdLst/>
            <a:ahLst/>
            <a:cxnLst>
              <a:cxn ang="0">
                <a:pos x="0" y="0"/>
              </a:cxn>
              <a:cxn ang="0">
                <a:pos x="114" y="144"/>
              </a:cxn>
              <a:cxn ang="0">
                <a:pos x="288" y="240"/>
              </a:cxn>
              <a:cxn ang="0">
                <a:pos x="449" y="267"/>
              </a:cxn>
              <a:cxn ang="0">
                <a:pos x="672" y="288"/>
              </a:cxn>
            </a:cxnLst>
            <a:rect l="0" t="0" r="r" b="b"/>
            <a:pathLst>
              <a:path w="672" h="288">
                <a:moveTo>
                  <a:pt x="0" y="0"/>
                </a:moveTo>
                <a:cubicBezTo>
                  <a:pt x="19" y="24"/>
                  <a:pt x="66" y="104"/>
                  <a:pt x="114" y="144"/>
                </a:cubicBezTo>
                <a:cubicBezTo>
                  <a:pt x="162" y="184"/>
                  <a:pt x="232" y="220"/>
                  <a:pt x="288" y="240"/>
                </a:cubicBezTo>
                <a:cubicBezTo>
                  <a:pt x="344" y="260"/>
                  <a:pt x="385" y="259"/>
                  <a:pt x="449" y="267"/>
                </a:cubicBezTo>
                <a:cubicBezTo>
                  <a:pt x="513" y="275"/>
                  <a:pt x="626" y="284"/>
                  <a:pt x="672" y="288"/>
                </a:cubicBezTo>
              </a:path>
            </a:pathLst>
          </a:custGeom>
          <a:noFill/>
          <a:ln w="19050" cmpd="sng">
            <a:solidFill>
              <a:schemeClr val="tx1"/>
            </a:solidFill>
            <a:round/>
            <a:headEnd/>
            <a:tailEnd/>
          </a:ln>
          <a:effectLst/>
        </p:spPr>
        <p:txBody>
          <a:bodyPr/>
          <a:lstStyle/>
          <a:p>
            <a:endParaRPr lang="en-CA"/>
          </a:p>
        </p:txBody>
      </p:sp>
      <p:sp>
        <p:nvSpPr>
          <p:cNvPr id="69667" name="Line 35"/>
          <p:cNvSpPr>
            <a:spLocks noChangeShapeType="1"/>
          </p:cNvSpPr>
          <p:nvPr/>
        </p:nvSpPr>
        <p:spPr bwMode="auto">
          <a:xfrm flipH="1">
            <a:off x="7391400" y="3810000"/>
            <a:ext cx="152400" cy="609600"/>
          </a:xfrm>
          <a:prstGeom prst="line">
            <a:avLst/>
          </a:prstGeom>
          <a:noFill/>
          <a:ln w="9525">
            <a:solidFill>
              <a:schemeClr val="tx1"/>
            </a:solidFill>
            <a:round/>
            <a:headEnd/>
            <a:tailEnd type="triangle" w="med" len="med"/>
          </a:ln>
          <a:effectLst/>
        </p:spPr>
        <p:txBody>
          <a:bodyPr/>
          <a:lstStyle/>
          <a:p>
            <a:endParaRPr lang="en-CA"/>
          </a:p>
        </p:txBody>
      </p:sp>
      <p:sp>
        <p:nvSpPr>
          <p:cNvPr id="69668" name="Line 36"/>
          <p:cNvSpPr>
            <a:spLocks noChangeShapeType="1"/>
          </p:cNvSpPr>
          <p:nvPr/>
        </p:nvSpPr>
        <p:spPr bwMode="auto">
          <a:xfrm flipH="1">
            <a:off x="8077200" y="3886200"/>
            <a:ext cx="381000" cy="1066800"/>
          </a:xfrm>
          <a:prstGeom prst="line">
            <a:avLst/>
          </a:prstGeom>
          <a:noFill/>
          <a:ln w="9525">
            <a:solidFill>
              <a:schemeClr val="tx1"/>
            </a:solidFill>
            <a:round/>
            <a:headEnd/>
            <a:tailEnd type="triangle" w="med" len="med"/>
          </a:ln>
          <a:effectLst/>
        </p:spPr>
        <p:txBody>
          <a:bodyPr/>
          <a:lstStyle/>
          <a:p>
            <a:endParaRPr lang="en-CA"/>
          </a:p>
        </p:txBody>
      </p:sp>
      <p:sp>
        <p:nvSpPr>
          <p:cNvPr id="69669" name="Text Box 37"/>
          <p:cNvSpPr txBox="1">
            <a:spLocks noChangeArrowheads="1"/>
          </p:cNvSpPr>
          <p:nvPr/>
        </p:nvSpPr>
        <p:spPr bwMode="auto">
          <a:xfrm>
            <a:off x="990600" y="6007100"/>
            <a:ext cx="5695950" cy="850900"/>
          </a:xfrm>
          <a:prstGeom prst="rect">
            <a:avLst/>
          </a:prstGeom>
          <a:noFill/>
          <a:ln w="28575">
            <a:solidFill>
              <a:srgbClr val="FF0000"/>
            </a:solidFill>
            <a:miter lim="800000"/>
            <a:headEnd/>
            <a:tailEnd/>
          </a:ln>
          <a:effectLst/>
        </p:spPr>
        <p:txBody>
          <a:bodyPr wrap="none">
            <a:spAutoFit/>
          </a:bodyPr>
          <a:lstStyle/>
          <a:p>
            <a:r>
              <a:rPr lang="en-US" i="1">
                <a:latin typeface="Symbol" pitchFamily="18" charset="2"/>
                <a:cs typeface="Arial" charset="0"/>
              </a:rPr>
              <a:t>y </a:t>
            </a:r>
            <a:r>
              <a:rPr lang="en-US" i="1">
                <a:cs typeface="Arial" charset="0"/>
              </a:rPr>
              <a:t> and probability should </a:t>
            </a:r>
            <a:r>
              <a:rPr lang="en-US" i="1">
                <a:cs typeface="Arial" charset="0"/>
                <a:sym typeface="Wingdings" pitchFamily="2" charset="2"/>
              </a:rPr>
              <a:t> 0 at large x!</a:t>
            </a:r>
            <a:r>
              <a:rPr lang="en-US"/>
              <a:t> </a:t>
            </a:r>
          </a:p>
          <a:p>
            <a:r>
              <a:rPr lang="en-US"/>
              <a:t>Need to be able to normalize </a:t>
            </a:r>
            <a:r>
              <a:rPr lang="en-US" i="1">
                <a:latin typeface="Symbol" pitchFamily="18" charset="2"/>
              </a:rPr>
              <a:t>y</a:t>
            </a:r>
          </a:p>
        </p:txBody>
      </p:sp>
      <p:grpSp>
        <p:nvGrpSpPr>
          <p:cNvPr id="4" name="Group 38"/>
          <p:cNvGrpSpPr>
            <a:grpSpLocks/>
          </p:cNvGrpSpPr>
          <p:nvPr/>
        </p:nvGrpSpPr>
        <p:grpSpPr bwMode="auto">
          <a:xfrm>
            <a:off x="7239000" y="3276600"/>
            <a:ext cx="677863" cy="777875"/>
            <a:chOff x="4324" y="1379"/>
            <a:chExt cx="427" cy="490"/>
          </a:xfrm>
        </p:grpSpPr>
        <p:sp>
          <p:nvSpPr>
            <p:cNvPr id="69671" name="Line 39"/>
            <p:cNvSpPr>
              <a:spLocks noChangeShapeType="1"/>
            </p:cNvSpPr>
            <p:nvPr/>
          </p:nvSpPr>
          <p:spPr bwMode="auto">
            <a:xfrm>
              <a:off x="4424" y="1379"/>
              <a:ext cx="284" cy="483"/>
            </a:xfrm>
            <a:prstGeom prst="line">
              <a:avLst/>
            </a:prstGeom>
            <a:noFill/>
            <a:ln w="19050">
              <a:solidFill>
                <a:srgbClr val="FF0000"/>
              </a:solidFill>
              <a:round/>
              <a:headEnd/>
              <a:tailEnd/>
            </a:ln>
            <a:effectLst/>
          </p:spPr>
          <p:txBody>
            <a:bodyPr/>
            <a:lstStyle/>
            <a:p>
              <a:endParaRPr lang="en-CA"/>
            </a:p>
          </p:txBody>
        </p:sp>
        <p:sp>
          <p:nvSpPr>
            <p:cNvPr id="69672" name="Line 40"/>
            <p:cNvSpPr>
              <a:spLocks noChangeShapeType="1"/>
            </p:cNvSpPr>
            <p:nvPr/>
          </p:nvSpPr>
          <p:spPr bwMode="auto">
            <a:xfrm flipH="1">
              <a:off x="4324" y="1386"/>
              <a:ext cx="427" cy="483"/>
            </a:xfrm>
            <a:prstGeom prst="line">
              <a:avLst/>
            </a:prstGeom>
            <a:noFill/>
            <a:ln w="19050">
              <a:solidFill>
                <a:srgbClr val="FF0000"/>
              </a:solidFill>
              <a:round/>
              <a:headEnd/>
              <a:tailEnd/>
            </a:ln>
            <a:effectLst/>
          </p:spPr>
          <p:txBody>
            <a:bodyPr/>
            <a:lstStyle/>
            <a:p>
              <a:endParaRPr lang="en-CA"/>
            </a:p>
          </p:txBody>
        </p:sp>
      </p:grpSp>
      <p:graphicFrame>
        <p:nvGraphicFramePr>
          <p:cNvPr id="69673" name="Object 41"/>
          <p:cNvGraphicFramePr>
            <a:graphicFrameLocks noChangeAspect="1"/>
          </p:cNvGraphicFramePr>
          <p:nvPr/>
        </p:nvGraphicFramePr>
        <p:xfrm>
          <a:off x="2209800" y="3905250"/>
          <a:ext cx="3784600" cy="438150"/>
        </p:xfrm>
        <a:graphic>
          <a:graphicData uri="http://schemas.openxmlformats.org/presentationml/2006/ole">
            <p:oleObj spid="_x0000_s220164" name="Equation" r:id="rId6" imgW="1841400" imgH="2156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966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966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966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966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64" grpId="0"/>
      <p:bldP spid="6966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5"/>
          <p:cNvSpPr>
            <a:spLocks noGrp="1"/>
          </p:cNvSpPr>
          <p:nvPr>
            <p:ph type="sldNum" sz="quarter" idx="12"/>
          </p:nvPr>
        </p:nvSpPr>
        <p:spPr/>
        <p:txBody>
          <a:bodyPr/>
          <a:lstStyle/>
          <a:p>
            <a:fld id="{017D10FD-1E24-490B-BE11-71ABBA7C1347}" type="slidenum">
              <a:rPr lang="en-US"/>
              <a:pPr/>
              <a:t>35</a:t>
            </a:fld>
            <a:endParaRPr lang="en-US"/>
          </a:p>
        </p:txBody>
      </p:sp>
      <p:sp>
        <p:nvSpPr>
          <p:cNvPr id="17410" name="Line 2"/>
          <p:cNvSpPr>
            <a:spLocks noChangeShapeType="1"/>
          </p:cNvSpPr>
          <p:nvPr/>
        </p:nvSpPr>
        <p:spPr bwMode="auto">
          <a:xfrm>
            <a:off x="1819275" y="2220913"/>
            <a:ext cx="3175" cy="1690687"/>
          </a:xfrm>
          <a:prstGeom prst="line">
            <a:avLst/>
          </a:prstGeom>
          <a:noFill/>
          <a:ln w="28575">
            <a:solidFill>
              <a:srgbClr val="FF0000"/>
            </a:solidFill>
            <a:round/>
            <a:headEnd/>
            <a:tailEnd/>
          </a:ln>
          <a:effectLst/>
        </p:spPr>
        <p:txBody>
          <a:bodyPr/>
          <a:lstStyle/>
          <a:p>
            <a:endParaRPr lang="en-CA"/>
          </a:p>
        </p:txBody>
      </p:sp>
      <p:sp>
        <p:nvSpPr>
          <p:cNvPr id="17411" name="Line 3"/>
          <p:cNvSpPr>
            <a:spLocks noChangeShapeType="1"/>
          </p:cNvSpPr>
          <p:nvPr/>
        </p:nvSpPr>
        <p:spPr bwMode="auto">
          <a:xfrm>
            <a:off x="-363538" y="2222500"/>
            <a:ext cx="2209801" cy="11113"/>
          </a:xfrm>
          <a:prstGeom prst="line">
            <a:avLst/>
          </a:prstGeom>
          <a:noFill/>
          <a:ln w="28575">
            <a:solidFill>
              <a:srgbClr val="FF0000"/>
            </a:solidFill>
            <a:round/>
            <a:headEnd/>
            <a:tailEnd/>
          </a:ln>
          <a:effectLst/>
        </p:spPr>
        <p:txBody>
          <a:bodyPr/>
          <a:lstStyle/>
          <a:p>
            <a:endParaRPr lang="en-CA"/>
          </a:p>
        </p:txBody>
      </p:sp>
      <p:sp>
        <p:nvSpPr>
          <p:cNvPr id="17412" name="Line 4"/>
          <p:cNvSpPr>
            <a:spLocks noChangeShapeType="1"/>
          </p:cNvSpPr>
          <p:nvPr/>
        </p:nvSpPr>
        <p:spPr bwMode="auto">
          <a:xfrm>
            <a:off x="5543550" y="2241550"/>
            <a:ext cx="6350" cy="1646238"/>
          </a:xfrm>
          <a:prstGeom prst="line">
            <a:avLst/>
          </a:prstGeom>
          <a:noFill/>
          <a:ln w="28575">
            <a:solidFill>
              <a:srgbClr val="FF0000"/>
            </a:solidFill>
            <a:round/>
            <a:headEnd/>
            <a:tailEnd/>
          </a:ln>
          <a:effectLst/>
        </p:spPr>
        <p:txBody>
          <a:bodyPr/>
          <a:lstStyle/>
          <a:p>
            <a:endParaRPr lang="en-CA"/>
          </a:p>
        </p:txBody>
      </p:sp>
      <p:sp>
        <p:nvSpPr>
          <p:cNvPr id="17413" name="Line 5"/>
          <p:cNvSpPr>
            <a:spLocks noChangeShapeType="1"/>
          </p:cNvSpPr>
          <p:nvPr/>
        </p:nvSpPr>
        <p:spPr bwMode="auto">
          <a:xfrm>
            <a:off x="5540375" y="2238375"/>
            <a:ext cx="2143125" cy="0"/>
          </a:xfrm>
          <a:prstGeom prst="line">
            <a:avLst/>
          </a:prstGeom>
          <a:noFill/>
          <a:ln w="28575">
            <a:solidFill>
              <a:srgbClr val="FF0000"/>
            </a:solidFill>
            <a:round/>
            <a:headEnd/>
            <a:tailEnd/>
          </a:ln>
          <a:effectLst/>
        </p:spPr>
        <p:txBody>
          <a:bodyPr/>
          <a:lstStyle/>
          <a:p>
            <a:endParaRPr lang="en-CA"/>
          </a:p>
        </p:txBody>
      </p:sp>
      <p:sp>
        <p:nvSpPr>
          <p:cNvPr id="17414" name="Line 6"/>
          <p:cNvSpPr>
            <a:spLocks noChangeShapeType="1"/>
          </p:cNvSpPr>
          <p:nvPr/>
        </p:nvSpPr>
        <p:spPr bwMode="auto">
          <a:xfrm>
            <a:off x="1833563" y="3873500"/>
            <a:ext cx="3748087" cy="23813"/>
          </a:xfrm>
          <a:prstGeom prst="line">
            <a:avLst/>
          </a:prstGeom>
          <a:noFill/>
          <a:ln w="28575">
            <a:solidFill>
              <a:srgbClr val="FF0000"/>
            </a:solidFill>
            <a:round/>
            <a:headEnd/>
            <a:tailEnd/>
          </a:ln>
          <a:effectLst/>
        </p:spPr>
        <p:txBody>
          <a:bodyPr/>
          <a:lstStyle/>
          <a:p>
            <a:endParaRPr lang="en-CA"/>
          </a:p>
        </p:txBody>
      </p:sp>
      <p:sp>
        <p:nvSpPr>
          <p:cNvPr id="17415" name="Text Box 7"/>
          <p:cNvSpPr txBox="1">
            <a:spLocks noChangeArrowheads="1"/>
          </p:cNvSpPr>
          <p:nvPr/>
        </p:nvSpPr>
        <p:spPr bwMode="auto">
          <a:xfrm>
            <a:off x="741363" y="3621088"/>
            <a:ext cx="1192212" cy="457200"/>
          </a:xfrm>
          <a:prstGeom prst="rect">
            <a:avLst/>
          </a:prstGeom>
          <a:noFill/>
          <a:ln w="9525">
            <a:noFill/>
            <a:miter lim="800000"/>
            <a:headEnd/>
            <a:tailEnd/>
          </a:ln>
          <a:effectLst/>
        </p:spPr>
        <p:txBody>
          <a:bodyPr wrap="none">
            <a:spAutoFit/>
          </a:bodyPr>
          <a:lstStyle/>
          <a:p>
            <a:r>
              <a:rPr lang="en-US">
                <a:cs typeface="Arial" charset="0"/>
              </a:rPr>
              <a:t>V=0 eV</a:t>
            </a:r>
          </a:p>
        </p:txBody>
      </p:sp>
      <p:sp>
        <p:nvSpPr>
          <p:cNvPr id="17416" name="Text Box 8"/>
          <p:cNvSpPr txBox="1">
            <a:spLocks noChangeArrowheads="1"/>
          </p:cNvSpPr>
          <p:nvPr/>
        </p:nvSpPr>
        <p:spPr bwMode="auto">
          <a:xfrm>
            <a:off x="1600200" y="3886200"/>
            <a:ext cx="4141788" cy="457200"/>
          </a:xfrm>
          <a:prstGeom prst="rect">
            <a:avLst/>
          </a:prstGeom>
          <a:noFill/>
          <a:ln w="9525">
            <a:noFill/>
            <a:miter lim="800000"/>
            <a:headEnd/>
            <a:tailEnd/>
          </a:ln>
          <a:effectLst/>
        </p:spPr>
        <p:txBody>
          <a:bodyPr wrap="none">
            <a:spAutoFit/>
          </a:bodyPr>
          <a:lstStyle/>
          <a:p>
            <a:r>
              <a:rPr lang="en-US">
                <a:cs typeface="Arial" charset="0"/>
              </a:rPr>
              <a:t>0                                           L</a:t>
            </a:r>
          </a:p>
        </p:txBody>
      </p:sp>
      <p:sp>
        <p:nvSpPr>
          <p:cNvPr id="17417" name="Text Box 9"/>
          <p:cNvSpPr txBox="1">
            <a:spLocks noChangeArrowheads="1"/>
          </p:cNvSpPr>
          <p:nvPr/>
        </p:nvSpPr>
        <p:spPr bwMode="auto">
          <a:xfrm>
            <a:off x="0" y="1981200"/>
            <a:ext cx="1065213" cy="457200"/>
          </a:xfrm>
          <a:prstGeom prst="rect">
            <a:avLst/>
          </a:prstGeom>
          <a:noFill/>
          <a:ln w="9525">
            <a:noFill/>
            <a:miter lim="800000"/>
            <a:headEnd/>
            <a:tailEnd/>
          </a:ln>
          <a:effectLst/>
        </p:spPr>
        <p:txBody>
          <a:bodyPr wrap="none">
            <a:spAutoFit/>
          </a:bodyPr>
          <a:lstStyle/>
          <a:p>
            <a:r>
              <a:rPr lang="en-US">
                <a:cs typeface="Arial" charset="0"/>
              </a:rPr>
              <a:t>4.7 eV</a:t>
            </a:r>
            <a:endParaRPr lang="en-US" baseline="-25000">
              <a:cs typeface="Arial" charset="0"/>
            </a:endParaRPr>
          </a:p>
        </p:txBody>
      </p:sp>
      <p:sp>
        <p:nvSpPr>
          <p:cNvPr id="17418" name="Line 10"/>
          <p:cNvSpPr>
            <a:spLocks noChangeShapeType="1"/>
          </p:cNvSpPr>
          <p:nvPr/>
        </p:nvSpPr>
        <p:spPr bwMode="auto">
          <a:xfrm>
            <a:off x="1216025" y="2282825"/>
            <a:ext cx="7938" cy="1803400"/>
          </a:xfrm>
          <a:prstGeom prst="line">
            <a:avLst/>
          </a:prstGeom>
          <a:noFill/>
          <a:ln w="9525">
            <a:solidFill>
              <a:schemeClr val="tx1"/>
            </a:solidFill>
            <a:round/>
            <a:headEnd type="triangle" w="med" len="med"/>
            <a:tailEnd/>
          </a:ln>
          <a:effectLst/>
        </p:spPr>
        <p:txBody>
          <a:bodyPr/>
          <a:lstStyle/>
          <a:p>
            <a:endParaRPr lang="en-CA"/>
          </a:p>
        </p:txBody>
      </p:sp>
      <p:sp>
        <p:nvSpPr>
          <p:cNvPr id="17419" name="Text Box 11"/>
          <p:cNvSpPr txBox="1">
            <a:spLocks noChangeArrowheads="1"/>
          </p:cNvSpPr>
          <p:nvPr/>
        </p:nvSpPr>
        <p:spPr bwMode="auto">
          <a:xfrm rot="-5400000">
            <a:off x="394494" y="2915444"/>
            <a:ext cx="1150938" cy="457200"/>
          </a:xfrm>
          <a:prstGeom prst="rect">
            <a:avLst/>
          </a:prstGeom>
          <a:noFill/>
          <a:ln w="9525">
            <a:noFill/>
            <a:miter lim="800000"/>
            <a:headEnd/>
            <a:tailEnd/>
          </a:ln>
          <a:effectLst/>
        </p:spPr>
        <p:txBody>
          <a:bodyPr wrap="none">
            <a:spAutoFit/>
          </a:bodyPr>
          <a:lstStyle/>
          <a:p>
            <a:r>
              <a:rPr lang="en-US">
                <a:cs typeface="Arial" charset="0"/>
              </a:rPr>
              <a:t>Energy</a:t>
            </a:r>
          </a:p>
        </p:txBody>
      </p:sp>
      <p:sp>
        <p:nvSpPr>
          <p:cNvPr id="17420" name="Line 12"/>
          <p:cNvSpPr>
            <a:spLocks noChangeShapeType="1"/>
          </p:cNvSpPr>
          <p:nvPr/>
        </p:nvSpPr>
        <p:spPr bwMode="auto">
          <a:xfrm>
            <a:off x="1211263" y="4195763"/>
            <a:ext cx="7108825" cy="34925"/>
          </a:xfrm>
          <a:prstGeom prst="line">
            <a:avLst/>
          </a:prstGeom>
          <a:noFill/>
          <a:ln w="9525">
            <a:solidFill>
              <a:schemeClr val="tx1"/>
            </a:solidFill>
            <a:round/>
            <a:headEnd/>
            <a:tailEnd type="triangle" w="med" len="med"/>
          </a:ln>
          <a:effectLst/>
        </p:spPr>
        <p:txBody>
          <a:bodyPr/>
          <a:lstStyle/>
          <a:p>
            <a:endParaRPr lang="en-CA"/>
          </a:p>
        </p:txBody>
      </p:sp>
      <p:sp>
        <p:nvSpPr>
          <p:cNvPr id="17421" name="Text Box 13"/>
          <p:cNvSpPr txBox="1">
            <a:spLocks noChangeArrowheads="1"/>
          </p:cNvSpPr>
          <p:nvPr/>
        </p:nvSpPr>
        <p:spPr bwMode="auto">
          <a:xfrm>
            <a:off x="8369300" y="3890963"/>
            <a:ext cx="336550" cy="457200"/>
          </a:xfrm>
          <a:prstGeom prst="rect">
            <a:avLst/>
          </a:prstGeom>
          <a:noFill/>
          <a:ln w="9525">
            <a:noFill/>
            <a:miter lim="800000"/>
            <a:headEnd/>
            <a:tailEnd/>
          </a:ln>
          <a:effectLst/>
        </p:spPr>
        <p:txBody>
          <a:bodyPr wrap="none">
            <a:spAutoFit/>
          </a:bodyPr>
          <a:lstStyle/>
          <a:p>
            <a:r>
              <a:rPr lang="en-US">
                <a:cs typeface="Arial" charset="0"/>
              </a:rPr>
              <a:t>x</a:t>
            </a:r>
          </a:p>
        </p:txBody>
      </p:sp>
      <p:sp>
        <p:nvSpPr>
          <p:cNvPr id="17422" name="Line 14"/>
          <p:cNvSpPr>
            <a:spLocks noChangeShapeType="1"/>
          </p:cNvSpPr>
          <p:nvPr/>
        </p:nvSpPr>
        <p:spPr bwMode="auto">
          <a:xfrm>
            <a:off x="1149350" y="3519488"/>
            <a:ext cx="5970588" cy="0"/>
          </a:xfrm>
          <a:prstGeom prst="line">
            <a:avLst/>
          </a:prstGeom>
          <a:noFill/>
          <a:ln w="57150">
            <a:solidFill>
              <a:srgbClr val="08780B"/>
            </a:solidFill>
            <a:round/>
            <a:headEnd/>
            <a:tailEnd/>
          </a:ln>
          <a:effectLst/>
        </p:spPr>
        <p:txBody>
          <a:bodyPr/>
          <a:lstStyle/>
          <a:p>
            <a:endParaRPr lang="en-CA"/>
          </a:p>
        </p:txBody>
      </p:sp>
      <p:sp>
        <p:nvSpPr>
          <p:cNvPr id="17423" name="Text Box 15"/>
          <p:cNvSpPr txBox="1">
            <a:spLocks noChangeArrowheads="1"/>
          </p:cNvSpPr>
          <p:nvPr/>
        </p:nvSpPr>
        <p:spPr bwMode="auto">
          <a:xfrm>
            <a:off x="7085013" y="3290888"/>
            <a:ext cx="1109662" cy="457200"/>
          </a:xfrm>
          <a:prstGeom prst="rect">
            <a:avLst/>
          </a:prstGeom>
          <a:noFill/>
          <a:ln w="9525">
            <a:noFill/>
            <a:miter lim="800000"/>
            <a:headEnd/>
            <a:tailEnd/>
          </a:ln>
          <a:effectLst/>
        </p:spPr>
        <p:txBody>
          <a:bodyPr wrap="none">
            <a:spAutoFit/>
          </a:bodyPr>
          <a:lstStyle/>
          <a:p>
            <a:r>
              <a:rPr lang="en-US">
                <a:solidFill>
                  <a:srgbClr val="08780B"/>
                </a:solidFill>
                <a:cs typeface="Arial" charset="0"/>
              </a:rPr>
              <a:t>E</a:t>
            </a:r>
            <a:r>
              <a:rPr lang="en-US" baseline="-25000">
                <a:solidFill>
                  <a:srgbClr val="08780B"/>
                </a:solidFill>
                <a:cs typeface="Arial" charset="0"/>
              </a:rPr>
              <a:t>electron</a:t>
            </a:r>
          </a:p>
        </p:txBody>
      </p:sp>
      <p:graphicFrame>
        <p:nvGraphicFramePr>
          <p:cNvPr id="17424" name="Object 16"/>
          <p:cNvGraphicFramePr>
            <a:graphicFrameLocks noChangeAspect="1"/>
          </p:cNvGraphicFramePr>
          <p:nvPr/>
        </p:nvGraphicFramePr>
        <p:xfrm>
          <a:off x="6472238" y="1633538"/>
          <a:ext cx="2028825" cy="500062"/>
        </p:xfrm>
        <a:graphic>
          <a:graphicData uri="http://schemas.openxmlformats.org/presentationml/2006/ole">
            <p:oleObj spid="_x0000_s221186" name="Equation" r:id="rId4" imgW="927000" imgH="228600" progId="Equation.3">
              <p:embed/>
            </p:oleObj>
          </a:graphicData>
        </a:graphic>
      </p:graphicFrame>
      <p:sp>
        <p:nvSpPr>
          <p:cNvPr id="17425" name="Text Box 17"/>
          <p:cNvSpPr txBox="1">
            <a:spLocks noChangeArrowheads="1"/>
          </p:cNvSpPr>
          <p:nvPr/>
        </p:nvSpPr>
        <p:spPr bwMode="auto">
          <a:xfrm>
            <a:off x="2298700" y="-76200"/>
            <a:ext cx="2695575" cy="822325"/>
          </a:xfrm>
          <a:prstGeom prst="rect">
            <a:avLst/>
          </a:prstGeom>
          <a:noFill/>
          <a:ln w="9525">
            <a:noFill/>
            <a:miter lim="800000"/>
            <a:headEnd/>
            <a:tailEnd/>
          </a:ln>
          <a:effectLst/>
        </p:spPr>
        <p:txBody>
          <a:bodyPr wrap="none">
            <a:spAutoFit/>
          </a:bodyPr>
          <a:lstStyle/>
          <a:p>
            <a:pPr algn="ctr"/>
            <a:r>
              <a:rPr lang="en-US" b="1" u="sng">
                <a:solidFill>
                  <a:srgbClr val="006600"/>
                </a:solidFill>
                <a:cs typeface="Arial" charset="0"/>
              </a:rPr>
              <a:t>Inside well (E&gt;V):</a:t>
            </a:r>
          </a:p>
          <a:p>
            <a:pPr algn="ctr"/>
            <a:r>
              <a:rPr lang="en-US" b="1">
                <a:solidFill>
                  <a:srgbClr val="006600"/>
                </a:solidFill>
                <a:cs typeface="Arial" charset="0"/>
              </a:rPr>
              <a:t>(Region II) </a:t>
            </a:r>
          </a:p>
        </p:txBody>
      </p:sp>
      <p:graphicFrame>
        <p:nvGraphicFramePr>
          <p:cNvPr id="17426" name="Object 18"/>
          <p:cNvGraphicFramePr>
            <a:graphicFrameLocks noChangeAspect="1"/>
          </p:cNvGraphicFramePr>
          <p:nvPr/>
        </p:nvGraphicFramePr>
        <p:xfrm>
          <a:off x="1979613" y="596900"/>
          <a:ext cx="3316287" cy="1022350"/>
        </p:xfrm>
        <a:graphic>
          <a:graphicData uri="http://schemas.openxmlformats.org/presentationml/2006/ole">
            <p:oleObj spid="_x0000_s221187" name="Equation" r:id="rId5" imgW="1358640" imgH="419040" progId="Equation.3">
              <p:embed/>
            </p:oleObj>
          </a:graphicData>
        </a:graphic>
      </p:graphicFrame>
      <p:sp>
        <p:nvSpPr>
          <p:cNvPr id="17427" name="Freeform 19"/>
          <p:cNvSpPr>
            <a:spLocks/>
          </p:cNvSpPr>
          <p:nvPr/>
        </p:nvSpPr>
        <p:spPr bwMode="auto">
          <a:xfrm>
            <a:off x="1790700" y="2535238"/>
            <a:ext cx="3759200" cy="1020762"/>
          </a:xfrm>
          <a:custGeom>
            <a:avLst/>
            <a:gdLst/>
            <a:ahLst/>
            <a:cxnLst>
              <a:cxn ang="0">
                <a:pos x="0" y="622"/>
              </a:cxn>
              <a:cxn ang="0">
                <a:pos x="676" y="131"/>
              </a:cxn>
              <a:cxn ang="0">
                <a:pos x="1351" y="31"/>
              </a:cxn>
              <a:cxn ang="0">
                <a:pos x="1949" y="316"/>
              </a:cxn>
              <a:cxn ang="0">
                <a:pos x="2368" y="643"/>
              </a:cxn>
            </a:cxnLst>
            <a:rect l="0" t="0" r="r" b="b"/>
            <a:pathLst>
              <a:path w="2368" h="643">
                <a:moveTo>
                  <a:pt x="0" y="622"/>
                </a:moveTo>
                <a:cubicBezTo>
                  <a:pt x="113" y="540"/>
                  <a:pt x="451" y="229"/>
                  <a:pt x="676" y="131"/>
                </a:cubicBezTo>
                <a:cubicBezTo>
                  <a:pt x="901" y="33"/>
                  <a:pt x="1139" y="0"/>
                  <a:pt x="1351" y="31"/>
                </a:cubicBezTo>
                <a:cubicBezTo>
                  <a:pt x="1563" y="62"/>
                  <a:pt x="1779" y="214"/>
                  <a:pt x="1949" y="316"/>
                </a:cubicBezTo>
                <a:cubicBezTo>
                  <a:pt x="2119" y="418"/>
                  <a:pt x="2281" y="575"/>
                  <a:pt x="2368" y="643"/>
                </a:cubicBezTo>
              </a:path>
            </a:pathLst>
          </a:custGeom>
          <a:noFill/>
          <a:ln w="28575" cap="flat" cmpd="sng">
            <a:solidFill>
              <a:srgbClr val="2D08CA"/>
            </a:solidFill>
            <a:prstDash val="dash"/>
            <a:round/>
            <a:headEnd/>
            <a:tailEnd/>
          </a:ln>
          <a:effectLst/>
        </p:spPr>
        <p:txBody>
          <a:bodyPr/>
          <a:lstStyle/>
          <a:p>
            <a:endParaRPr lang="en-CA"/>
          </a:p>
        </p:txBody>
      </p:sp>
      <p:graphicFrame>
        <p:nvGraphicFramePr>
          <p:cNvPr id="17428" name="Object 20"/>
          <p:cNvGraphicFramePr>
            <a:graphicFrameLocks noChangeAspect="1"/>
          </p:cNvGraphicFramePr>
          <p:nvPr/>
        </p:nvGraphicFramePr>
        <p:xfrm>
          <a:off x="5805488" y="561975"/>
          <a:ext cx="3284537" cy="1022350"/>
        </p:xfrm>
        <a:graphic>
          <a:graphicData uri="http://schemas.openxmlformats.org/presentationml/2006/ole">
            <p:oleObj spid="_x0000_s221188" name="Equation" r:id="rId6" imgW="1346040" imgH="419040" progId="Equation.3">
              <p:embed/>
            </p:oleObj>
          </a:graphicData>
        </a:graphic>
      </p:graphicFrame>
      <p:sp>
        <p:nvSpPr>
          <p:cNvPr id="17429" name="Text Box 21"/>
          <p:cNvSpPr txBox="1">
            <a:spLocks noChangeArrowheads="1"/>
          </p:cNvSpPr>
          <p:nvPr/>
        </p:nvSpPr>
        <p:spPr bwMode="auto">
          <a:xfrm>
            <a:off x="6122988" y="-112713"/>
            <a:ext cx="2949575" cy="822326"/>
          </a:xfrm>
          <a:prstGeom prst="rect">
            <a:avLst/>
          </a:prstGeom>
          <a:noFill/>
          <a:ln w="9525">
            <a:noFill/>
            <a:miter lim="800000"/>
            <a:headEnd/>
            <a:tailEnd/>
          </a:ln>
          <a:effectLst/>
        </p:spPr>
        <p:txBody>
          <a:bodyPr wrap="none">
            <a:spAutoFit/>
          </a:bodyPr>
          <a:lstStyle/>
          <a:p>
            <a:pPr algn="ctr"/>
            <a:r>
              <a:rPr lang="en-US" b="1" u="sng">
                <a:solidFill>
                  <a:srgbClr val="006600"/>
                </a:solidFill>
                <a:cs typeface="Arial" charset="0"/>
              </a:rPr>
              <a:t>Outside well (E&lt;V):</a:t>
            </a:r>
          </a:p>
          <a:p>
            <a:pPr algn="ctr"/>
            <a:r>
              <a:rPr lang="en-US" b="1">
                <a:solidFill>
                  <a:srgbClr val="006600"/>
                </a:solidFill>
                <a:cs typeface="Arial" charset="0"/>
              </a:rPr>
              <a:t>(Region III) </a:t>
            </a:r>
          </a:p>
        </p:txBody>
      </p:sp>
      <p:sp>
        <p:nvSpPr>
          <p:cNvPr id="17433" name="Text Box 25"/>
          <p:cNvSpPr txBox="1">
            <a:spLocks noChangeArrowheads="1"/>
          </p:cNvSpPr>
          <p:nvPr/>
        </p:nvSpPr>
        <p:spPr bwMode="auto">
          <a:xfrm>
            <a:off x="169863" y="4614863"/>
            <a:ext cx="1958975" cy="822325"/>
          </a:xfrm>
          <a:prstGeom prst="rect">
            <a:avLst/>
          </a:prstGeom>
          <a:noFill/>
          <a:ln w="9525">
            <a:noFill/>
            <a:miter lim="800000"/>
            <a:headEnd/>
            <a:tailEnd/>
          </a:ln>
          <a:effectLst/>
        </p:spPr>
        <p:txBody>
          <a:bodyPr wrap="none">
            <a:spAutoFit/>
          </a:bodyPr>
          <a:lstStyle/>
          <a:p>
            <a:r>
              <a:rPr lang="en-US" b="1">
                <a:solidFill>
                  <a:srgbClr val="006600"/>
                </a:solidFill>
                <a:cs typeface="Arial" charset="0"/>
              </a:rPr>
              <a:t>Boundary </a:t>
            </a:r>
          </a:p>
          <a:p>
            <a:r>
              <a:rPr lang="en-US" b="1">
                <a:solidFill>
                  <a:srgbClr val="006600"/>
                </a:solidFill>
                <a:cs typeface="Arial" charset="0"/>
              </a:rPr>
              <a:t>Conditions:</a:t>
            </a:r>
            <a:r>
              <a:rPr lang="en-US">
                <a:cs typeface="Arial" charset="0"/>
              </a:rPr>
              <a:t> </a:t>
            </a:r>
          </a:p>
        </p:txBody>
      </p:sp>
      <p:graphicFrame>
        <p:nvGraphicFramePr>
          <p:cNvPr id="17434" name="Object 26"/>
          <p:cNvGraphicFramePr>
            <a:graphicFrameLocks noChangeAspect="1"/>
          </p:cNvGraphicFramePr>
          <p:nvPr/>
        </p:nvGraphicFramePr>
        <p:xfrm>
          <a:off x="4565650" y="4214813"/>
          <a:ext cx="2557463" cy="444500"/>
        </p:xfrm>
        <a:graphic>
          <a:graphicData uri="http://schemas.openxmlformats.org/presentationml/2006/ole">
            <p:oleObj spid="_x0000_s221189" name="Equation" r:id="rId7" imgW="1168200" imgH="203040" progId="Equation.3">
              <p:embed/>
            </p:oleObj>
          </a:graphicData>
        </a:graphic>
      </p:graphicFrame>
      <p:graphicFrame>
        <p:nvGraphicFramePr>
          <p:cNvPr id="17435" name="Object 27"/>
          <p:cNvGraphicFramePr>
            <a:graphicFrameLocks noChangeAspect="1"/>
          </p:cNvGraphicFramePr>
          <p:nvPr/>
        </p:nvGraphicFramePr>
        <p:xfrm>
          <a:off x="4398963" y="4687888"/>
          <a:ext cx="2836862" cy="860425"/>
        </p:xfrm>
        <a:graphic>
          <a:graphicData uri="http://schemas.openxmlformats.org/presentationml/2006/ole">
            <p:oleObj spid="_x0000_s221190" name="Equation" r:id="rId8" imgW="1295280" imgH="393480" progId="Equation.3">
              <p:embed/>
            </p:oleObj>
          </a:graphicData>
        </a:graphic>
      </p:graphicFrame>
      <p:graphicFrame>
        <p:nvGraphicFramePr>
          <p:cNvPr id="17436" name="Object 28"/>
          <p:cNvGraphicFramePr>
            <a:graphicFrameLocks noChangeAspect="1"/>
          </p:cNvGraphicFramePr>
          <p:nvPr/>
        </p:nvGraphicFramePr>
        <p:xfrm>
          <a:off x="7419975" y="4227513"/>
          <a:ext cx="1724025" cy="1000125"/>
        </p:xfrm>
        <a:graphic>
          <a:graphicData uri="http://schemas.openxmlformats.org/presentationml/2006/ole">
            <p:oleObj spid="_x0000_s221191" name="Equation" r:id="rId9" imgW="787320" imgH="457200" progId="Equation.3">
              <p:embed/>
            </p:oleObj>
          </a:graphicData>
        </a:graphic>
      </p:graphicFrame>
      <p:grpSp>
        <p:nvGrpSpPr>
          <p:cNvPr id="2" name="Group 29"/>
          <p:cNvGrpSpPr>
            <a:grpSpLocks/>
          </p:cNvGrpSpPr>
          <p:nvPr/>
        </p:nvGrpSpPr>
        <p:grpSpPr bwMode="auto">
          <a:xfrm>
            <a:off x="287338" y="2652713"/>
            <a:ext cx="7037387" cy="868362"/>
            <a:chOff x="-286" y="2446"/>
            <a:chExt cx="4433" cy="547"/>
          </a:xfrm>
        </p:grpSpPr>
        <p:sp>
          <p:nvSpPr>
            <p:cNvPr id="17438" name="Freeform 30"/>
            <p:cNvSpPr>
              <a:spLocks/>
            </p:cNvSpPr>
            <p:nvPr/>
          </p:nvSpPr>
          <p:spPr bwMode="auto">
            <a:xfrm>
              <a:off x="697" y="2446"/>
              <a:ext cx="2325" cy="391"/>
            </a:xfrm>
            <a:custGeom>
              <a:avLst/>
              <a:gdLst/>
              <a:ahLst/>
              <a:cxnLst>
                <a:cxn ang="0">
                  <a:pos x="0" y="356"/>
                </a:cxn>
                <a:cxn ang="0">
                  <a:pos x="633" y="86"/>
                </a:cxn>
                <a:cxn ang="0">
                  <a:pos x="1159" y="7"/>
                </a:cxn>
                <a:cxn ang="0">
                  <a:pos x="1749" y="128"/>
                </a:cxn>
                <a:cxn ang="0">
                  <a:pos x="2325" y="391"/>
                </a:cxn>
              </a:cxnLst>
              <a:rect l="0" t="0" r="r" b="b"/>
              <a:pathLst>
                <a:path w="2325" h="391">
                  <a:moveTo>
                    <a:pt x="0" y="356"/>
                  </a:moveTo>
                  <a:cubicBezTo>
                    <a:pt x="106" y="311"/>
                    <a:pt x="440" y="144"/>
                    <a:pt x="633" y="86"/>
                  </a:cubicBezTo>
                  <a:cubicBezTo>
                    <a:pt x="826" y="28"/>
                    <a:pt x="973" y="0"/>
                    <a:pt x="1159" y="7"/>
                  </a:cubicBezTo>
                  <a:cubicBezTo>
                    <a:pt x="1345" y="14"/>
                    <a:pt x="1555" y="64"/>
                    <a:pt x="1749" y="128"/>
                  </a:cubicBezTo>
                  <a:cubicBezTo>
                    <a:pt x="1943" y="192"/>
                    <a:pt x="2205" y="336"/>
                    <a:pt x="2325" y="391"/>
                  </a:cubicBezTo>
                </a:path>
              </a:pathLst>
            </a:custGeom>
            <a:noFill/>
            <a:ln w="28575" cap="flat" cmpd="sng">
              <a:solidFill>
                <a:srgbClr val="2D08CA"/>
              </a:solidFill>
              <a:prstDash val="solid"/>
              <a:round/>
              <a:headEnd/>
              <a:tailEnd/>
            </a:ln>
            <a:effectLst/>
          </p:spPr>
          <p:txBody>
            <a:bodyPr/>
            <a:lstStyle/>
            <a:p>
              <a:endParaRPr lang="en-CA"/>
            </a:p>
          </p:txBody>
        </p:sp>
        <p:sp>
          <p:nvSpPr>
            <p:cNvPr id="17439" name="Freeform 31"/>
            <p:cNvSpPr>
              <a:spLocks/>
            </p:cNvSpPr>
            <p:nvPr/>
          </p:nvSpPr>
          <p:spPr bwMode="auto">
            <a:xfrm>
              <a:off x="3015" y="2830"/>
              <a:ext cx="1132" cy="163"/>
            </a:xfrm>
            <a:custGeom>
              <a:avLst/>
              <a:gdLst/>
              <a:ahLst/>
              <a:cxnLst>
                <a:cxn ang="0">
                  <a:pos x="0" y="0"/>
                </a:cxn>
                <a:cxn ang="0">
                  <a:pos x="385" y="136"/>
                </a:cxn>
                <a:cxn ang="0">
                  <a:pos x="1132" y="162"/>
                </a:cxn>
              </a:cxnLst>
              <a:rect l="0" t="0" r="r" b="b"/>
              <a:pathLst>
                <a:path w="1132" h="163">
                  <a:moveTo>
                    <a:pt x="0" y="0"/>
                  </a:moveTo>
                  <a:cubicBezTo>
                    <a:pt x="64" y="24"/>
                    <a:pt x="196" y="109"/>
                    <a:pt x="385" y="136"/>
                  </a:cubicBezTo>
                  <a:cubicBezTo>
                    <a:pt x="574" y="163"/>
                    <a:pt x="977" y="157"/>
                    <a:pt x="1132" y="162"/>
                  </a:cubicBezTo>
                </a:path>
              </a:pathLst>
            </a:custGeom>
            <a:noFill/>
            <a:ln w="28575" cmpd="sng">
              <a:solidFill>
                <a:srgbClr val="2D08CA"/>
              </a:solidFill>
              <a:round/>
              <a:headEnd/>
              <a:tailEnd/>
            </a:ln>
            <a:effectLst/>
          </p:spPr>
          <p:txBody>
            <a:bodyPr/>
            <a:lstStyle/>
            <a:p>
              <a:endParaRPr lang="en-CA"/>
            </a:p>
          </p:txBody>
        </p:sp>
        <p:sp>
          <p:nvSpPr>
            <p:cNvPr id="17440" name="Freeform 32"/>
            <p:cNvSpPr>
              <a:spLocks/>
            </p:cNvSpPr>
            <p:nvPr/>
          </p:nvSpPr>
          <p:spPr bwMode="auto">
            <a:xfrm>
              <a:off x="-286" y="2784"/>
              <a:ext cx="1020" cy="203"/>
            </a:xfrm>
            <a:custGeom>
              <a:avLst/>
              <a:gdLst/>
              <a:ahLst/>
              <a:cxnLst>
                <a:cxn ang="0">
                  <a:pos x="1020" y="0"/>
                </a:cxn>
                <a:cxn ang="0">
                  <a:pos x="704" y="75"/>
                </a:cxn>
                <a:cxn ang="0">
                  <a:pos x="0" y="110"/>
                </a:cxn>
              </a:cxnLst>
              <a:rect l="0" t="0" r="r" b="b"/>
              <a:pathLst>
                <a:path w="1020" h="110">
                  <a:moveTo>
                    <a:pt x="1020" y="0"/>
                  </a:moveTo>
                  <a:cubicBezTo>
                    <a:pt x="969" y="12"/>
                    <a:pt x="874" y="57"/>
                    <a:pt x="704" y="75"/>
                  </a:cubicBezTo>
                  <a:cubicBezTo>
                    <a:pt x="534" y="93"/>
                    <a:pt x="269" y="103"/>
                    <a:pt x="0" y="110"/>
                  </a:cubicBezTo>
                </a:path>
              </a:pathLst>
            </a:custGeom>
            <a:noFill/>
            <a:ln w="28575" cmpd="sng">
              <a:solidFill>
                <a:srgbClr val="2D08CA"/>
              </a:solidFill>
              <a:round/>
              <a:headEnd/>
              <a:tailEnd/>
            </a:ln>
            <a:effectLst/>
          </p:spPr>
          <p:txBody>
            <a:bodyPr/>
            <a:lstStyle/>
            <a:p>
              <a:endParaRPr lang="en-CA"/>
            </a:p>
          </p:txBody>
        </p:sp>
      </p:grpSp>
      <p:sp>
        <p:nvSpPr>
          <p:cNvPr id="17441" name="Freeform 33"/>
          <p:cNvSpPr>
            <a:spLocks/>
          </p:cNvSpPr>
          <p:nvPr/>
        </p:nvSpPr>
        <p:spPr bwMode="auto">
          <a:xfrm>
            <a:off x="5573713" y="3001963"/>
            <a:ext cx="1049337" cy="485775"/>
          </a:xfrm>
          <a:custGeom>
            <a:avLst/>
            <a:gdLst/>
            <a:ahLst/>
            <a:cxnLst>
              <a:cxn ang="0">
                <a:pos x="0" y="0"/>
              </a:cxn>
              <a:cxn ang="0">
                <a:pos x="234" y="206"/>
              </a:cxn>
              <a:cxn ang="0">
                <a:pos x="661" y="306"/>
              </a:cxn>
            </a:cxnLst>
            <a:rect l="0" t="0" r="r" b="b"/>
            <a:pathLst>
              <a:path w="661" h="306">
                <a:moveTo>
                  <a:pt x="0" y="0"/>
                </a:moveTo>
                <a:cubicBezTo>
                  <a:pt x="62" y="77"/>
                  <a:pt x="124" y="155"/>
                  <a:pt x="234" y="206"/>
                </a:cubicBezTo>
                <a:cubicBezTo>
                  <a:pt x="344" y="257"/>
                  <a:pt x="502" y="281"/>
                  <a:pt x="661" y="306"/>
                </a:cubicBezTo>
              </a:path>
            </a:pathLst>
          </a:custGeom>
          <a:noFill/>
          <a:ln w="19050" cap="flat" cmpd="sng">
            <a:solidFill>
              <a:srgbClr val="2D08CA"/>
            </a:solidFill>
            <a:prstDash val="dash"/>
            <a:round/>
            <a:headEnd/>
            <a:tailEnd/>
          </a:ln>
          <a:effectLst/>
        </p:spPr>
        <p:txBody>
          <a:bodyPr/>
          <a:lstStyle/>
          <a:p>
            <a:endParaRPr lang="en-CA"/>
          </a:p>
        </p:txBody>
      </p:sp>
      <p:graphicFrame>
        <p:nvGraphicFramePr>
          <p:cNvPr id="17442" name="Object 34"/>
          <p:cNvGraphicFramePr>
            <a:graphicFrameLocks noChangeAspect="1"/>
          </p:cNvGraphicFramePr>
          <p:nvPr/>
        </p:nvGraphicFramePr>
        <p:xfrm>
          <a:off x="1844675" y="1624013"/>
          <a:ext cx="3948113" cy="473075"/>
        </p:xfrm>
        <a:graphic>
          <a:graphicData uri="http://schemas.openxmlformats.org/presentationml/2006/ole">
            <p:oleObj spid="_x0000_s221192" name="Equation" r:id="rId10" imgW="1803240" imgH="215640" progId="Equation.3">
              <p:embed/>
            </p:oleObj>
          </a:graphicData>
        </a:graphic>
      </p:graphicFrame>
      <p:sp>
        <p:nvSpPr>
          <p:cNvPr id="17443" name="Text Box 35"/>
          <p:cNvSpPr txBox="1">
            <a:spLocks noChangeArrowheads="1"/>
          </p:cNvSpPr>
          <p:nvPr/>
        </p:nvSpPr>
        <p:spPr bwMode="auto">
          <a:xfrm>
            <a:off x="0" y="0"/>
            <a:ext cx="1976438" cy="1187450"/>
          </a:xfrm>
          <a:prstGeom prst="rect">
            <a:avLst/>
          </a:prstGeom>
          <a:noFill/>
          <a:ln w="9525">
            <a:noFill/>
            <a:miter lim="800000"/>
            <a:headEnd/>
            <a:tailEnd/>
          </a:ln>
          <a:effectLst/>
        </p:spPr>
        <p:txBody>
          <a:bodyPr wrap="none">
            <a:spAutoFit/>
          </a:bodyPr>
          <a:lstStyle/>
          <a:p>
            <a:pPr algn="ctr"/>
            <a:r>
              <a:rPr lang="en-US" b="1" u="sng">
                <a:solidFill>
                  <a:srgbClr val="006600"/>
                </a:solidFill>
                <a:cs typeface="Arial" charset="0"/>
              </a:rPr>
              <a:t>Outside well</a:t>
            </a:r>
          </a:p>
          <a:p>
            <a:pPr algn="ctr"/>
            <a:r>
              <a:rPr lang="en-US" b="1" u="sng">
                <a:solidFill>
                  <a:srgbClr val="006600"/>
                </a:solidFill>
                <a:cs typeface="Arial" charset="0"/>
              </a:rPr>
              <a:t>(E&lt;V):</a:t>
            </a:r>
          </a:p>
          <a:p>
            <a:pPr algn="ctr"/>
            <a:r>
              <a:rPr lang="en-US" b="1">
                <a:solidFill>
                  <a:srgbClr val="006600"/>
                </a:solidFill>
                <a:cs typeface="Arial" charset="0"/>
              </a:rPr>
              <a:t>(Region I) </a:t>
            </a:r>
          </a:p>
        </p:txBody>
      </p:sp>
      <p:graphicFrame>
        <p:nvGraphicFramePr>
          <p:cNvPr id="17444" name="Rectangle 36"/>
          <p:cNvGraphicFramePr>
            <a:graphicFrameLocks/>
          </p:cNvGraphicFramePr>
          <p:nvPr/>
        </p:nvGraphicFramePr>
        <p:xfrm>
          <a:off x="1524000" y="1397000"/>
          <a:ext cx="6096000" cy="4064000"/>
        </p:xfrm>
        <a:graphic>
          <a:graphicData uri="http://schemas.openxmlformats.org/presentationml/2006/ole">
            <p:oleObj spid="_x0000_s221193" name="Equation" r:id="rId11" imgW="0" imgH="0" progId="Equation.3">
              <p:embed/>
            </p:oleObj>
          </a:graphicData>
        </a:graphic>
      </p:graphicFrame>
      <p:sp>
        <p:nvSpPr>
          <p:cNvPr id="17445" name="Text Box 37"/>
          <p:cNvSpPr txBox="1">
            <a:spLocks noChangeArrowheads="1"/>
          </p:cNvSpPr>
          <p:nvPr/>
        </p:nvSpPr>
        <p:spPr bwMode="auto">
          <a:xfrm>
            <a:off x="0" y="1143000"/>
            <a:ext cx="1514475" cy="701675"/>
          </a:xfrm>
          <a:prstGeom prst="rect">
            <a:avLst/>
          </a:prstGeom>
          <a:noFill/>
          <a:ln w="9525">
            <a:noFill/>
            <a:miter lim="800000"/>
            <a:headEnd/>
            <a:tailEnd/>
          </a:ln>
          <a:effectLst/>
        </p:spPr>
        <p:txBody>
          <a:bodyPr>
            <a:spAutoFit/>
          </a:bodyPr>
          <a:lstStyle/>
          <a:p>
            <a:pPr algn="ctr">
              <a:spcBef>
                <a:spcPct val="50000"/>
              </a:spcBef>
            </a:pPr>
            <a:r>
              <a:rPr lang="en-US" sz="2000">
                <a:cs typeface="Arial" charset="0"/>
              </a:rPr>
              <a:t>On HW next week</a:t>
            </a:r>
          </a:p>
        </p:txBody>
      </p:sp>
      <p:graphicFrame>
        <p:nvGraphicFramePr>
          <p:cNvPr id="17446" name="Object 38"/>
          <p:cNvGraphicFramePr>
            <a:graphicFrameLocks noChangeAspect="1"/>
          </p:cNvGraphicFramePr>
          <p:nvPr/>
        </p:nvGraphicFramePr>
        <p:xfrm>
          <a:off x="4427538" y="5468938"/>
          <a:ext cx="2195512" cy="471487"/>
        </p:xfrm>
        <a:graphic>
          <a:graphicData uri="http://schemas.openxmlformats.org/presentationml/2006/ole">
            <p:oleObj spid="_x0000_s221194" name="Equation" r:id="rId12" imgW="1002960" imgH="215640" progId="Equation.3">
              <p:embed/>
            </p:oleObj>
          </a:graphicData>
        </a:graphic>
      </p:graphicFrame>
      <p:graphicFrame>
        <p:nvGraphicFramePr>
          <p:cNvPr id="17447" name="Object 39"/>
          <p:cNvGraphicFramePr>
            <a:graphicFrameLocks noChangeAspect="1"/>
          </p:cNvGraphicFramePr>
          <p:nvPr/>
        </p:nvGraphicFramePr>
        <p:xfrm>
          <a:off x="4249738" y="5997575"/>
          <a:ext cx="2754312" cy="860425"/>
        </p:xfrm>
        <a:graphic>
          <a:graphicData uri="http://schemas.openxmlformats.org/presentationml/2006/ole">
            <p:oleObj spid="_x0000_s221195" name="Equation" r:id="rId13" imgW="1257120" imgH="393480" progId="Equation.3">
              <p:embed/>
            </p:oleObj>
          </a:graphicData>
        </a:graphic>
      </p:graphicFrame>
      <p:sp>
        <p:nvSpPr>
          <p:cNvPr id="17448" name="AutoShape 40"/>
          <p:cNvSpPr>
            <a:spLocks noChangeArrowheads="1"/>
          </p:cNvSpPr>
          <p:nvPr/>
        </p:nvSpPr>
        <p:spPr bwMode="auto">
          <a:xfrm>
            <a:off x="3600450" y="4471988"/>
            <a:ext cx="785813" cy="1543050"/>
          </a:xfrm>
          <a:prstGeom prst="curvedRightArrow">
            <a:avLst>
              <a:gd name="adj1" fmla="val 39273"/>
              <a:gd name="adj2" fmla="val 78545"/>
              <a:gd name="adj3" fmla="val 33333"/>
            </a:avLst>
          </a:prstGeom>
          <a:solidFill>
            <a:schemeClr val="accent1"/>
          </a:solidFill>
          <a:ln w="9525">
            <a:solidFill>
              <a:schemeClr val="tx1"/>
            </a:solidFill>
            <a:miter lim="800000"/>
            <a:headEnd/>
            <a:tailEnd/>
          </a:ln>
          <a:effectLst/>
        </p:spPr>
        <p:txBody>
          <a:bodyPr wrap="none" anchor="ctr"/>
          <a:lstStyle/>
          <a:p>
            <a:endParaRPr lang="en-CA"/>
          </a:p>
        </p:txBody>
      </p:sp>
      <p:sp>
        <p:nvSpPr>
          <p:cNvPr id="17449" name="AutoShape 41"/>
          <p:cNvSpPr>
            <a:spLocks noChangeArrowheads="1"/>
          </p:cNvSpPr>
          <p:nvPr/>
        </p:nvSpPr>
        <p:spPr bwMode="auto">
          <a:xfrm>
            <a:off x="3509963" y="4895850"/>
            <a:ext cx="785812" cy="1962150"/>
          </a:xfrm>
          <a:prstGeom prst="curvedRightArrow">
            <a:avLst>
              <a:gd name="adj1" fmla="val 49939"/>
              <a:gd name="adj2" fmla="val 99879"/>
              <a:gd name="adj3" fmla="val 33333"/>
            </a:avLst>
          </a:prstGeom>
          <a:solidFill>
            <a:schemeClr val="accent1"/>
          </a:solidFill>
          <a:ln w="9525">
            <a:solidFill>
              <a:schemeClr val="tx1"/>
            </a:solidFill>
            <a:miter lim="800000"/>
            <a:headEnd/>
            <a:tailEnd/>
          </a:ln>
          <a:effectLst/>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4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2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42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4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44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4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4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743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43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44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744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44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744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744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74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5" grpId="0"/>
      <p:bldP spid="17427" grpId="0" animBg="1"/>
      <p:bldP spid="17429" grpId="0"/>
      <p:bldP spid="17433" grpId="0"/>
      <p:bldP spid="17441" grpId="0" animBg="1"/>
      <p:bldP spid="17443" grpId="0"/>
      <p:bldP spid="17445" grpId="0"/>
      <p:bldP spid="17448" grpId="0" animBg="1"/>
      <p:bldP spid="1744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2"/>
          </p:nvPr>
        </p:nvSpPr>
        <p:spPr/>
        <p:txBody>
          <a:bodyPr/>
          <a:lstStyle/>
          <a:p>
            <a:fld id="{B2910238-27DB-4C86-837E-0E6AB8AE33CC}" type="slidenum">
              <a:rPr lang="en-US"/>
              <a:pPr/>
              <a:t>36</a:t>
            </a:fld>
            <a:endParaRPr lang="en-US"/>
          </a:p>
        </p:txBody>
      </p:sp>
      <p:sp>
        <p:nvSpPr>
          <p:cNvPr id="70658" name="Line 2"/>
          <p:cNvSpPr>
            <a:spLocks noChangeShapeType="1"/>
          </p:cNvSpPr>
          <p:nvPr/>
        </p:nvSpPr>
        <p:spPr bwMode="auto">
          <a:xfrm>
            <a:off x="1819275" y="2220913"/>
            <a:ext cx="3175" cy="1690687"/>
          </a:xfrm>
          <a:prstGeom prst="line">
            <a:avLst/>
          </a:prstGeom>
          <a:noFill/>
          <a:ln w="28575">
            <a:solidFill>
              <a:srgbClr val="FF0000"/>
            </a:solidFill>
            <a:round/>
            <a:headEnd/>
            <a:tailEnd/>
          </a:ln>
          <a:effectLst/>
        </p:spPr>
        <p:txBody>
          <a:bodyPr/>
          <a:lstStyle/>
          <a:p>
            <a:endParaRPr lang="en-CA"/>
          </a:p>
        </p:txBody>
      </p:sp>
      <p:sp>
        <p:nvSpPr>
          <p:cNvPr id="70659" name="Line 3"/>
          <p:cNvSpPr>
            <a:spLocks noChangeShapeType="1"/>
          </p:cNvSpPr>
          <p:nvPr/>
        </p:nvSpPr>
        <p:spPr bwMode="auto">
          <a:xfrm>
            <a:off x="-363538" y="2222500"/>
            <a:ext cx="2209801" cy="11113"/>
          </a:xfrm>
          <a:prstGeom prst="line">
            <a:avLst/>
          </a:prstGeom>
          <a:noFill/>
          <a:ln w="28575">
            <a:solidFill>
              <a:srgbClr val="FF0000"/>
            </a:solidFill>
            <a:round/>
            <a:headEnd/>
            <a:tailEnd/>
          </a:ln>
          <a:effectLst/>
        </p:spPr>
        <p:txBody>
          <a:bodyPr/>
          <a:lstStyle/>
          <a:p>
            <a:endParaRPr lang="en-CA"/>
          </a:p>
        </p:txBody>
      </p:sp>
      <p:sp>
        <p:nvSpPr>
          <p:cNvPr id="70660" name="Line 4"/>
          <p:cNvSpPr>
            <a:spLocks noChangeShapeType="1"/>
          </p:cNvSpPr>
          <p:nvPr/>
        </p:nvSpPr>
        <p:spPr bwMode="auto">
          <a:xfrm>
            <a:off x="5543550" y="2241550"/>
            <a:ext cx="6350" cy="1646238"/>
          </a:xfrm>
          <a:prstGeom prst="line">
            <a:avLst/>
          </a:prstGeom>
          <a:noFill/>
          <a:ln w="28575">
            <a:solidFill>
              <a:srgbClr val="FF0000"/>
            </a:solidFill>
            <a:round/>
            <a:headEnd/>
            <a:tailEnd/>
          </a:ln>
          <a:effectLst/>
        </p:spPr>
        <p:txBody>
          <a:bodyPr/>
          <a:lstStyle/>
          <a:p>
            <a:endParaRPr lang="en-CA"/>
          </a:p>
        </p:txBody>
      </p:sp>
      <p:sp>
        <p:nvSpPr>
          <p:cNvPr id="70661" name="Line 5"/>
          <p:cNvSpPr>
            <a:spLocks noChangeShapeType="1"/>
          </p:cNvSpPr>
          <p:nvPr/>
        </p:nvSpPr>
        <p:spPr bwMode="auto">
          <a:xfrm>
            <a:off x="5540375" y="2238375"/>
            <a:ext cx="2143125" cy="0"/>
          </a:xfrm>
          <a:prstGeom prst="line">
            <a:avLst/>
          </a:prstGeom>
          <a:noFill/>
          <a:ln w="28575">
            <a:solidFill>
              <a:srgbClr val="FF0000"/>
            </a:solidFill>
            <a:round/>
            <a:headEnd/>
            <a:tailEnd/>
          </a:ln>
          <a:effectLst/>
        </p:spPr>
        <p:txBody>
          <a:bodyPr/>
          <a:lstStyle/>
          <a:p>
            <a:endParaRPr lang="en-CA"/>
          </a:p>
        </p:txBody>
      </p:sp>
      <p:sp>
        <p:nvSpPr>
          <p:cNvPr id="70662" name="Line 6"/>
          <p:cNvSpPr>
            <a:spLocks noChangeShapeType="1"/>
          </p:cNvSpPr>
          <p:nvPr/>
        </p:nvSpPr>
        <p:spPr bwMode="auto">
          <a:xfrm>
            <a:off x="1833563" y="3873500"/>
            <a:ext cx="3748087" cy="23813"/>
          </a:xfrm>
          <a:prstGeom prst="line">
            <a:avLst/>
          </a:prstGeom>
          <a:noFill/>
          <a:ln w="28575">
            <a:solidFill>
              <a:srgbClr val="FF0000"/>
            </a:solidFill>
            <a:round/>
            <a:headEnd/>
            <a:tailEnd/>
          </a:ln>
          <a:effectLst/>
        </p:spPr>
        <p:txBody>
          <a:bodyPr/>
          <a:lstStyle/>
          <a:p>
            <a:endParaRPr lang="en-CA"/>
          </a:p>
        </p:txBody>
      </p:sp>
      <p:sp>
        <p:nvSpPr>
          <p:cNvPr id="70663" name="Text Box 7"/>
          <p:cNvSpPr txBox="1">
            <a:spLocks noChangeArrowheads="1"/>
          </p:cNvSpPr>
          <p:nvPr/>
        </p:nvSpPr>
        <p:spPr bwMode="auto">
          <a:xfrm>
            <a:off x="741363" y="3621088"/>
            <a:ext cx="1192212" cy="457200"/>
          </a:xfrm>
          <a:prstGeom prst="rect">
            <a:avLst/>
          </a:prstGeom>
          <a:noFill/>
          <a:ln w="9525">
            <a:noFill/>
            <a:miter lim="800000"/>
            <a:headEnd/>
            <a:tailEnd/>
          </a:ln>
          <a:effectLst/>
        </p:spPr>
        <p:txBody>
          <a:bodyPr wrap="none">
            <a:spAutoFit/>
          </a:bodyPr>
          <a:lstStyle/>
          <a:p>
            <a:r>
              <a:rPr lang="en-US">
                <a:cs typeface="Arial" charset="0"/>
              </a:rPr>
              <a:t>V=0 eV</a:t>
            </a:r>
          </a:p>
        </p:txBody>
      </p:sp>
      <p:sp>
        <p:nvSpPr>
          <p:cNvPr id="70664" name="Text Box 8"/>
          <p:cNvSpPr txBox="1">
            <a:spLocks noChangeArrowheads="1"/>
          </p:cNvSpPr>
          <p:nvPr/>
        </p:nvSpPr>
        <p:spPr bwMode="auto">
          <a:xfrm>
            <a:off x="1600200" y="3886200"/>
            <a:ext cx="4141788" cy="457200"/>
          </a:xfrm>
          <a:prstGeom prst="rect">
            <a:avLst/>
          </a:prstGeom>
          <a:noFill/>
          <a:ln w="9525">
            <a:noFill/>
            <a:miter lim="800000"/>
            <a:headEnd/>
            <a:tailEnd/>
          </a:ln>
          <a:effectLst/>
        </p:spPr>
        <p:txBody>
          <a:bodyPr wrap="none">
            <a:spAutoFit/>
          </a:bodyPr>
          <a:lstStyle/>
          <a:p>
            <a:r>
              <a:rPr lang="en-US">
                <a:cs typeface="Arial" charset="0"/>
              </a:rPr>
              <a:t>0                                           L</a:t>
            </a:r>
          </a:p>
        </p:txBody>
      </p:sp>
      <p:sp>
        <p:nvSpPr>
          <p:cNvPr id="70665" name="Text Box 9"/>
          <p:cNvSpPr txBox="1">
            <a:spLocks noChangeArrowheads="1"/>
          </p:cNvSpPr>
          <p:nvPr/>
        </p:nvSpPr>
        <p:spPr bwMode="auto">
          <a:xfrm>
            <a:off x="0" y="1981200"/>
            <a:ext cx="1065213" cy="457200"/>
          </a:xfrm>
          <a:prstGeom prst="rect">
            <a:avLst/>
          </a:prstGeom>
          <a:noFill/>
          <a:ln w="9525">
            <a:noFill/>
            <a:miter lim="800000"/>
            <a:headEnd/>
            <a:tailEnd/>
          </a:ln>
          <a:effectLst/>
        </p:spPr>
        <p:txBody>
          <a:bodyPr wrap="none">
            <a:spAutoFit/>
          </a:bodyPr>
          <a:lstStyle/>
          <a:p>
            <a:r>
              <a:rPr lang="en-US">
                <a:cs typeface="Arial" charset="0"/>
              </a:rPr>
              <a:t>4.7 eV</a:t>
            </a:r>
            <a:endParaRPr lang="en-US" baseline="-25000">
              <a:cs typeface="Arial" charset="0"/>
            </a:endParaRPr>
          </a:p>
        </p:txBody>
      </p:sp>
      <p:sp>
        <p:nvSpPr>
          <p:cNvPr id="70666" name="Line 10"/>
          <p:cNvSpPr>
            <a:spLocks noChangeShapeType="1"/>
          </p:cNvSpPr>
          <p:nvPr/>
        </p:nvSpPr>
        <p:spPr bwMode="auto">
          <a:xfrm>
            <a:off x="1216025" y="2282825"/>
            <a:ext cx="7938" cy="1803400"/>
          </a:xfrm>
          <a:prstGeom prst="line">
            <a:avLst/>
          </a:prstGeom>
          <a:noFill/>
          <a:ln w="9525">
            <a:solidFill>
              <a:schemeClr val="tx1"/>
            </a:solidFill>
            <a:round/>
            <a:headEnd type="triangle" w="med" len="med"/>
            <a:tailEnd/>
          </a:ln>
          <a:effectLst/>
        </p:spPr>
        <p:txBody>
          <a:bodyPr/>
          <a:lstStyle/>
          <a:p>
            <a:endParaRPr lang="en-CA"/>
          </a:p>
        </p:txBody>
      </p:sp>
      <p:sp>
        <p:nvSpPr>
          <p:cNvPr id="70667" name="Text Box 11"/>
          <p:cNvSpPr txBox="1">
            <a:spLocks noChangeArrowheads="1"/>
          </p:cNvSpPr>
          <p:nvPr/>
        </p:nvSpPr>
        <p:spPr bwMode="auto">
          <a:xfrm rot="-5400000">
            <a:off x="394494" y="2915444"/>
            <a:ext cx="1150938" cy="457200"/>
          </a:xfrm>
          <a:prstGeom prst="rect">
            <a:avLst/>
          </a:prstGeom>
          <a:noFill/>
          <a:ln w="9525">
            <a:noFill/>
            <a:miter lim="800000"/>
            <a:headEnd/>
            <a:tailEnd/>
          </a:ln>
          <a:effectLst/>
        </p:spPr>
        <p:txBody>
          <a:bodyPr wrap="none">
            <a:spAutoFit/>
          </a:bodyPr>
          <a:lstStyle/>
          <a:p>
            <a:r>
              <a:rPr lang="en-US">
                <a:cs typeface="Arial" charset="0"/>
              </a:rPr>
              <a:t>Energy</a:t>
            </a:r>
          </a:p>
        </p:txBody>
      </p:sp>
      <p:sp>
        <p:nvSpPr>
          <p:cNvPr id="70668" name="Line 12"/>
          <p:cNvSpPr>
            <a:spLocks noChangeShapeType="1"/>
          </p:cNvSpPr>
          <p:nvPr/>
        </p:nvSpPr>
        <p:spPr bwMode="auto">
          <a:xfrm>
            <a:off x="1211263" y="4195763"/>
            <a:ext cx="7108825" cy="34925"/>
          </a:xfrm>
          <a:prstGeom prst="line">
            <a:avLst/>
          </a:prstGeom>
          <a:noFill/>
          <a:ln w="9525">
            <a:solidFill>
              <a:schemeClr val="tx1"/>
            </a:solidFill>
            <a:round/>
            <a:headEnd/>
            <a:tailEnd type="triangle" w="med" len="med"/>
          </a:ln>
          <a:effectLst/>
        </p:spPr>
        <p:txBody>
          <a:bodyPr/>
          <a:lstStyle/>
          <a:p>
            <a:endParaRPr lang="en-CA"/>
          </a:p>
        </p:txBody>
      </p:sp>
      <p:sp>
        <p:nvSpPr>
          <p:cNvPr id="70669" name="Text Box 13"/>
          <p:cNvSpPr txBox="1">
            <a:spLocks noChangeArrowheads="1"/>
          </p:cNvSpPr>
          <p:nvPr/>
        </p:nvSpPr>
        <p:spPr bwMode="auto">
          <a:xfrm>
            <a:off x="8369300" y="3890963"/>
            <a:ext cx="336550" cy="457200"/>
          </a:xfrm>
          <a:prstGeom prst="rect">
            <a:avLst/>
          </a:prstGeom>
          <a:noFill/>
          <a:ln w="9525">
            <a:noFill/>
            <a:miter lim="800000"/>
            <a:headEnd/>
            <a:tailEnd/>
          </a:ln>
          <a:effectLst/>
        </p:spPr>
        <p:txBody>
          <a:bodyPr wrap="none">
            <a:spAutoFit/>
          </a:bodyPr>
          <a:lstStyle/>
          <a:p>
            <a:r>
              <a:rPr lang="en-US">
                <a:cs typeface="Arial" charset="0"/>
              </a:rPr>
              <a:t>x</a:t>
            </a:r>
          </a:p>
        </p:txBody>
      </p:sp>
      <p:sp>
        <p:nvSpPr>
          <p:cNvPr id="70670" name="Line 14"/>
          <p:cNvSpPr>
            <a:spLocks noChangeShapeType="1"/>
          </p:cNvSpPr>
          <p:nvPr/>
        </p:nvSpPr>
        <p:spPr bwMode="auto">
          <a:xfrm>
            <a:off x="1149350" y="3519488"/>
            <a:ext cx="5970588" cy="0"/>
          </a:xfrm>
          <a:prstGeom prst="line">
            <a:avLst/>
          </a:prstGeom>
          <a:noFill/>
          <a:ln w="57150">
            <a:solidFill>
              <a:srgbClr val="08780B"/>
            </a:solidFill>
            <a:round/>
            <a:headEnd/>
            <a:tailEnd/>
          </a:ln>
          <a:effectLst/>
        </p:spPr>
        <p:txBody>
          <a:bodyPr/>
          <a:lstStyle/>
          <a:p>
            <a:endParaRPr lang="en-CA"/>
          </a:p>
        </p:txBody>
      </p:sp>
      <p:sp>
        <p:nvSpPr>
          <p:cNvPr id="70671" name="Text Box 15"/>
          <p:cNvSpPr txBox="1">
            <a:spLocks noChangeArrowheads="1"/>
          </p:cNvSpPr>
          <p:nvPr/>
        </p:nvSpPr>
        <p:spPr bwMode="auto">
          <a:xfrm>
            <a:off x="7085013" y="3290888"/>
            <a:ext cx="1109662" cy="457200"/>
          </a:xfrm>
          <a:prstGeom prst="rect">
            <a:avLst/>
          </a:prstGeom>
          <a:noFill/>
          <a:ln w="9525">
            <a:noFill/>
            <a:miter lim="800000"/>
            <a:headEnd/>
            <a:tailEnd/>
          </a:ln>
          <a:effectLst/>
        </p:spPr>
        <p:txBody>
          <a:bodyPr wrap="none">
            <a:spAutoFit/>
          </a:bodyPr>
          <a:lstStyle/>
          <a:p>
            <a:r>
              <a:rPr lang="en-US">
                <a:solidFill>
                  <a:srgbClr val="08780B"/>
                </a:solidFill>
                <a:cs typeface="Arial" charset="0"/>
              </a:rPr>
              <a:t>E</a:t>
            </a:r>
            <a:r>
              <a:rPr lang="en-US" baseline="-25000">
                <a:solidFill>
                  <a:srgbClr val="08780B"/>
                </a:solidFill>
                <a:cs typeface="Arial" charset="0"/>
              </a:rPr>
              <a:t>electron</a:t>
            </a:r>
          </a:p>
        </p:txBody>
      </p:sp>
      <p:grpSp>
        <p:nvGrpSpPr>
          <p:cNvPr id="2" name="Group 26"/>
          <p:cNvGrpSpPr>
            <a:grpSpLocks/>
          </p:cNvGrpSpPr>
          <p:nvPr/>
        </p:nvGrpSpPr>
        <p:grpSpPr bwMode="auto">
          <a:xfrm>
            <a:off x="287338" y="2652713"/>
            <a:ext cx="7037387" cy="868362"/>
            <a:chOff x="-286" y="2446"/>
            <a:chExt cx="4433" cy="547"/>
          </a:xfrm>
        </p:grpSpPr>
        <p:sp>
          <p:nvSpPr>
            <p:cNvPr id="70683" name="Freeform 27"/>
            <p:cNvSpPr>
              <a:spLocks/>
            </p:cNvSpPr>
            <p:nvPr/>
          </p:nvSpPr>
          <p:spPr bwMode="auto">
            <a:xfrm>
              <a:off x="697" y="2446"/>
              <a:ext cx="2325" cy="391"/>
            </a:xfrm>
            <a:custGeom>
              <a:avLst/>
              <a:gdLst/>
              <a:ahLst/>
              <a:cxnLst>
                <a:cxn ang="0">
                  <a:pos x="0" y="356"/>
                </a:cxn>
                <a:cxn ang="0">
                  <a:pos x="633" y="86"/>
                </a:cxn>
                <a:cxn ang="0">
                  <a:pos x="1159" y="7"/>
                </a:cxn>
                <a:cxn ang="0">
                  <a:pos x="1749" y="128"/>
                </a:cxn>
                <a:cxn ang="0">
                  <a:pos x="2325" y="391"/>
                </a:cxn>
              </a:cxnLst>
              <a:rect l="0" t="0" r="r" b="b"/>
              <a:pathLst>
                <a:path w="2325" h="391">
                  <a:moveTo>
                    <a:pt x="0" y="356"/>
                  </a:moveTo>
                  <a:cubicBezTo>
                    <a:pt x="106" y="311"/>
                    <a:pt x="440" y="144"/>
                    <a:pt x="633" y="86"/>
                  </a:cubicBezTo>
                  <a:cubicBezTo>
                    <a:pt x="826" y="28"/>
                    <a:pt x="973" y="0"/>
                    <a:pt x="1159" y="7"/>
                  </a:cubicBezTo>
                  <a:cubicBezTo>
                    <a:pt x="1345" y="14"/>
                    <a:pt x="1555" y="64"/>
                    <a:pt x="1749" y="128"/>
                  </a:cubicBezTo>
                  <a:cubicBezTo>
                    <a:pt x="1943" y="192"/>
                    <a:pt x="2205" y="336"/>
                    <a:pt x="2325" y="391"/>
                  </a:cubicBezTo>
                </a:path>
              </a:pathLst>
            </a:custGeom>
            <a:noFill/>
            <a:ln w="28575" cap="flat" cmpd="sng">
              <a:solidFill>
                <a:srgbClr val="2D08CA"/>
              </a:solidFill>
              <a:prstDash val="solid"/>
              <a:round/>
              <a:headEnd/>
              <a:tailEnd/>
            </a:ln>
            <a:effectLst/>
          </p:spPr>
          <p:txBody>
            <a:bodyPr/>
            <a:lstStyle/>
            <a:p>
              <a:endParaRPr lang="en-CA"/>
            </a:p>
          </p:txBody>
        </p:sp>
        <p:sp>
          <p:nvSpPr>
            <p:cNvPr id="70684" name="Freeform 28"/>
            <p:cNvSpPr>
              <a:spLocks/>
            </p:cNvSpPr>
            <p:nvPr/>
          </p:nvSpPr>
          <p:spPr bwMode="auto">
            <a:xfrm>
              <a:off x="3015" y="2830"/>
              <a:ext cx="1132" cy="163"/>
            </a:xfrm>
            <a:custGeom>
              <a:avLst/>
              <a:gdLst/>
              <a:ahLst/>
              <a:cxnLst>
                <a:cxn ang="0">
                  <a:pos x="0" y="0"/>
                </a:cxn>
                <a:cxn ang="0">
                  <a:pos x="385" y="136"/>
                </a:cxn>
                <a:cxn ang="0">
                  <a:pos x="1132" y="162"/>
                </a:cxn>
              </a:cxnLst>
              <a:rect l="0" t="0" r="r" b="b"/>
              <a:pathLst>
                <a:path w="1132" h="163">
                  <a:moveTo>
                    <a:pt x="0" y="0"/>
                  </a:moveTo>
                  <a:cubicBezTo>
                    <a:pt x="64" y="24"/>
                    <a:pt x="196" y="109"/>
                    <a:pt x="385" y="136"/>
                  </a:cubicBezTo>
                  <a:cubicBezTo>
                    <a:pt x="574" y="163"/>
                    <a:pt x="977" y="157"/>
                    <a:pt x="1132" y="162"/>
                  </a:cubicBezTo>
                </a:path>
              </a:pathLst>
            </a:custGeom>
            <a:noFill/>
            <a:ln w="28575" cmpd="sng">
              <a:solidFill>
                <a:srgbClr val="2D08CA"/>
              </a:solidFill>
              <a:round/>
              <a:headEnd/>
              <a:tailEnd/>
            </a:ln>
            <a:effectLst/>
          </p:spPr>
          <p:txBody>
            <a:bodyPr/>
            <a:lstStyle/>
            <a:p>
              <a:endParaRPr lang="en-CA"/>
            </a:p>
          </p:txBody>
        </p:sp>
        <p:sp>
          <p:nvSpPr>
            <p:cNvPr id="70685" name="Freeform 29"/>
            <p:cNvSpPr>
              <a:spLocks/>
            </p:cNvSpPr>
            <p:nvPr/>
          </p:nvSpPr>
          <p:spPr bwMode="auto">
            <a:xfrm>
              <a:off x="-286" y="2784"/>
              <a:ext cx="1020" cy="203"/>
            </a:xfrm>
            <a:custGeom>
              <a:avLst/>
              <a:gdLst/>
              <a:ahLst/>
              <a:cxnLst>
                <a:cxn ang="0">
                  <a:pos x="1020" y="0"/>
                </a:cxn>
                <a:cxn ang="0">
                  <a:pos x="704" y="75"/>
                </a:cxn>
                <a:cxn ang="0">
                  <a:pos x="0" y="110"/>
                </a:cxn>
              </a:cxnLst>
              <a:rect l="0" t="0" r="r" b="b"/>
              <a:pathLst>
                <a:path w="1020" h="110">
                  <a:moveTo>
                    <a:pt x="1020" y="0"/>
                  </a:moveTo>
                  <a:cubicBezTo>
                    <a:pt x="969" y="12"/>
                    <a:pt x="874" y="57"/>
                    <a:pt x="704" y="75"/>
                  </a:cubicBezTo>
                  <a:cubicBezTo>
                    <a:pt x="534" y="93"/>
                    <a:pt x="269" y="103"/>
                    <a:pt x="0" y="110"/>
                  </a:cubicBezTo>
                </a:path>
              </a:pathLst>
            </a:custGeom>
            <a:noFill/>
            <a:ln w="28575" cmpd="sng">
              <a:solidFill>
                <a:srgbClr val="2D08CA"/>
              </a:solidFill>
              <a:round/>
              <a:headEnd/>
              <a:tailEnd/>
            </a:ln>
            <a:effectLst/>
          </p:spPr>
          <p:txBody>
            <a:bodyPr/>
            <a:lstStyle/>
            <a:p>
              <a:endParaRPr lang="en-CA"/>
            </a:p>
          </p:txBody>
        </p:sp>
      </p:grpSp>
      <p:graphicFrame>
        <p:nvGraphicFramePr>
          <p:cNvPr id="70689" name="Rectangle 33"/>
          <p:cNvGraphicFramePr>
            <a:graphicFrameLocks/>
          </p:cNvGraphicFramePr>
          <p:nvPr/>
        </p:nvGraphicFramePr>
        <p:xfrm>
          <a:off x="1524000" y="1397000"/>
          <a:ext cx="6096000" cy="4064000"/>
        </p:xfrm>
        <a:graphic>
          <a:graphicData uri="http://schemas.openxmlformats.org/presentationml/2006/ole">
            <p:oleObj spid="_x0000_s222210" name="Equation" r:id="rId4" imgW="0" imgH="0" progId="Equation.3">
              <p:embed/>
            </p:oleObj>
          </a:graphicData>
        </a:graphic>
      </p:graphicFrame>
      <p:graphicFrame>
        <p:nvGraphicFramePr>
          <p:cNvPr id="70696" name="Object 40"/>
          <p:cNvGraphicFramePr>
            <a:graphicFrameLocks noChangeAspect="1"/>
          </p:cNvGraphicFramePr>
          <p:nvPr/>
        </p:nvGraphicFramePr>
        <p:xfrm>
          <a:off x="312738" y="44450"/>
          <a:ext cx="4029075" cy="1022350"/>
        </p:xfrm>
        <a:graphic>
          <a:graphicData uri="http://schemas.openxmlformats.org/presentationml/2006/ole">
            <p:oleObj spid="_x0000_s222211" name="Equation" r:id="rId5" imgW="1650960" imgH="419040" progId="Equation.3">
              <p:embed/>
            </p:oleObj>
          </a:graphicData>
        </a:graphic>
      </p:graphicFrame>
      <p:sp>
        <p:nvSpPr>
          <p:cNvPr id="70697" name="Text Box 41"/>
          <p:cNvSpPr txBox="1">
            <a:spLocks noChangeArrowheads="1"/>
          </p:cNvSpPr>
          <p:nvPr/>
        </p:nvSpPr>
        <p:spPr bwMode="auto">
          <a:xfrm>
            <a:off x="2209800" y="1676400"/>
            <a:ext cx="2649538" cy="457200"/>
          </a:xfrm>
          <a:prstGeom prst="rect">
            <a:avLst/>
          </a:prstGeom>
          <a:noFill/>
          <a:ln w="9525">
            <a:noFill/>
            <a:miter lim="800000"/>
            <a:headEnd/>
            <a:tailEnd/>
          </a:ln>
          <a:effectLst/>
        </p:spPr>
        <p:txBody>
          <a:bodyPr wrap="none">
            <a:spAutoFit/>
          </a:bodyPr>
          <a:lstStyle/>
          <a:p>
            <a:r>
              <a:rPr lang="en-US" u="sng">
                <a:cs typeface="Arial" charset="0"/>
              </a:rPr>
              <a:t>Inside well (E&gt;V):</a:t>
            </a:r>
            <a:r>
              <a:rPr lang="en-US">
                <a:cs typeface="Arial" charset="0"/>
              </a:rPr>
              <a:t> </a:t>
            </a:r>
          </a:p>
        </p:txBody>
      </p:sp>
      <p:sp>
        <p:nvSpPr>
          <p:cNvPr id="70698" name="Text Box 42"/>
          <p:cNvSpPr txBox="1">
            <a:spLocks noChangeArrowheads="1"/>
          </p:cNvSpPr>
          <p:nvPr/>
        </p:nvSpPr>
        <p:spPr bwMode="auto">
          <a:xfrm>
            <a:off x="5715000" y="1600200"/>
            <a:ext cx="2886075" cy="457200"/>
          </a:xfrm>
          <a:prstGeom prst="rect">
            <a:avLst/>
          </a:prstGeom>
          <a:noFill/>
          <a:ln w="9525">
            <a:noFill/>
            <a:miter lim="800000"/>
            <a:headEnd/>
            <a:tailEnd/>
          </a:ln>
          <a:effectLst/>
        </p:spPr>
        <p:txBody>
          <a:bodyPr wrap="none">
            <a:spAutoFit/>
          </a:bodyPr>
          <a:lstStyle/>
          <a:p>
            <a:r>
              <a:rPr lang="en-US" u="sng">
                <a:cs typeface="Arial" charset="0"/>
              </a:rPr>
              <a:t>Outside well (E&lt;V): </a:t>
            </a:r>
          </a:p>
        </p:txBody>
      </p:sp>
      <p:sp>
        <p:nvSpPr>
          <p:cNvPr id="70699" name="Text Box 43"/>
          <p:cNvSpPr txBox="1">
            <a:spLocks noChangeArrowheads="1"/>
          </p:cNvSpPr>
          <p:nvPr/>
        </p:nvSpPr>
        <p:spPr bwMode="auto">
          <a:xfrm>
            <a:off x="0" y="5029200"/>
            <a:ext cx="5257800" cy="1552575"/>
          </a:xfrm>
          <a:prstGeom prst="rect">
            <a:avLst/>
          </a:prstGeom>
          <a:noFill/>
          <a:ln w="9525">
            <a:noFill/>
            <a:miter lim="800000"/>
            <a:headEnd/>
            <a:tailEnd/>
          </a:ln>
          <a:effectLst/>
        </p:spPr>
        <p:txBody>
          <a:bodyPr>
            <a:spAutoFit/>
          </a:bodyPr>
          <a:lstStyle/>
          <a:p>
            <a:r>
              <a:rPr lang="en-US">
                <a:cs typeface="Arial" charset="0"/>
              </a:rPr>
              <a:t>Electron is delocalized … spread out. </a:t>
            </a:r>
          </a:p>
          <a:p>
            <a:r>
              <a:rPr lang="en-US">
                <a:cs typeface="Arial" charset="0"/>
              </a:rPr>
              <a:t>Some small part of wave is where Total energy is less than potential energy!</a:t>
            </a:r>
          </a:p>
        </p:txBody>
      </p:sp>
      <p:sp>
        <p:nvSpPr>
          <p:cNvPr id="70700" name="Line 44"/>
          <p:cNvSpPr>
            <a:spLocks noChangeShapeType="1"/>
          </p:cNvSpPr>
          <p:nvPr/>
        </p:nvSpPr>
        <p:spPr bwMode="auto">
          <a:xfrm>
            <a:off x="5791200" y="3505200"/>
            <a:ext cx="381000" cy="1219200"/>
          </a:xfrm>
          <a:prstGeom prst="line">
            <a:avLst/>
          </a:prstGeom>
          <a:noFill/>
          <a:ln w="9525">
            <a:solidFill>
              <a:schemeClr val="tx1"/>
            </a:solidFill>
            <a:round/>
            <a:headEnd type="triangle" w="med" len="med"/>
            <a:tailEnd/>
          </a:ln>
          <a:effectLst/>
        </p:spPr>
        <p:txBody>
          <a:bodyPr/>
          <a:lstStyle/>
          <a:p>
            <a:endParaRPr lang="en-CA"/>
          </a:p>
        </p:txBody>
      </p:sp>
      <p:sp>
        <p:nvSpPr>
          <p:cNvPr id="70701" name="Text Box 45"/>
          <p:cNvSpPr txBox="1">
            <a:spLocks noChangeArrowheads="1"/>
          </p:cNvSpPr>
          <p:nvPr/>
        </p:nvSpPr>
        <p:spPr bwMode="auto">
          <a:xfrm>
            <a:off x="5410200" y="4572000"/>
            <a:ext cx="3733800" cy="822325"/>
          </a:xfrm>
          <a:prstGeom prst="rect">
            <a:avLst/>
          </a:prstGeom>
          <a:noFill/>
          <a:ln w="9525">
            <a:noFill/>
            <a:miter lim="800000"/>
            <a:headEnd/>
            <a:tailEnd/>
          </a:ln>
          <a:effectLst/>
        </p:spPr>
        <p:txBody>
          <a:bodyPr>
            <a:spAutoFit/>
          </a:bodyPr>
          <a:lstStyle/>
          <a:p>
            <a:r>
              <a:rPr lang="en-US"/>
              <a:t>“Classically forbidden” region.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5"/>
          <p:cNvSpPr>
            <a:spLocks noGrp="1"/>
          </p:cNvSpPr>
          <p:nvPr>
            <p:ph type="sldNum" sz="quarter" idx="12"/>
          </p:nvPr>
        </p:nvSpPr>
        <p:spPr/>
        <p:txBody>
          <a:bodyPr/>
          <a:lstStyle/>
          <a:p>
            <a:fld id="{6B2B05E0-C206-4A33-8151-1A782BB169E9}" type="slidenum">
              <a:rPr lang="en-US"/>
              <a:pPr/>
              <a:t>37</a:t>
            </a:fld>
            <a:endParaRPr lang="en-US"/>
          </a:p>
        </p:txBody>
      </p:sp>
      <p:sp>
        <p:nvSpPr>
          <p:cNvPr id="48132" name="Text Box 4"/>
          <p:cNvSpPr txBox="1">
            <a:spLocks noChangeArrowheads="1"/>
          </p:cNvSpPr>
          <p:nvPr/>
        </p:nvSpPr>
        <p:spPr bwMode="auto">
          <a:xfrm>
            <a:off x="0" y="3813175"/>
            <a:ext cx="9144000" cy="3013075"/>
          </a:xfrm>
          <a:prstGeom prst="rect">
            <a:avLst/>
          </a:prstGeom>
          <a:noFill/>
          <a:ln w="9525">
            <a:noFill/>
            <a:miter lim="800000"/>
            <a:headEnd/>
            <a:tailEnd/>
          </a:ln>
          <a:effectLst/>
        </p:spPr>
        <p:txBody>
          <a:bodyPr>
            <a:spAutoFit/>
          </a:bodyPr>
          <a:lstStyle/>
          <a:p>
            <a:r>
              <a:rPr lang="en-US"/>
              <a:t>If wire gets closer and closer, what will happen? </a:t>
            </a:r>
          </a:p>
          <a:p>
            <a:endParaRPr lang="en-US"/>
          </a:p>
          <a:p>
            <a:r>
              <a:rPr lang="en-US"/>
              <a:t>a. electron is “shared” between wires, with fraction in each constant over time</a:t>
            </a:r>
          </a:p>
          <a:p>
            <a:r>
              <a:rPr lang="en-US" b="1"/>
              <a:t>b. the electron will flow away through wire 2</a:t>
            </a:r>
          </a:p>
          <a:p>
            <a:r>
              <a:rPr lang="en-US"/>
              <a:t>c. electron will jump back and forth between wire 1 and wire 2</a:t>
            </a:r>
          </a:p>
          <a:p>
            <a:r>
              <a:rPr lang="en-US"/>
              <a:t>d. electron stays in wire 1. </a:t>
            </a:r>
          </a:p>
          <a:p>
            <a:r>
              <a:rPr lang="en-US"/>
              <a:t>e. something else happens. </a:t>
            </a:r>
          </a:p>
        </p:txBody>
      </p:sp>
      <p:grpSp>
        <p:nvGrpSpPr>
          <p:cNvPr id="2" name="Group 26"/>
          <p:cNvGrpSpPr>
            <a:grpSpLocks/>
          </p:cNvGrpSpPr>
          <p:nvPr/>
        </p:nvGrpSpPr>
        <p:grpSpPr bwMode="auto">
          <a:xfrm>
            <a:off x="-1512888" y="835025"/>
            <a:ext cx="6113463" cy="1690688"/>
            <a:chOff x="-953" y="526"/>
            <a:chExt cx="3851" cy="1065"/>
          </a:xfrm>
        </p:grpSpPr>
        <p:sp>
          <p:nvSpPr>
            <p:cNvPr id="48133" name="Line 5"/>
            <p:cNvSpPr>
              <a:spLocks noChangeShapeType="1"/>
            </p:cNvSpPr>
            <p:nvPr/>
          </p:nvSpPr>
          <p:spPr bwMode="auto">
            <a:xfrm>
              <a:off x="422" y="526"/>
              <a:ext cx="2" cy="1065"/>
            </a:xfrm>
            <a:prstGeom prst="line">
              <a:avLst/>
            </a:prstGeom>
            <a:noFill/>
            <a:ln w="28575">
              <a:solidFill>
                <a:srgbClr val="FF0000"/>
              </a:solidFill>
              <a:round/>
              <a:headEnd/>
              <a:tailEnd/>
            </a:ln>
            <a:effectLst/>
          </p:spPr>
          <p:txBody>
            <a:bodyPr/>
            <a:lstStyle/>
            <a:p>
              <a:endParaRPr lang="en-CA"/>
            </a:p>
          </p:txBody>
        </p:sp>
        <p:sp>
          <p:nvSpPr>
            <p:cNvPr id="48134" name="Line 6"/>
            <p:cNvSpPr>
              <a:spLocks noChangeShapeType="1"/>
            </p:cNvSpPr>
            <p:nvPr/>
          </p:nvSpPr>
          <p:spPr bwMode="auto">
            <a:xfrm>
              <a:off x="-953" y="527"/>
              <a:ext cx="1392" cy="7"/>
            </a:xfrm>
            <a:prstGeom prst="line">
              <a:avLst/>
            </a:prstGeom>
            <a:noFill/>
            <a:ln w="28575">
              <a:solidFill>
                <a:srgbClr val="FF0000"/>
              </a:solidFill>
              <a:round/>
              <a:headEnd/>
              <a:tailEnd/>
            </a:ln>
            <a:effectLst/>
          </p:spPr>
          <p:txBody>
            <a:bodyPr/>
            <a:lstStyle/>
            <a:p>
              <a:endParaRPr lang="en-CA"/>
            </a:p>
          </p:txBody>
        </p:sp>
        <p:sp>
          <p:nvSpPr>
            <p:cNvPr id="48135" name="Line 7"/>
            <p:cNvSpPr>
              <a:spLocks noChangeShapeType="1"/>
            </p:cNvSpPr>
            <p:nvPr/>
          </p:nvSpPr>
          <p:spPr bwMode="auto">
            <a:xfrm>
              <a:off x="2768" y="539"/>
              <a:ext cx="4" cy="1037"/>
            </a:xfrm>
            <a:prstGeom prst="line">
              <a:avLst/>
            </a:prstGeom>
            <a:noFill/>
            <a:ln w="28575">
              <a:solidFill>
                <a:srgbClr val="FF0000"/>
              </a:solidFill>
              <a:round/>
              <a:headEnd/>
              <a:tailEnd/>
            </a:ln>
            <a:effectLst/>
          </p:spPr>
          <p:txBody>
            <a:bodyPr/>
            <a:lstStyle/>
            <a:p>
              <a:endParaRPr lang="en-CA"/>
            </a:p>
          </p:txBody>
        </p:sp>
        <p:sp>
          <p:nvSpPr>
            <p:cNvPr id="48136" name="Line 8"/>
            <p:cNvSpPr>
              <a:spLocks noChangeShapeType="1"/>
            </p:cNvSpPr>
            <p:nvPr/>
          </p:nvSpPr>
          <p:spPr bwMode="auto">
            <a:xfrm flipV="1">
              <a:off x="2766" y="534"/>
              <a:ext cx="132" cy="3"/>
            </a:xfrm>
            <a:prstGeom prst="line">
              <a:avLst/>
            </a:prstGeom>
            <a:noFill/>
            <a:ln w="28575">
              <a:solidFill>
                <a:srgbClr val="FF0000"/>
              </a:solidFill>
              <a:round/>
              <a:headEnd/>
              <a:tailEnd/>
            </a:ln>
            <a:effectLst/>
          </p:spPr>
          <p:txBody>
            <a:bodyPr/>
            <a:lstStyle/>
            <a:p>
              <a:endParaRPr lang="en-CA"/>
            </a:p>
          </p:txBody>
        </p:sp>
        <p:sp>
          <p:nvSpPr>
            <p:cNvPr id="48137" name="Line 9"/>
            <p:cNvSpPr>
              <a:spLocks noChangeShapeType="1"/>
            </p:cNvSpPr>
            <p:nvPr/>
          </p:nvSpPr>
          <p:spPr bwMode="auto">
            <a:xfrm>
              <a:off x="431" y="1567"/>
              <a:ext cx="2361" cy="15"/>
            </a:xfrm>
            <a:prstGeom prst="line">
              <a:avLst/>
            </a:prstGeom>
            <a:noFill/>
            <a:ln w="28575">
              <a:solidFill>
                <a:srgbClr val="FF0000"/>
              </a:solidFill>
              <a:round/>
              <a:headEnd/>
              <a:tailEnd/>
            </a:ln>
            <a:effectLst/>
          </p:spPr>
          <p:txBody>
            <a:bodyPr/>
            <a:lstStyle/>
            <a:p>
              <a:endParaRPr lang="en-CA"/>
            </a:p>
          </p:txBody>
        </p:sp>
      </p:grpSp>
      <p:sp>
        <p:nvSpPr>
          <p:cNvPr id="48139" name="Text Box 11"/>
          <p:cNvSpPr txBox="1">
            <a:spLocks noChangeArrowheads="1"/>
          </p:cNvSpPr>
          <p:nvPr/>
        </p:nvSpPr>
        <p:spPr bwMode="auto">
          <a:xfrm>
            <a:off x="450850" y="2500313"/>
            <a:ext cx="4141788" cy="457200"/>
          </a:xfrm>
          <a:prstGeom prst="rect">
            <a:avLst/>
          </a:prstGeom>
          <a:noFill/>
          <a:ln w="9525">
            <a:noFill/>
            <a:miter lim="800000"/>
            <a:headEnd/>
            <a:tailEnd/>
          </a:ln>
          <a:effectLst/>
        </p:spPr>
        <p:txBody>
          <a:bodyPr wrap="none">
            <a:spAutoFit/>
          </a:bodyPr>
          <a:lstStyle/>
          <a:p>
            <a:r>
              <a:rPr lang="en-US">
                <a:cs typeface="Arial" charset="0"/>
              </a:rPr>
              <a:t>0                                           L</a:t>
            </a:r>
          </a:p>
        </p:txBody>
      </p:sp>
      <p:sp>
        <p:nvSpPr>
          <p:cNvPr id="48144" name="Line 16"/>
          <p:cNvSpPr>
            <a:spLocks noChangeShapeType="1"/>
          </p:cNvSpPr>
          <p:nvPr/>
        </p:nvSpPr>
        <p:spPr bwMode="auto">
          <a:xfrm>
            <a:off x="0" y="2133600"/>
            <a:ext cx="5970588" cy="0"/>
          </a:xfrm>
          <a:prstGeom prst="line">
            <a:avLst/>
          </a:prstGeom>
          <a:noFill/>
          <a:ln w="57150">
            <a:solidFill>
              <a:srgbClr val="08780B"/>
            </a:solidFill>
            <a:round/>
            <a:headEnd/>
            <a:tailEnd/>
          </a:ln>
          <a:effectLst/>
        </p:spPr>
        <p:txBody>
          <a:bodyPr/>
          <a:lstStyle/>
          <a:p>
            <a:endParaRPr lang="en-CA"/>
          </a:p>
        </p:txBody>
      </p:sp>
      <p:sp>
        <p:nvSpPr>
          <p:cNvPr id="48145" name="Text Box 17"/>
          <p:cNvSpPr txBox="1">
            <a:spLocks noChangeArrowheads="1"/>
          </p:cNvSpPr>
          <p:nvPr/>
        </p:nvSpPr>
        <p:spPr bwMode="auto">
          <a:xfrm>
            <a:off x="4572000" y="2057400"/>
            <a:ext cx="1109663" cy="457200"/>
          </a:xfrm>
          <a:prstGeom prst="rect">
            <a:avLst/>
          </a:prstGeom>
          <a:noFill/>
          <a:ln w="9525">
            <a:noFill/>
            <a:miter lim="800000"/>
            <a:headEnd/>
            <a:tailEnd/>
          </a:ln>
          <a:effectLst/>
        </p:spPr>
        <p:txBody>
          <a:bodyPr wrap="none">
            <a:spAutoFit/>
          </a:bodyPr>
          <a:lstStyle/>
          <a:p>
            <a:r>
              <a:rPr lang="en-US">
                <a:solidFill>
                  <a:srgbClr val="08780B"/>
                </a:solidFill>
                <a:cs typeface="Arial" charset="0"/>
              </a:rPr>
              <a:t>E</a:t>
            </a:r>
            <a:r>
              <a:rPr lang="en-US" baseline="-25000">
                <a:solidFill>
                  <a:srgbClr val="08780B"/>
                </a:solidFill>
                <a:cs typeface="Arial" charset="0"/>
              </a:rPr>
              <a:t>electron</a:t>
            </a:r>
          </a:p>
        </p:txBody>
      </p:sp>
      <p:grpSp>
        <p:nvGrpSpPr>
          <p:cNvPr id="3" name="Group 19"/>
          <p:cNvGrpSpPr>
            <a:grpSpLocks/>
          </p:cNvGrpSpPr>
          <p:nvPr/>
        </p:nvGrpSpPr>
        <p:grpSpPr bwMode="auto">
          <a:xfrm>
            <a:off x="-862013" y="1266825"/>
            <a:ext cx="7037388" cy="868363"/>
            <a:chOff x="-286" y="2446"/>
            <a:chExt cx="4433" cy="547"/>
          </a:xfrm>
        </p:grpSpPr>
        <p:sp>
          <p:nvSpPr>
            <p:cNvPr id="48148" name="Freeform 20"/>
            <p:cNvSpPr>
              <a:spLocks/>
            </p:cNvSpPr>
            <p:nvPr/>
          </p:nvSpPr>
          <p:spPr bwMode="auto">
            <a:xfrm>
              <a:off x="697" y="2446"/>
              <a:ext cx="2325" cy="391"/>
            </a:xfrm>
            <a:custGeom>
              <a:avLst/>
              <a:gdLst/>
              <a:ahLst/>
              <a:cxnLst>
                <a:cxn ang="0">
                  <a:pos x="0" y="356"/>
                </a:cxn>
                <a:cxn ang="0">
                  <a:pos x="633" y="86"/>
                </a:cxn>
                <a:cxn ang="0">
                  <a:pos x="1159" y="7"/>
                </a:cxn>
                <a:cxn ang="0">
                  <a:pos x="1749" y="128"/>
                </a:cxn>
                <a:cxn ang="0">
                  <a:pos x="2325" y="391"/>
                </a:cxn>
              </a:cxnLst>
              <a:rect l="0" t="0" r="r" b="b"/>
              <a:pathLst>
                <a:path w="2325" h="391">
                  <a:moveTo>
                    <a:pt x="0" y="356"/>
                  </a:moveTo>
                  <a:cubicBezTo>
                    <a:pt x="106" y="311"/>
                    <a:pt x="440" y="144"/>
                    <a:pt x="633" y="86"/>
                  </a:cubicBezTo>
                  <a:cubicBezTo>
                    <a:pt x="826" y="28"/>
                    <a:pt x="973" y="0"/>
                    <a:pt x="1159" y="7"/>
                  </a:cubicBezTo>
                  <a:cubicBezTo>
                    <a:pt x="1345" y="14"/>
                    <a:pt x="1555" y="64"/>
                    <a:pt x="1749" y="128"/>
                  </a:cubicBezTo>
                  <a:cubicBezTo>
                    <a:pt x="1943" y="192"/>
                    <a:pt x="2205" y="336"/>
                    <a:pt x="2325" y="391"/>
                  </a:cubicBezTo>
                </a:path>
              </a:pathLst>
            </a:custGeom>
            <a:noFill/>
            <a:ln w="28575" cap="flat" cmpd="sng">
              <a:solidFill>
                <a:srgbClr val="2D08CA"/>
              </a:solidFill>
              <a:prstDash val="solid"/>
              <a:round/>
              <a:headEnd/>
              <a:tailEnd/>
            </a:ln>
            <a:effectLst/>
          </p:spPr>
          <p:txBody>
            <a:bodyPr/>
            <a:lstStyle/>
            <a:p>
              <a:endParaRPr lang="en-CA"/>
            </a:p>
          </p:txBody>
        </p:sp>
        <p:sp>
          <p:nvSpPr>
            <p:cNvPr id="48149" name="Freeform 21"/>
            <p:cNvSpPr>
              <a:spLocks/>
            </p:cNvSpPr>
            <p:nvPr/>
          </p:nvSpPr>
          <p:spPr bwMode="auto">
            <a:xfrm>
              <a:off x="3015" y="2830"/>
              <a:ext cx="1132" cy="163"/>
            </a:xfrm>
            <a:custGeom>
              <a:avLst/>
              <a:gdLst/>
              <a:ahLst/>
              <a:cxnLst>
                <a:cxn ang="0">
                  <a:pos x="0" y="0"/>
                </a:cxn>
                <a:cxn ang="0">
                  <a:pos x="385" y="136"/>
                </a:cxn>
                <a:cxn ang="0">
                  <a:pos x="1132" y="162"/>
                </a:cxn>
              </a:cxnLst>
              <a:rect l="0" t="0" r="r" b="b"/>
              <a:pathLst>
                <a:path w="1132" h="163">
                  <a:moveTo>
                    <a:pt x="0" y="0"/>
                  </a:moveTo>
                  <a:cubicBezTo>
                    <a:pt x="64" y="24"/>
                    <a:pt x="196" y="109"/>
                    <a:pt x="385" y="136"/>
                  </a:cubicBezTo>
                  <a:cubicBezTo>
                    <a:pt x="574" y="163"/>
                    <a:pt x="977" y="157"/>
                    <a:pt x="1132" y="162"/>
                  </a:cubicBezTo>
                </a:path>
              </a:pathLst>
            </a:custGeom>
            <a:noFill/>
            <a:ln w="28575" cmpd="sng">
              <a:solidFill>
                <a:srgbClr val="2D08CA"/>
              </a:solidFill>
              <a:round/>
              <a:headEnd/>
              <a:tailEnd/>
            </a:ln>
            <a:effectLst/>
          </p:spPr>
          <p:txBody>
            <a:bodyPr/>
            <a:lstStyle/>
            <a:p>
              <a:endParaRPr lang="en-CA"/>
            </a:p>
          </p:txBody>
        </p:sp>
        <p:sp>
          <p:nvSpPr>
            <p:cNvPr id="48150" name="Freeform 22"/>
            <p:cNvSpPr>
              <a:spLocks/>
            </p:cNvSpPr>
            <p:nvPr/>
          </p:nvSpPr>
          <p:spPr bwMode="auto">
            <a:xfrm>
              <a:off x="-286" y="2784"/>
              <a:ext cx="1020" cy="203"/>
            </a:xfrm>
            <a:custGeom>
              <a:avLst/>
              <a:gdLst/>
              <a:ahLst/>
              <a:cxnLst>
                <a:cxn ang="0">
                  <a:pos x="1020" y="0"/>
                </a:cxn>
                <a:cxn ang="0">
                  <a:pos x="704" y="75"/>
                </a:cxn>
                <a:cxn ang="0">
                  <a:pos x="0" y="110"/>
                </a:cxn>
              </a:cxnLst>
              <a:rect l="0" t="0" r="r" b="b"/>
              <a:pathLst>
                <a:path w="1020" h="110">
                  <a:moveTo>
                    <a:pt x="1020" y="0"/>
                  </a:moveTo>
                  <a:cubicBezTo>
                    <a:pt x="969" y="12"/>
                    <a:pt x="874" y="57"/>
                    <a:pt x="704" y="75"/>
                  </a:cubicBezTo>
                  <a:cubicBezTo>
                    <a:pt x="534" y="93"/>
                    <a:pt x="269" y="103"/>
                    <a:pt x="0" y="110"/>
                  </a:cubicBezTo>
                </a:path>
              </a:pathLst>
            </a:custGeom>
            <a:noFill/>
            <a:ln w="28575" cmpd="sng">
              <a:solidFill>
                <a:srgbClr val="2D08CA"/>
              </a:solidFill>
              <a:round/>
              <a:headEnd/>
              <a:tailEnd/>
            </a:ln>
            <a:effectLst/>
          </p:spPr>
          <p:txBody>
            <a:bodyPr/>
            <a:lstStyle/>
            <a:p>
              <a:endParaRPr lang="en-CA"/>
            </a:p>
          </p:txBody>
        </p:sp>
      </p:grpSp>
      <p:sp>
        <p:nvSpPr>
          <p:cNvPr id="48152" name="Rectangle 24"/>
          <p:cNvSpPr>
            <a:spLocks noChangeArrowheads="1"/>
          </p:cNvSpPr>
          <p:nvPr/>
        </p:nvSpPr>
        <p:spPr bwMode="auto">
          <a:xfrm>
            <a:off x="609600" y="3124200"/>
            <a:ext cx="3886200" cy="352425"/>
          </a:xfrm>
          <a:prstGeom prst="rect">
            <a:avLst/>
          </a:prstGeom>
          <a:solidFill>
            <a:srgbClr val="FF9900"/>
          </a:solidFill>
          <a:ln w="9525">
            <a:solidFill>
              <a:schemeClr val="tx1"/>
            </a:solidFill>
            <a:miter lim="800000"/>
            <a:headEnd/>
            <a:tailEnd/>
          </a:ln>
          <a:effectLst/>
        </p:spPr>
        <p:txBody>
          <a:bodyPr wrap="none" anchor="ctr"/>
          <a:lstStyle/>
          <a:p>
            <a:pPr algn="ctr"/>
            <a:r>
              <a:rPr lang="en-US"/>
              <a:t>wire</a:t>
            </a:r>
          </a:p>
        </p:txBody>
      </p:sp>
      <p:grpSp>
        <p:nvGrpSpPr>
          <p:cNvPr id="4" name="Group 35"/>
          <p:cNvGrpSpPr>
            <a:grpSpLocks/>
          </p:cNvGrpSpPr>
          <p:nvPr/>
        </p:nvGrpSpPr>
        <p:grpSpPr bwMode="auto">
          <a:xfrm>
            <a:off x="6553200" y="823913"/>
            <a:ext cx="12866688" cy="2652712"/>
            <a:chOff x="4128" y="519"/>
            <a:chExt cx="8105" cy="1671"/>
          </a:xfrm>
        </p:grpSpPr>
        <p:sp>
          <p:nvSpPr>
            <p:cNvPr id="48153" name="Rectangle 25"/>
            <p:cNvSpPr>
              <a:spLocks noChangeArrowheads="1"/>
            </p:cNvSpPr>
            <p:nvPr/>
          </p:nvSpPr>
          <p:spPr bwMode="auto">
            <a:xfrm>
              <a:off x="4224" y="1968"/>
              <a:ext cx="3072" cy="222"/>
            </a:xfrm>
            <a:prstGeom prst="rect">
              <a:avLst/>
            </a:prstGeom>
            <a:solidFill>
              <a:srgbClr val="FF9900"/>
            </a:solidFill>
            <a:ln w="9525">
              <a:solidFill>
                <a:schemeClr val="tx1"/>
              </a:solidFill>
              <a:miter lim="800000"/>
              <a:headEnd/>
              <a:tailEnd/>
            </a:ln>
            <a:effectLst/>
          </p:spPr>
          <p:txBody>
            <a:bodyPr wrap="none" anchor="ctr"/>
            <a:lstStyle/>
            <a:p>
              <a:pPr algn="ctr"/>
              <a:r>
                <a:rPr lang="en-US"/>
                <a:t>wire       </a:t>
              </a:r>
            </a:p>
          </p:txBody>
        </p:sp>
        <p:sp>
          <p:nvSpPr>
            <p:cNvPr id="48156" name="Line 28"/>
            <p:cNvSpPr>
              <a:spLocks noChangeShapeType="1"/>
            </p:cNvSpPr>
            <p:nvPr/>
          </p:nvSpPr>
          <p:spPr bwMode="auto">
            <a:xfrm flipH="1">
              <a:off x="9266" y="519"/>
              <a:ext cx="5" cy="1065"/>
            </a:xfrm>
            <a:prstGeom prst="line">
              <a:avLst/>
            </a:prstGeom>
            <a:noFill/>
            <a:ln w="28575">
              <a:solidFill>
                <a:srgbClr val="FF0000"/>
              </a:solidFill>
              <a:round/>
              <a:headEnd/>
              <a:tailEnd/>
            </a:ln>
            <a:effectLst/>
          </p:spPr>
          <p:txBody>
            <a:bodyPr/>
            <a:lstStyle/>
            <a:p>
              <a:endParaRPr lang="en-CA"/>
            </a:p>
          </p:txBody>
        </p:sp>
        <p:sp>
          <p:nvSpPr>
            <p:cNvPr id="48157" name="Line 29"/>
            <p:cNvSpPr>
              <a:spLocks noChangeShapeType="1"/>
            </p:cNvSpPr>
            <p:nvPr/>
          </p:nvSpPr>
          <p:spPr bwMode="auto">
            <a:xfrm flipH="1">
              <a:off x="9234" y="520"/>
              <a:ext cx="2999" cy="7"/>
            </a:xfrm>
            <a:prstGeom prst="line">
              <a:avLst/>
            </a:prstGeom>
            <a:noFill/>
            <a:ln w="28575">
              <a:solidFill>
                <a:srgbClr val="FF0000"/>
              </a:solidFill>
              <a:round/>
              <a:headEnd/>
              <a:tailEnd/>
            </a:ln>
            <a:effectLst/>
          </p:spPr>
          <p:txBody>
            <a:bodyPr/>
            <a:lstStyle/>
            <a:p>
              <a:endParaRPr lang="en-CA"/>
            </a:p>
          </p:txBody>
        </p:sp>
        <p:sp>
          <p:nvSpPr>
            <p:cNvPr id="48158" name="Line 30"/>
            <p:cNvSpPr>
              <a:spLocks noChangeShapeType="1"/>
            </p:cNvSpPr>
            <p:nvPr/>
          </p:nvSpPr>
          <p:spPr bwMode="auto">
            <a:xfrm flipH="1">
              <a:off x="4207" y="532"/>
              <a:ext cx="9" cy="1037"/>
            </a:xfrm>
            <a:prstGeom prst="line">
              <a:avLst/>
            </a:prstGeom>
            <a:noFill/>
            <a:ln w="28575">
              <a:solidFill>
                <a:srgbClr val="FF0000"/>
              </a:solidFill>
              <a:round/>
              <a:headEnd/>
              <a:tailEnd/>
            </a:ln>
            <a:effectLst/>
          </p:spPr>
          <p:txBody>
            <a:bodyPr/>
            <a:lstStyle/>
            <a:p>
              <a:endParaRPr lang="en-CA"/>
            </a:p>
          </p:txBody>
        </p:sp>
        <p:sp>
          <p:nvSpPr>
            <p:cNvPr id="48159" name="Line 31"/>
            <p:cNvSpPr>
              <a:spLocks noChangeShapeType="1"/>
            </p:cNvSpPr>
            <p:nvPr/>
          </p:nvSpPr>
          <p:spPr bwMode="auto">
            <a:xfrm flipH="1" flipV="1">
              <a:off x="4128" y="528"/>
              <a:ext cx="92" cy="2"/>
            </a:xfrm>
            <a:prstGeom prst="line">
              <a:avLst/>
            </a:prstGeom>
            <a:noFill/>
            <a:ln w="28575">
              <a:solidFill>
                <a:srgbClr val="FF0000"/>
              </a:solidFill>
              <a:round/>
              <a:headEnd/>
              <a:tailEnd/>
            </a:ln>
            <a:effectLst/>
          </p:spPr>
          <p:txBody>
            <a:bodyPr/>
            <a:lstStyle/>
            <a:p>
              <a:endParaRPr lang="en-CA"/>
            </a:p>
          </p:txBody>
        </p:sp>
        <p:sp>
          <p:nvSpPr>
            <p:cNvPr id="48160" name="Line 32"/>
            <p:cNvSpPr>
              <a:spLocks noChangeShapeType="1"/>
            </p:cNvSpPr>
            <p:nvPr/>
          </p:nvSpPr>
          <p:spPr bwMode="auto">
            <a:xfrm flipH="1">
              <a:off x="4214" y="1560"/>
              <a:ext cx="5037" cy="13"/>
            </a:xfrm>
            <a:prstGeom prst="line">
              <a:avLst/>
            </a:prstGeom>
            <a:noFill/>
            <a:ln w="28575">
              <a:solidFill>
                <a:srgbClr val="FF0000"/>
              </a:solidFill>
              <a:round/>
              <a:headEnd/>
              <a:tailEnd/>
            </a:ln>
            <a:effectLst/>
          </p:spPr>
          <p:txBody>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1.11111E-6 1.57992E-6 L -0.22136 0.00046 " pathEditMode="relative" rAng="0" ptsTypes="AA">
                                      <p:cBhvr>
                                        <p:cTn id="6" dur="2000" fill="hold"/>
                                        <p:tgtEl>
                                          <p:spTgt spid="4"/>
                                        </p:tgtEl>
                                        <p:attrNameLst>
                                          <p:attrName>ppt_x</p:attrName>
                                          <p:attrName>ppt_y</p:attrName>
                                        </p:attrNameLst>
                                      </p:cBhvr>
                                      <p:rCtr x="-111"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3"/>
          <p:cNvSpPr>
            <a:spLocks noGrp="1"/>
          </p:cNvSpPr>
          <p:nvPr>
            <p:ph type="sldNum" sz="quarter" idx="12"/>
          </p:nvPr>
        </p:nvSpPr>
        <p:spPr/>
        <p:txBody>
          <a:bodyPr/>
          <a:lstStyle/>
          <a:p>
            <a:fld id="{3D099B9D-F5CD-4B6F-97EE-3FD47C70D548}" type="slidenum">
              <a:rPr lang="en-US"/>
              <a:pPr/>
              <a:t>4</a:t>
            </a:fld>
            <a:endParaRPr lang="en-US"/>
          </a:p>
        </p:txBody>
      </p:sp>
      <p:sp>
        <p:nvSpPr>
          <p:cNvPr id="148484" name="Text Box 4"/>
          <p:cNvSpPr txBox="1">
            <a:spLocks noChangeArrowheads="1"/>
          </p:cNvSpPr>
          <p:nvPr/>
        </p:nvSpPr>
        <p:spPr bwMode="auto">
          <a:xfrm>
            <a:off x="579438" y="198438"/>
            <a:ext cx="6561412" cy="1569660"/>
          </a:xfrm>
          <a:prstGeom prst="rect">
            <a:avLst/>
          </a:prstGeom>
          <a:noFill/>
          <a:ln w="9525">
            <a:noFill/>
            <a:miter lim="800000"/>
            <a:headEnd/>
            <a:tailEnd/>
          </a:ln>
          <a:effectLst/>
        </p:spPr>
        <p:txBody>
          <a:bodyPr wrap="none">
            <a:spAutoFit/>
          </a:bodyPr>
          <a:lstStyle/>
          <a:p>
            <a:r>
              <a:rPr lang="en-US" u="sng" dirty="0"/>
              <a:t>Reading quiz.  </a:t>
            </a:r>
          </a:p>
          <a:p>
            <a:r>
              <a:rPr lang="en-US" dirty="0"/>
              <a:t>1. </a:t>
            </a:r>
            <a:r>
              <a:rPr lang="en-US" dirty="0" smtClean="0"/>
              <a:t> a. I read sections 41.3,4, 6, 7.</a:t>
            </a:r>
          </a:p>
          <a:p>
            <a:r>
              <a:rPr lang="en-US" dirty="0" smtClean="0"/>
              <a:t>     b. I read some, but not all of those sections.</a:t>
            </a:r>
          </a:p>
          <a:p>
            <a:r>
              <a:rPr lang="en-US" dirty="0" smtClean="0"/>
              <a:t>     c. I did not do the reading.</a:t>
            </a:r>
            <a:endParaRPr lang="en-US" dirty="0"/>
          </a:p>
        </p:txBody>
      </p:sp>
      <p:sp>
        <p:nvSpPr>
          <p:cNvPr id="4" name="TextBox 3"/>
          <p:cNvSpPr txBox="1"/>
          <p:nvPr/>
        </p:nvSpPr>
        <p:spPr>
          <a:xfrm>
            <a:off x="377371" y="1828801"/>
            <a:ext cx="8495018" cy="830997"/>
          </a:xfrm>
          <a:prstGeom prst="rect">
            <a:avLst/>
          </a:prstGeom>
          <a:noFill/>
        </p:spPr>
        <p:txBody>
          <a:bodyPr wrap="none" rtlCol="0">
            <a:spAutoFit/>
          </a:bodyPr>
          <a:lstStyle/>
          <a:p>
            <a:r>
              <a:rPr lang="en-US" dirty="0" smtClean="0"/>
              <a:t>Today and Wed. -- will not make much sense if did not do the</a:t>
            </a:r>
          </a:p>
          <a:p>
            <a:r>
              <a:rPr lang="en-US" dirty="0" smtClean="0"/>
              <a:t>reading.   If questions on material in reading though, ASK!</a:t>
            </a:r>
          </a:p>
        </p:txBody>
      </p:sp>
      <p:sp>
        <p:nvSpPr>
          <p:cNvPr id="5" name="TextBox 4"/>
          <p:cNvSpPr txBox="1"/>
          <p:nvPr/>
        </p:nvSpPr>
        <p:spPr>
          <a:xfrm>
            <a:off x="348343" y="3091543"/>
            <a:ext cx="8795657" cy="2308324"/>
          </a:xfrm>
          <a:prstGeom prst="rect">
            <a:avLst/>
          </a:prstGeom>
          <a:noFill/>
        </p:spPr>
        <p:txBody>
          <a:bodyPr wrap="square" rtlCol="0">
            <a:spAutoFit/>
          </a:bodyPr>
          <a:lstStyle/>
          <a:p>
            <a:r>
              <a:rPr lang="en-US" dirty="0" smtClean="0"/>
              <a:t>2. “A particle in a rigid box in the n=2 stationary state is most</a:t>
            </a:r>
          </a:p>
          <a:p>
            <a:r>
              <a:rPr lang="en-US" dirty="0" smtClean="0"/>
              <a:t>likely to be found </a:t>
            </a:r>
          </a:p>
          <a:p>
            <a:r>
              <a:rPr lang="en-US" dirty="0" smtClean="0"/>
              <a:t>a. in the center of the box,   </a:t>
            </a:r>
          </a:p>
          <a:p>
            <a:r>
              <a:rPr lang="en-US" dirty="0" smtClean="0"/>
              <a:t>b. one third of the way from either end, </a:t>
            </a:r>
          </a:p>
          <a:p>
            <a:r>
              <a:rPr lang="en-US" dirty="0" smtClean="0"/>
              <a:t>c. one quarter of the way from either end, </a:t>
            </a:r>
          </a:p>
          <a:p>
            <a:r>
              <a:rPr lang="en-US" dirty="0" smtClean="0"/>
              <a:t>d. It is equally likely to be found anywhere in the box.”</a:t>
            </a:r>
            <a:endParaRPr lang="en-CA" dirty="0"/>
          </a:p>
        </p:txBody>
      </p:sp>
      <p:sp>
        <p:nvSpPr>
          <p:cNvPr id="6" name="Rectangle 5"/>
          <p:cNvSpPr/>
          <p:nvPr/>
        </p:nvSpPr>
        <p:spPr>
          <a:xfrm>
            <a:off x="6212115" y="5399314"/>
            <a:ext cx="1901371" cy="11321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p:cNvSpPr txBox="1"/>
          <p:nvPr/>
        </p:nvSpPr>
        <p:spPr>
          <a:xfrm>
            <a:off x="6371770" y="6396335"/>
            <a:ext cx="1686680" cy="461665"/>
          </a:xfrm>
          <a:prstGeom prst="rect">
            <a:avLst/>
          </a:prstGeom>
          <a:noFill/>
        </p:spPr>
        <p:txBody>
          <a:bodyPr wrap="none" rtlCol="0">
            <a:spAutoFit/>
          </a:bodyPr>
          <a:lstStyle/>
          <a:p>
            <a:r>
              <a:rPr lang="en-US" dirty="0" smtClean="0"/>
              <a:t>c b   a   b c</a:t>
            </a:r>
            <a:endParaRPr lang="en-CA" dirty="0"/>
          </a:p>
        </p:txBody>
      </p:sp>
      <p:grpSp>
        <p:nvGrpSpPr>
          <p:cNvPr id="12" name="Group 11"/>
          <p:cNvGrpSpPr/>
          <p:nvPr/>
        </p:nvGrpSpPr>
        <p:grpSpPr>
          <a:xfrm>
            <a:off x="6183085" y="5370286"/>
            <a:ext cx="1959429" cy="1030514"/>
            <a:chOff x="3309257" y="5689600"/>
            <a:chExt cx="1959429" cy="1030514"/>
          </a:xfrm>
        </p:grpSpPr>
        <p:sp>
          <p:nvSpPr>
            <p:cNvPr id="8" name="Freeform 7"/>
            <p:cNvSpPr/>
            <p:nvPr/>
          </p:nvSpPr>
          <p:spPr>
            <a:xfrm>
              <a:off x="3309257" y="5948438"/>
              <a:ext cx="1930399" cy="379790"/>
            </a:xfrm>
            <a:custGeom>
              <a:avLst/>
              <a:gdLst>
                <a:gd name="connsiteX0" fmla="*/ 0 w 1436915"/>
                <a:gd name="connsiteY0" fmla="*/ 379790 h 379790"/>
                <a:gd name="connsiteX1" fmla="*/ 725715 w 1436915"/>
                <a:gd name="connsiteY1" fmla="*/ 2419 h 379790"/>
                <a:gd name="connsiteX2" fmla="*/ 1436915 w 1436915"/>
                <a:gd name="connsiteY2" fmla="*/ 365276 h 379790"/>
                <a:gd name="connsiteX3" fmla="*/ 1436915 w 1436915"/>
                <a:gd name="connsiteY3" fmla="*/ 365276 h 379790"/>
              </a:gdLst>
              <a:ahLst/>
              <a:cxnLst>
                <a:cxn ang="0">
                  <a:pos x="connsiteX0" y="connsiteY0"/>
                </a:cxn>
                <a:cxn ang="0">
                  <a:pos x="connsiteX1" y="connsiteY1"/>
                </a:cxn>
                <a:cxn ang="0">
                  <a:pos x="connsiteX2" y="connsiteY2"/>
                </a:cxn>
                <a:cxn ang="0">
                  <a:pos x="connsiteX3" y="connsiteY3"/>
                </a:cxn>
              </a:cxnLst>
              <a:rect l="l" t="t" r="r" b="b"/>
              <a:pathLst>
                <a:path w="1436915" h="379790">
                  <a:moveTo>
                    <a:pt x="0" y="379790"/>
                  </a:moveTo>
                  <a:cubicBezTo>
                    <a:pt x="243114" y="192314"/>
                    <a:pt x="486229" y="4838"/>
                    <a:pt x="725715" y="2419"/>
                  </a:cubicBezTo>
                  <a:cubicBezTo>
                    <a:pt x="965201" y="0"/>
                    <a:pt x="1436915" y="365276"/>
                    <a:pt x="1436915" y="365276"/>
                  </a:cubicBezTo>
                  <a:lnTo>
                    <a:pt x="1436915" y="365276"/>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9" name="Freeform 8"/>
            <p:cNvSpPr/>
            <p:nvPr/>
          </p:nvSpPr>
          <p:spPr>
            <a:xfrm>
              <a:off x="3323771" y="5890381"/>
              <a:ext cx="1944915" cy="829733"/>
            </a:xfrm>
            <a:custGeom>
              <a:avLst/>
              <a:gdLst>
                <a:gd name="connsiteX0" fmla="*/ 0 w 1944915"/>
                <a:gd name="connsiteY0" fmla="*/ 437848 h 829733"/>
                <a:gd name="connsiteX1" fmla="*/ 449943 w 1944915"/>
                <a:gd name="connsiteY1" fmla="*/ 2419 h 829733"/>
                <a:gd name="connsiteX2" fmla="*/ 943429 w 1944915"/>
                <a:gd name="connsiteY2" fmla="*/ 423333 h 829733"/>
                <a:gd name="connsiteX3" fmla="*/ 1407886 w 1944915"/>
                <a:gd name="connsiteY3" fmla="*/ 829733 h 829733"/>
                <a:gd name="connsiteX4" fmla="*/ 1944915 w 1944915"/>
                <a:gd name="connsiteY4" fmla="*/ 423333 h 829733"/>
                <a:gd name="connsiteX5" fmla="*/ 1944915 w 1944915"/>
                <a:gd name="connsiteY5" fmla="*/ 423333 h 82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44915" h="829733">
                  <a:moveTo>
                    <a:pt x="0" y="437848"/>
                  </a:moveTo>
                  <a:cubicBezTo>
                    <a:pt x="146352" y="221343"/>
                    <a:pt x="292705" y="4838"/>
                    <a:pt x="449943" y="2419"/>
                  </a:cubicBezTo>
                  <a:cubicBezTo>
                    <a:pt x="607181" y="0"/>
                    <a:pt x="783772" y="285447"/>
                    <a:pt x="943429" y="423333"/>
                  </a:cubicBezTo>
                  <a:cubicBezTo>
                    <a:pt x="1103086" y="561219"/>
                    <a:pt x="1240972" y="829733"/>
                    <a:pt x="1407886" y="829733"/>
                  </a:cubicBezTo>
                  <a:cubicBezTo>
                    <a:pt x="1574800" y="829733"/>
                    <a:pt x="1944915" y="423333"/>
                    <a:pt x="1944915" y="423333"/>
                  </a:cubicBezTo>
                  <a:lnTo>
                    <a:pt x="1944915" y="423333"/>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0" name="TextBox 9"/>
            <p:cNvSpPr txBox="1"/>
            <p:nvPr/>
          </p:nvSpPr>
          <p:spPr>
            <a:xfrm>
              <a:off x="4572000" y="5689600"/>
              <a:ext cx="356188" cy="461665"/>
            </a:xfrm>
            <a:prstGeom prst="rect">
              <a:avLst/>
            </a:prstGeom>
            <a:noFill/>
          </p:spPr>
          <p:txBody>
            <a:bodyPr wrap="none" rtlCol="0">
              <a:spAutoFit/>
            </a:bodyPr>
            <a:lstStyle/>
            <a:p>
              <a:r>
                <a:rPr lang="en-US" dirty="0" smtClean="0"/>
                <a:t>1</a:t>
              </a:r>
              <a:endParaRPr lang="en-CA" dirty="0"/>
            </a:p>
          </p:txBody>
        </p:sp>
        <p:sp>
          <p:nvSpPr>
            <p:cNvPr id="11" name="TextBox 10"/>
            <p:cNvSpPr txBox="1"/>
            <p:nvPr/>
          </p:nvSpPr>
          <p:spPr>
            <a:xfrm>
              <a:off x="3998686" y="6117772"/>
              <a:ext cx="356188" cy="461665"/>
            </a:xfrm>
            <a:prstGeom prst="rect">
              <a:avLst/>
            </a:prstGeom>
            <a:noFill/>
          </p:spPr>
          <p:txBody>
            <a:bodyPr wrap="none" rtlCol="0">
              <a:spAutoFit/>
            </a:bodyPr>
            <a:lstStyle/>
            <a:p>
              <a:r>
                <a:rPr lang="en-US" dirty="0" smtClean="0"/>
                <a:t>2</a:t>
              </a:r>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860972" y="6165397"/>
            <a:ext cx="283028" cy="476250"/>
          </a:xfrm>
        </p:spPr>
        <p:txBody>
          <a:bodyPr/>
          <a:lstStyle/>
          <a:p>
            <a:fld id="{E321FE5A-B628-4661-9DE4-1697AA1C3014}" type="slidenum">
              <a:rPr lang="en-US" smtClean="0"/>
              <a:pPr/>
              <a:t>5</a:t>
            </a:fld>
            <a:endParaRPr lang="en-US" dirty="0"/>
          </a:p>
        </p:txBody>
      </p:sp>
      <p:sp>
        <p:nvSpPr>
          <p:cNvPr id="3" name="TextBox 2"/>
          <p:cNvSpPr txBox="1"/>
          <p:nvPr/>
        </p:nvSpPr>
        <p:spPr>
          <a:xfrm>
            <a:off x="624115" y="493486"/>
            <a:ext cx="8519886" cy="3785652"/>
          </a:xfrm>
          <a:prstGeom prst="rect">
            <a:avLst/>
          </a:prstGeom>
          <a:noFill/>
        </p:spPr>
        <p:txBody>
          <a:bodyPr wrap="square" rtlCol="0">
            <a:spAutoFit/>
          </a:bodyPr>
          <a:lstStyle/>
          <a:p>
            <a:r>
              <a:rPr lang="en-US" dirty="0" smtClean="0"/>
              <a:t>reading quiz </a:t>
            </a:r>
          </a:p>
          <a:p>
            <a:r>
              <a:rPr lang="en-US" dirty="0" smtClean="0"/>
              <a:t>3. In the classically forbidden region for a finite potential well, the physically meaningful solution to the Schrodinger equation is </a:t>
            </a:r>
          </a:p>
          <a:p>
            <a:r>
              <a:rPr lang="en-US" i="1" dirty="0" smtClean="0"/>
              <a:t>(</a:t>
            </a:r>
            <a:r>
              <a:rPr lang="en-US" i="1" dirty="0" smtClean="0">
                <a:sym typeface="Symbol"/>
              </a:rPr>
              <a:t> is always a real positive constant)</a:t>
            </a:r>
            <a:endParaRPr lang="en-US" i="1" dirty="0" smtClean="0"/>
          </a:p>
          <a:p>
            <a:r>
              <a:rPr lang="en-US" dirty="0" smtClean="0"/>
              <a:t>a. a cosine function (</a:t>
            </a:r>
            <a:r>
              <a:rPr lang="en-US" dirty="0" err="1" smtClean="0"/>
              <a:t>cos</a:t>
            </a:r>
            <a:r>
              <a:rPr lang="en-US" dirty="0" smtClean="0"/>
              <a:t>(x/</a:t>
            </a:r>
            <a:r>
              <a:rPr lang="en-US" dirty="0" smtClean="0">
                <a:sym typeface="Symbol"/>
              </a:rPr>
              <a:t>) )</a:t>
            </a:r>
            <a:endParaRPr lang="en-US" dirty="0" smtClean="0"/>
          </a:p>
          <a:p>
            <a:r>
              <a:rPr lang="en-US" dirty="0" smtClean="0"/>
              <a:t>b. the sum of sine and cosine </a:t>
            </a:r>
            <a:r>
              <a:rPr lang="en-US" dirty="0" smtClean="0">
                <a:sym typeface="Symbol"/>
              </a:rPr>
              <a:t>functions </a:t>
            </a:r>
          </a:p>
          <a:p>
            <a:r>
              <a:rPr lang="en-US" dirty="0" smtClean="0">
                <a:sym typeface="Symbol"/>
              </a:rPr>
              <a:t>c. an increasing </a:t>
            </a:r>
            <a:r>
              <a:rPr lang="en-US" dirty="0" smtClean="0"/>
              <a:t>exponential  function( </a:t>
            </a:r>
            <a:r>
              <a:rPr lang="en-US" dirty="0" err="1" smtClean="0"/>
              <a:t>e</a:t>
            </a:r>
            <a:r>
              <a:rPr lang="en-US" baseline="30000" dirty="0" err="1" smtClean="0"/>
              <a:t>+x</a:t>
            </a:r>
            <a:r>
              <a:rPr lang="en-US" baseline="30000" dirty="0" smtClean="0"/>
              <a:t>/</a:t>
            </a:r>
            <a:r>
              <a:rPr lang="en-US" baseline="30000" dirty="0" smtClean="0">
                <a:sym typeface="Symbol"/>
              </a:rPr>
              <a:t> </a:t>
            </a:r>
            <a:r>
              <a:rPr lang="en-US" dirty="0" smtClean="0">
                <a:sym typeface="Symbol"/>
              </a:rPr>
              <a:t>)</a:t>
            </a:r>
          </a:p>
          <a:p>
            <a:r>
              <a:rPr lang="en-US" dirty="0" smtClean="0">
                <a:sym typeface="Symbol"/>
              </a:rPr>
              <a:t>d. </a:t>
            </a:r>
            <a:r>
              <a:rPr lang="en-US" dirty="0" smtClean="0"/>
              <a:t>a decaying exponential  function( e</a:t>
            </a:r>
            <a:r>
              <a:rPr lang="en-US" baseline="30000" dirty="0" smtClean="0"/>
              <a:t>-x/</a:t>
            </a:r>
            <a:r>
              <a:rPr lang="en-US" baseline="30000" dirty="0" smtClean="0">
                <a:sym typeface="Symbol"/>
              </a:rPr>
              <a:t> </a:t>
            </a:r>
            <a:r>
              <a:rPr lang="en-US" dirty="0" smtClean="0">
                <a:sym typeface="Symbol"/>
              </a:rPr>
              <a:t>)  </a:t>
            </a:r>
          </a:p>
          <a:p>
            <a:r>
              <a:rPr lang="en-US" dirty="0" smtClean="0">
                <a:sym typeface="Symbol"/>
              </a:rPr>
              <a:t>e. this question makes no sense</a:t>
            </a:r>
          </a:p>
        </p:txBody>
      </p:sp>
      <p:grpSp>
        <p:nvGrpSpPr>
          <p:cNvPr id="15" name="Group 14"/>
          <p:cNvGrpSpPr/>
          <p:nvPr/>
        </p:nvGrpSpPr>
        <p:grpSpPr>
          <a:xfrm>
            <a:off x="290285" y="4267200"/>
            <a:ext cx="7057681" cy="2195340"/>
            <a:chOff x="290285" y="4267200"/>
            <a:chExt cx="7057681" cy="2195340"/>
          </a:xfrm>
        </p:grpSpPr>
        <p:sp>
          <p:nvSpPr>
            <p:cNvPr id="4" name="TextBox 3"/>
            <p:cNvSpPr txBox="1"/>
            <p:nvPr/>
          </p:nvSpPr>
          <p:spPr>
            <a:xfrm>
              <a:off x="290285" y="4484914"/>
              <a:ext cx="1107996" cy="461665"/>
            </a:xfrm>
            <a:prstGeom prst="rect">
              <a:avLst/>
            </a:prstGeom>
            <a:noFill/>
          </p:spPr>
          <p:txBody>
            <a:bodyPr wrap="none" rtlCol="0">
              <a:spAutoFit/>
            </a:bodyPr>
            <a:lstStyle/>
            <a:p>
              <a:r>
                <a:rPr lang="en-US" dirty="0" smtClean="0"/>
                <a:t>ans. d.</a:t>
              </a:r>
              <a:endParaRPr lang="en-CA" dirty="0"/>
            </a:p>
          </p:txBody>
        </p:sp>
        <p:sp>
          <p:nvSpPr>
            <p:cNvPr id="5" name="Freeform 4"/>
            <p:cNvSpPr/>
            <p:nvPr/>
          </p:nvSpPr>
          <p:spPr>
            <a:xfrm>
              <a:off x="2336800" y="4310743"/>
              <a:ext cx="1741714" cy="858762"/>
            </a:xfrm>
            <a:custGeom>
              <a:avLst/>
              <a:gdLst>
                <a:gd name="connsiteX0" fmla="*/ 0 w 1741714"/>
                <a:gd name="connsiteY0" fmla="*/ 0 h 858762"/>
                <a:gd name="connsiteX1" fmla="*/ 261257 w 1741714"/>
                <a:gd name="connsiteY1" fmla="*/ 537028 h 858762"/>
                <a:gd name="connsiteX2" fmla="*/ 972457 w 1741714"/>
                <a:gd name="connsiteY2" fmla="*/ 812800 h 858762"/>
                <a:gd name="connsiteX3" fmla="*/ 1741714 w 1741714"/>
                <a:gd name="connsiteY3" fmla="*/ 812800 h 858762"/>
                <a:gd name="connsiteX4" fmla="*/ 1741714 w 1741714"/>
                <a:gd name="connsiteY4" fmla="*/ 812800 h 858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1714" h="858762">
                  <a:moveTo>
                    <a:pt x="0" y="0"/>
                  </a:moveTo>
                  <a:cubicBezTo>
                    <a:pt x="49590" y="200780"/>
                    <a:pt x="99181" y="401561"/>
                    <a:pt x="261257" y="537028"/>
                  </a:cubicBezTo>
                  <a:cubicBezTo>
                    <a:pt x="423333" y="672495"/>
                    <a:pt x="725714" y="766838"/>
                    <a:pt x="972457" y="812800"/>
                  </a:cubicBezTo>
                  <a:cubicBezTo>
                    <a:pt x="1219200" y="858762"/>
                    <a:pt x="1741714" y="812800"/>
                    <a:pt x="1741714" y="812800"/>
                  </a:cubicBezTo>
                  <a:lnTo>
                    <a:pt x="1741714" y="812800"/>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6" name="Right Brace 5"/>
            <p:cNvSpPr/>
            <p:nvPr/>
          </p:nvSpPr>
          <p:spPr>
            <a:xfrm rot="5400000">
              <a:off x="3258457" y="4245432"/>
              <a:ext cx="420915" cy="249645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7" name="TextBox 6"/>
            <p:cNvSpPr txBox="1"/>
            <p:nvPr/>
          </p:nvSpPr>
          <p:spPr>
            <a:xfrm>
              <a:off x="2046515" y="5631543"/>
              <a:ext cx="5301451" cy="830997"/>
            </a:xfrm>
            <a:prstGeom prst="rect">
              <a:avLst/>
            </a:prstGeom>
            <a:noFill/>
          </p:spPr>
          <p:txBody>
            <a:bodyPr wrap="none" rtlCol="0">
              <a:spAutoFit/>
            </a:bodyPr>
            <a:lstStyle/>
            <a:p>
              <a:r>
                <a:rPr lang="en-US" dirty="0" smtClean="0"/>
                <a:t>classically forbidden region,</a:t>
              </a:r>
            </a:p>
            <a:p>
              <a:r>
                <a:rPr lang="en-US" dirty="0" smtClean="0"/>
                <a:t>E total less than potential energy V(x)</a:t>
              </a:r>
              <a:endParaRPr lang="en-CA" dirty="0"/>
            </a:p>
          </p:txBody>
        </p:sp>
        <p:cxnSp>
          <p:nvCxnSpPr>
            <p:cNvPr id="10" name="Straight Arrow Connector 9"/>
            <p:cNvCxnSpPr/>
            <p:nvPr/>
          </p:nvCxnSpPr>
          <p:spPr>
            <a:xfrm rot="5400000" flipH="1" flipV="1">
              <a:off x="1596571" y="4760686"/>
              <a:ext cx="1001486" cy="145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307771" y="5268686"/>
              <a:ext cx="1944915" cy="145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801257" y="5123543"/>
              <a:ext cx="338554" cy="461665"/>
            </a:xfrm>
            <a:prstGeom prst="rect">
              <a:avLst/>
            </a:prstGeom>
            <a:noFill/>
          </p:spPr>
          <p:txBody>
            <a:bodyPr wrap="none" rtlCol="0">
              <a:spAutoFit/>
            </a:bodyPr>
            <a:lstStyle/>
            <a:p>
              <a:r>
                <a:rPr lang="en-US" dirty="0" smtClean="0"/>
                <a:t>x</a:t>
              </a:r>
              <a:endParaRPr lang="en-CA" dirty="0"/>
            </a:p>
          </p:txBody>
        </p:sp>
        <p:sp>
          <p:nvSpPr>
            <p:cNvPr id="14" name="TextBox 13"/>
            <p:cNvSpPr txBox="1"/>
            <p:nvPr/>
          </p:nvSpPr>
          <p:spPr>
            <a:xfrm>
              <a:off x="1349828" y="4630057"/>
              <a:ext cx="755335" cy="461665"/>
            </a:xfrm>
            <a:prstGeom prst="rect">
              <a:avLst/>
            </a:prstGeom>
            <a:noFill/>
          </p:spPr>
          <p:txBody>
            <a:bodyPr wrap="none" rtlCol="0">
              <a:spAutoFit/>
            </a:bodyPr>
            <a:lstStyle/>
            <a:p>
              <a:r>
                <a:rPr lang="en-CA" dirty="0" smtClean="0">
                  <a:sym typeface="Symbol"/>
                </a:rPr>
                <a:t>(x)</a:t>
              </a:r>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Arrow Connector 9"/>
          <p:cNvCxnSpPr/>
          <p:nvPr/>
        </p:nvCxnSpPr>
        <p:spPr>
          <a:xfrm rot="5400000" flipH="1" flipV="1">
            <a:off x="357952" y="1571612"/>
            <a:ext cx="2285222"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181754" y="1142984"/>
            <a:ext cx="389850" cy="461665"/>
          </a:xfrm>
          <a:prstGeom prst="rect">
            <a:avLst/>
          </a:prstGeom>
          <a:noFill/>
        </p:spPr>
        <p:txBody>
          <a:bodyPr wrap="none" rtlCol="0">
            <a:spAutoFit/>
          </a:bodyPr>
          <a:lstStyle/>
          <a:p>
            <a:r>
              <a:rPr lang="en-US" sz="2400" dirty="0" smtClean="0">
                <a:latin typeface="Arial" pitchFamily="34" charset="0"/>
                <a:cs typeface="Arial" pitchFamily="34" charset="0"/>
              </a:rPr>
              <a:t>E</a:t>
            </a:r>
            <a:endParaRPr lang="en-CA" sz="2400" dirty="0" err="1" smtClean="0">
              <a:latin typeface="Arial" pitchFamily="34" charset="0"/>
              <a:cs typeface="Arial" pitchFamily="34" charset="0"/>
            </a:endParaRPr>
          </a:p>
        </p:txBody>
      </p:sp>
      <p:sp>
        <p:nvSpPr>
          <p:cNvPr id="14" name="Rectangle 13"/>
          <p:cNvSpPr/>
          <p:nvPr/>
        </p:nvSpPr>
        <p:spPr>
          <a:xfrm>
            <a:off x="1571604" y="2285992"/>
            <a:ext cx="571504" cy="10001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6" name="Straight Connector 15"/>
          <p:cNvCxnSpPr/>
          <p:nvPr/>
        </p:nvCxnSpPr>
        <p:spPr>
          <a:xfrm>
            <a:off x="1571604" y="2143116"/>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1714480" y="2071678"/>
            <a:ext cx="45719" cy="7143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8" name="Straight Connector 17"/>
          <p:cNvCxnSpPr/>
          <p:nvPr/>
        </p:nvCxnSpPr>
        <p:spPr>
          <a:xfrm>
            <a:off x="1571604" y="1785926"/>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143240" y="357142"/>
            <a:ext cx="1071570" cy="1000132"/>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a:off x="3143240" y="1428736"/>
            <a:ext cx="977896" cy="307777"/>
          </a:xfrm>
          <a:prstGeom prst="rect">
            <a:avLst/>
          </a:prstGeom>
          <a:noFill/>
        </p:spPr>
        <p:txBody>
          <a:bodyPr wrap="none" rtlCol="0">
            <a:spAutoFit/>
          </a:bodyPr>
          <a:lstStyle/>
          <a:p>
            <a:r>
              <a:rPr lang="en-US" sz="1400" dirty="0" smtClean="0">
                <a:latin typeface="Arial" pitchFamily="34" charset="0"/>
                <a:cs typeface="Arial" pitchFamily="34" charset="0"/>
              </a:rPr>
              <a:t>L = 40 nm</a:t>
            </a:r>
            <a:endParaRPr lang="en-CA" sz="1400" dirty="0" err="1" smtClean="0">
              <a:latin typeface="Arial" pitchFamily="34" charset="0"/>
              <a:cs typeface="Arial" pitchFamily="34" charset="0"/>
            </a:endParaRPr>
          </a:p>
        </p:txBody>
      </p:sp>
      <p:cxnSp>
        <p:nvCxnSpPr>
          <p:cNvPr id="21" name="Straight Connector 20"/>
          <p:cNvCxnSpPr/>
          <p:nvPr/>
        </p:nvCxnSpPr>
        <p:spPr>
          <a:xfrm rot="5400000">
            <a:off x="3001158" y="1570794"/>
            <a:ext cx="284958" cy="794"/>
          </a:xfrm>
          <a:prstGeom prst="line">
            <a:avLst/>
          </a:prstGeom>
          <a:ln>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4000496" y="1570000"/>
            <a:ext cx="284958" cy="794"/>
          </a:xfrm>
          <a:prstGeom prst="line">
            <a:avLst/>
          </a:prstGeom>
          <a:ln>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flipH="1" flipV="1">
            <a:off x="3319570" y="1356480"/>
            <a:ext cx="2285222"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43372" y="927852"/>
            <a:ext cx="389850" cy="461665"/>
          </a:xfrm>
          <a:prstGeom prst="rect">
            <a:avLst/>
          </a:prstGeom>
          <a:noFill/>
        </p:spPr>
        <p:txBody>
          <a:bodyPr wrap="none" rtlCol="0">
            <a:spAutoFit/>
          </a:bodyPr>
          <a:lstStyle/>
          <a:p>
            <a:r>
              <a:rPr lang="en-US" sz="2400" dirty="0" smtClean="0">
                <a:latin typeface="Arial" pitchFamily="34" charset="0"/>
                <a:cs typeface="Arial" pitchFamily="34" charset="0"/>
              </a:rPr>
              <a:t>E</a:t>
            </a:r>
            <a:endParaRPr lang="en-CA" sz="2400" dirty="0" err="1" smtClean="0">
              <a:latin typeface="Arial" pitchFamily="34" charset="0"/>
              <a:cs typeface="Arial" pitchFamily="34" charset="0"/>
            </a:endParaRPr>
          </a:p>
        </p:txBody>
      </p:sp>
      <p:sp>
        <p:nvSpPr>
          <p:cNvPr id="25" name="Rectangle 24"/>
          <p:cNvSpPr/>
          <p:nvPr/>
        </p:nvSpPr>
        <p:spPr>
          <a:xfrm>
            <a:off x="4533222" y="2070860"/>
            <a:ext cx="571504" cy="10001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3" name="Freeform 62"/>
          <p:cNvSpPr/>
          <p:nvPr/>
        </p:nvSpPr>
        <p:spPr>
          <a:xfrm>
            <a:off x="285720" y="2857496"/>
            <a:ext cx="642942" cy="142876"/>
          </a:xfrm>
          <a:custGeom>
            <a:avLst/>
            <a:gdLst>
              <a:gd name="connsiteX0" fmla="*/ 0 w 1326524"/>
              <a:gd name="connsiteY0" fmla="*/ 133082 h 171719"/>
              <a:gd name="connsiteX1" fmla="*/ 128789 w 1326524"/>
              <a:gd name="connsiteY1" fmla="*/ 133082 h 171719"/>
              <a:gd name="connsiteX2" fmla="*/ 206062 w 1326524"/>
              <a:gd name="connsiteY2" fmla="*/ 133082 h 171719"/>
              <a:gd name="connsiteX3" fmla="*/ 540913 w 1326524"/>
              <a:gd name="connsiteY3" fmla="*/ 17172 h 171719"/>
              <a:gd name="connsiteX4" fmla="*/ 875763 w 1326524"/>
              <a:gd name="connsiteY4" fmla="*/ 30051 h 171719"/>
              <a:gd name="connsiteX5" fmla="*/ 1043189 w 1326524"/>
              <a:gd name="connsiteY5" fmla="*/ 120203 h 171719"/>
              <a:gd name="connsiteX6" fmla="*/ 1326524 w 1326524"/>
              <a:gd name="connsiteY6" fmla="*/ 171719 h 171719"/>
              <a:gd name="connsiteX7" fmla="*/ 1326524 w 1326524"/>
              <a:gd name="connsiteY7" fmla="*/ 171719 h 17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524" h="171719">
                <a:moveTo>
                  <a:pt x="0" y="133082"/>
                </a:moveTo>
                <a:lnTo>
                  <a:pt x="128789" y="133082"/>
                </a:lnTo>
                <a:cubicBezTo>
                  <a:pt x="163133" y="133082"/>
                  <a:pt x="137375" y="152400"/>
                  <a:pt x="206062" y="133082"/>
                </a:cubicBezTo>
                <a:cubicBezTo>
                  <a:pt x="274749" y="113764"/>
                  <a:pt x="429296" y="34344"/>
                  <a:pt x="540913" y="17172"/>
                </a:cubicBezTo>
                <a:cubicBezTo>
                  <a:pt x="652530" y="0"/>
                  <a:pt x="792050" y="12879"/>
                  <a:pt x="875763" y="30051"/>
                </a:cubicBezTo>
                <a:cubicBezTo>
                  <a:pt x="959476" y="47223"/>
                  <a:pt x="968062" y="96592"/>
                  <a:pt x="1043189" y="120203"/>
                </a:cubicBezTo>
                <a:cubicBezTo>
                  <a:pt x="1118316" y="143814"/>
                  <a:pt x="1326524" y="171719"/>
                  <a:pt x="1326524" y="171719"/>
                </a:cubicBezTo>
                <a:lnTo>
                  <a:pt x="1326524" y="171719"/>
                </a:lnTo>
              </a:path>
            </a:pathLst>
          </a:custGeom>
          <a:ln>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68" name="Freeform 67"/>
          <p:cNvSpPr/>
          <p:nvPr/>
        </p:nvSpPr>
        <p:spPr>
          <a:xfrm>
            <a:off x="285720" y="2214554"/>
            <a:ext cx="642942" cy="535594"/>
          </a:xfrm>
          <a:custGeom>
            <a:avLst/>
            <a:gdLst>
              <a:gd name="connsiteX0" fmla="*/ 0 w 862885"/>
              <a:gd name="connsiteY0" fmla="*/ 446468 h 682580"/>
              <a:gd name="connsiteX1" fmla="*/ 270457 w 862885"/>
              <a:gd name="connsiteY1" fmla="*/ 433589 h 682580"/>
              <a:gd name="connsiteX2" fmla="*/ 399245 w 862885"/>
              <a:gd name="connsiteY2" fmla="*/ 343437 h 682580"/>
              <a:gd name="connsiteX3" fmla="*/ 476519 w 862885"/>
              <a:gd name="connsiteY3" fmla="*/ 47222 h 682580"/>
              <a:gd name="connsiteX4" fmla="*/ 540913 w 862885"/>
              <a:gd name="connsiteY4" fmla="*/ 626772 h 682580"/>
              <a:gd name="connsiteX5" fmla="*/ 631065 w 862885"/>
              <a:gd name="connsiteY5" fmla="*/ 382073 h 682580"/>
              <a:gd name="connsiteX6" fmla="*/ 862885 w 862885"/>
              <a:gd name="connsiteY6" fmla="*/ 382073 h 682580"/>
              <a:gd name="connsiteX7" fmla="*/ 862885 w 862885"/>
              <a:gd name="connsiteY7" fmla="*/ 382073 h 682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2885" h="682580">
                <a:moveTo>
                  <a:pt x="0" y="446468"/>
                </a:moveTo>
                <a:cubicBezTo>
                  <a:pt x="101958" y="448614"/>
                  <a:pt x="203916" y="450761"/>
                  <a:pt x="270457" y="433589"/>
                </a:cubicBezTo>
                <a:cubicBezTo>
                  <a:pt x="336998" y="416417"/>
                  <a:pt x="364901" y="407832"/>
                  <a:pt x="399245" y="343437"/>
                </a:cubicBezTo>
                <a:cubicBezTo>
                  <a:pt x="433589" y="279042"/>
                  <a:pt x="452908" y="0"/>
                  <a:pt x="476519" y="47222"/>
                </a:cubicBezTo>
                <a:cubicBezTo>
                  <a:pt x="500130" y="94444"/>
                  <a:pt x="515155" y="570964"/>
                  <a:pt x="540913" y="626772"/>
                </a:cubicBezTo>
                <a:cubicBezTo>
                  <a:pt x="566671" y="682580"/>
                  <a:pt x="577403" y="422856"/>
                  <a:pt x="631065" y="382073"/>
                </a:cubicBezTo>
                <a:cubicBezTo>
                  <a:pt x="684727" y="341290"/>
                  <a:pt x="862885" y="382073"/>
                  <a:pt x="862885" y="382073"/>
                </a:cubicBezTo>
                <a:lnTo>
                  <a:pt x="862885" y="382073"/>
                </a:lnTo>
              </a:path>
            </a:pathLst>
          </a:custGeom>
          <a:ln>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69" name="Straight Connector 68"/>
          <p:cNvCxnSpPr/>
          <p:nvPr/>
        </p:nvCxnSpPr>
        <p:spPr>
          <a:xfrm>
            <a:off x="1571604" y="1427148"/>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571604" y="1068370"/>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1571604" y="683834"/>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1571604" y="571480"/>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1571604" y="857232"/>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5400000" flipH="1" flipV="1">
            <a:off x="928662" y="1785926"/>
            <a:ext cx="642942" cy="642942"/>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857224" y="2143116"/>
            <a:ext cx="714380" cy="71438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8" name="Right Brace 77"/>
          <p:cNvSpPr/>
          <p:nvPr/>
        </p:nvSpPr>
        <p:spPr>
          <a:xfrm>
            <a:off x="2143108" y="1785926"/>
            <a:ext cx="214314" cy="357190"/>
          </a:xfrm>
          <a:prstGeom prst="rightBrac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79" name="TextBox 78"/>
          <p:cNvSpPr txBox="1"/>
          <p:nvPr/>
        </p:nvSpPr>
        <p:spPr>
          <a:xfrm>
            <a:off x="2285984" y="1763901"/>
            <a:ext cx="482824" cy="461665"/>
          </a:xfrm>
          <a:prstGeom prst="rect">
            <a:avLst/>
          </a:prstGeom>
          <a:noFill/>
        </p:spPr>
        <p:txBody>
          <a:bodyPr wrap="none" rtlCol="0">
            <a:spAutoFit/>
          </a:bodyPr>
          <a:lstStyle/>
          <a:p>
            <a:r>
              <a:rPr lang="en-US" sz="1200" dirty="0" smtClean="0">
                <a:latin typeface="Arial" pitchFamily="34" charset="0"/>
                <a:cs typeface="Arial" pitchFamily="34" charset="0"/>
              </a:rPr>
              <a:t>0.06</a:t>
            </a:r>
          </a:p>
          <a:p>
            <a:r>
              <a:rPr lang="en-US" sz="1200" dirty="0" smtClean="0">
                <a:latin typeface="Arial" pitchFamily="34" charset="0"/>
                <a:cs typeface="Arial" pitchFamily="34" charset="0"/>
              </a:rPr>
              <a:t> </a:t>
            </a:r>
            <a:r>
              <a:rPr lang="en-US" sz="1200" dirty="0" err="1" smtClean="0">
                <a:latin typeface="Arial" pitchFamily="34" charset="0"/>
                <a:cs typeface="Arial" pitchFamily="34" charset="0"/>
              </a:rPr>
              <a:t>eV</a:t>
            </a:r>
            <a:endParaRPr lang="en-CA" sz="1200" dirty="0" err="1" smtClean="0">
              <a:latin typeface="Arial" pitchFamily="34" charset="0"/>
              <a:cs typeface="Arial" pitchFamily="34" charset="0"/>
            </a:endParaRPr>
          </a:p>
        </p:txBody>
      </p:sp>
      <p:cxnSp>
        <p:nvCxnSpPr>
          <p:cNvPr id="80" name="Straight Connector 79"/>
          <p:cNvCxnSpPr/>
          <p:nvPr/>
        </p:nvCxnSpPr>
        <p:spPr>
          <a:xfrm>
            <a:off x="4517217" y="1857340"/>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81" name="Oval 80"/>
          <p:cNvSpPr/>
          <p:nvPr/>
        </p:nvSpPr>
        <p:spPr>
          <a:xfrm>
            <a:off x="4660093" y="1785902"/>
            <a:ext cx="45719" cy="7143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82" name="Straight Connector 81"/>
          <p:cNvCxnSpPr/>
          <p:nvPr/>
        </p:nvCxnSpPr>
        <p:spPr>
          <a:xfrm>
            <a:off x="4517217" y="1500150"/>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517217" y="1141372"/>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517217" y="782594"/>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4517217" y="398058"/>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4517217" y="285704"/>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4517217" y="571456"/>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88" name="Right Brace 87"/>
          <p:cNvSpPr/>
          <p:nvPr/>
        </p:nvSpPr>
        <p:spPr>
          <a:xfrm>
            <a:off x="5088721" y="1500150"/>
            <a:ext cx="214314" cy="357190"/>
          </a:xfrm>
          <a:prstGeom prst="rightBrac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89" name="TextBox 88"/>
          <p:cNvSpPr txBox="1"/>
          <p:nvPr/>
        </p:nvSpPr>
        <p:spPr>
          <a:xfrm>
            <a:off x="5143504" y="1428736"/>
            <a:ext cx="676788" cy="492443"/>
          </a:xfrm>
          <a:prstGeom prst="rect">
            <a:avLst/>
          </a:prstGeom>
          <a:noFill/>
        </p:spPr>
        <p:txBody>
          <a:bodyPr wrap="none" rtlCol="0">
            <a:spAutoFit/>
          </a:bodyPr>
          <a:lstStyle/>
          <a:p>
            <a:r>
              <a:rPr lang="en-US" sz="1400" dirty="0">
                <a:latin typeface="Arial" pitchFamily="34" charset="0"/>
                <a:cs typeface="Arial" pitchFamily="34" charset="0"/>
              </a:rPr>
              <a:t> </a:t>
            </a:r>
            <a:r>
              <a:rPr lang="en-US" sz="1200" dirty="0" smtClean="0">
                <a:latin typeface="Arial" pitchFamily="34" charset="0"/>
                <a:cs typeface="Arial" pitchFamily="34" charset="0"/>
              </a:rPr>
              <a:t>6 x </a:t>
            </a:r>
          </a:p>
          <a:p>
            <a:r>
              <a:rPr lang="en-US" sz="1200" dirty="0" smtClean="0">
                <a:latin typeface="Arial" pitchFamily="34" charset="0"/>
                <a:cs typeface="Arial" pitchFamily="34" charset="0"/>
              </a:rPr>
              <a:t>10</a:t>
            </a:r>
            <a:r>
              <a:rPr lang="en-US" sz="1200" baseline="30000" dirty="0" smtClean="0">
                <a:latin typeface="Arial" pitchFamily="34" charset="0"/>
                <a:cs typeface="Arial" pitchFamily="34" charset="0"/>
              </a:rPr>
              <a:t>-4</a:t>
            </a:r>
            <a:r>
              <a:rPr lang="en-US" sz="1200" dirty="0" smtClean="0">
                <a:latin typeface="Arial" pitchFamily="34" charset="0"/>
                <a:cs typeface="Arial" pitchFamily="34" charset="0"/>
              </a:rPr>
              <a:t> </a:t>
            </a:r>
            <a:r>
              <a:rPr lang="en-US" sz="1200" dirty="0" err="1" smtClean="0">
                <a:latin typeface="Arial" pitchFamily="34" charset="0"/>
                <a:cs typeface="Arial" pitchFamily="34" charset="0"/>
              </a:rPr>
              <a:t>eV</a:t>
            </a:r>
            <a:endParaRPr lang="en-CA" sz="1200" dirty="0" err="1" smtClean="0">
              <a:latin typeface="Arial" pitchFamily="34" charset="0"/>
              <a:cs typeface="Arial" pitchFamily="34" charset="0"/>
            </a:endParaRPr>
          </a:p>
        </p:txBody>
      </p:sp>
      <p:sp>
        <p:nvSpPr>
          <p:cNvPr id="90" name="Rectangle 89"/>
          <p:cNvSpPr/>
          <p:nvPr/>
        </p:nvSpPr>
        <p:spPr>
          <a:xfrm>
            <a:off x="785786" y="3929066"/>
            <a:ext cx="285752" cy="428628"/>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1" name="TextBox 90"/>
          <p:cNvSpPr txBox="1"/>
          <p:nvPr/>
        </p:nvSpPr>
        <p:spPr>
          <a:xfrm>
            <a:off x="500034" y="4786322"/>
            <a:ext cx="878510" cy="307777"/>
          </a:xfrm>
          <a:prstGeom prst="rect">
            <a:avLst/>
          </a:prstGeom>
          <a:noFill/>
        </p:spPr>
        <p:txBody>
          <a:bodyPr wrap="none" rtlCol="0">
            <a:spAutoFit/>
          </a:bodyPr>
          <a:lstStyle/>
          <a:p>
            <a:r>
              <a:rPr lang="en-US" sz="1400" dirty="0" smtClean="0">
                <a:latin typeface="Arial" pitchFamily="34" charset="0"/>
                <a:cs typeface="Arial" pitchFamily="34" charset="0"/>
              </a:rPr>
              <a:t>L = 4 nm</a:t>
            </a:r>
            <a:endParaRPr lang="en-CA" sz="1400" dirty="0" err="1" smtClean="0">
              <a:latin typeface="Arial" pitchFamily="34" charset="0"/>
              <a:cs typeface="Arial" pitchFamily="34" charset="0"/>
            </a:endParaRPr>
          </a:p>
        </p:txBody>
      </p:sp>
      <p:cxnSp>
        <p:nvCxnSpPr>
          <p:cNvPr id="92" name="Straight Connector 91"/>
          <p:cNvCxnSpPr/>
          <p:nvPr/>
        </p:nvCxnSpPr>
        <p:spPr>
          <a:xfrm rot="5400000">
            <a:off x="643704" y="4572008"/>
            <a:ext cx="284958" cy="794"/>
          </a:xfrm>
          <a:prstGeom prst="line">
            <a:avLst/>
          </a:prstGeom>
          <a:ln>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5400000">
            <a:off x="929456" y="4571214"/>
            <a:ext cx="284958" cy="794"/>
          </a:xfrm>
          <a:prstGeom prst="line">
            <a:avLst/>
          </a:prstGeom>
          <a:ln>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rot="5400000" flipH="1" flipV="1">
            <a:off x="643704" y="4643446"/>
            <a:ext cx="2285222"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1467506" y="4214818"/>
            <a:ext cx="389850" cy="461665"/>
          </a:xfrm>
          <a:prstGeom prst="rect">
            <a:avLst/>
          </a:prstGeom>
          <a:noFill/>
        </p:spPr>
        <p:txBody>
          <a:bodyPr wrap="none" rtlCol="0">
            <a:spAutoFit/>
          </a:bodyPr>
          <a:lstStyle/>
          <a:p>
            <a:r>
              <a:rPr lang="en-US" sz="2400" dirty="0" smtClean="0">
                <a:latin typeface="Arial" pitchFamily="34" charset="0"/>
                <a:cs typeface="Arial" pitchFamily="34" charset="0"/>
              </a:rPr>
              <a:t>E</a:t>
            </a:r>
            <a:endParaRPr lang="en-CA" sz="2400" dirty="0" err="1" smtClean="0">
              <a:latin typeface="Arial" pitchFamily="34" charset="0"/>
              <a:cs typeface="Arial" pitchFamily="34" charset="0"/>
            </a:endParaRPr>
          </a:p>
        </p:txBody>
      </p:sp>
      <p:sp>
        <p:nvSpPr>
          <p:cNvPr id="96" name="Rectangle 95"/>
          <p:cNvSpPr/>
          <p:nvPr/>
        </p:nvSpPr>
        <p:spPr>
          <a:xfrm>
            <a:off x="1857356" y="5357826"/>
            <a:ext cx="571504" cy="10001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97" name="Straight Connector 96"/>
          <p:cNvCxnSpPr/>
          <p:nvPr/>
        </p:nvCxnSpPr>
        <p:spPr>
          <a:xfrm>
            <a:off x="1857356" y="5214950"/>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8" name="Oval 97"/>
          <p:cNvSpPr/>
          <p:nvPr/>
        </p:nvSpPr>
        <p:spPr>
          <a:xfrm>
            <a:off x="2000232" y="5143512"/>
            <a:ext cx="45719" cy="7143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99" name="Straight Connector 98"/>
          <p:cNvCxnSpPr/>
          <p:nvPr/>
        </p:nvCxnSpPr>
        <p:spPr>
          <a:xfrm>
            <a:off x="1857356" y="4857760"/>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00" name="Rectangle 99"/>
          <p:cNvSpPr/>
          <p:nvPr/>
        </p:nvSpPr>
        <p:spPr>
          <a:xfrm>
            <a:off x="3571868" y="3643314"/>
            <a:ext cx="1071570" cy="1000132"/>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1" name="TextBox 100"/>
          <p:cNvSpPr txBox="1"/>
          <p:nvPr/>
        </p:nvSpPr>
        <p:spPr>
          <a:xfrm>
            <a:off x="3571868" y="4929198"/>
            <a:ext cx="977896" cy="307777"/>
          </a:xfrm>
          <a:prstGeom prst="rect">
            <a:avLst/>
          </a:prstGeom>
          <a:noFill/>
        </p:spPr>
        <p:txBody>
          <a:bodyPr wrap="none" rtlCol="0">
            <a:spAutoFit/>
          </a:bodyPr>
          <a:lstStyle/>
          <a:p>
            <a:r>
              <a:rPr lang="en-US" sz="1400" dirty="0" smtClean="0">
                <a:latin typeface="Arial" pitchFamily="34" charset="0"/>
                <a:cs typeface="Arial" pitchFamily="34" charset="0"/>
              </a:rPr>
              <a:t>L = 40 nm</a:t>
            </a:r>
            <a:endParaRPr lang="en-CA" sz="1400" dirty="0" err="1" smtClean="0">
              <a:latin typeface="Arial" pitchFamily="34" charset="0"/>
              <a:cs typeface="Arial" pitchFamily="34" charset="0"/>
            </a:endParaRPr>
          </a:p>
        </p:txBody>
      </p:sp>
      <p:cxnSp>
        <p:nvCxnSpPr>
          <p:cNvPr id="102" name="Straight Connector 101"/>
          <p:cNvCxnSpPr/>
          <p:nvPr/>
        </p:nvCxnSpPr>
        <p:spPr>
          <a:xfrm rot="5400000">
            <a:off x="3429786" y="4856966"/>
            <a:ext cx="284958" cy="794"/>
          </a:xfrm>
          <a:prstGeom prst="line">
            <a:avLst/>
          </a:prstGeom>
          <a:ln>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rot="5400000">
            <a:off x="4429124" y="4856172"/>
            <a:ext cx="284958" cy="794"/>
          </a:xfrm>
          <a:prstGeom prst="line">
            <a:avLst/>
          </a:prstGeom>
          <a:ln>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rot="5400000" flipH="1" flipV="1">
            <a:off x="3819636" y="4642652"/>
            <a:ext cx="2285222"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4643438" y="4214024"/>
            <a:ext cx="389850" cy="461665"/>
          </a:xfrm>
          <a:prstGeom prst="rect">
            <a:avLst/>
          </a:prstGeom>
          <a:noFill/>
        </p:spPr>
        <p:txBody>
          <a:bodyPr wrap="none" rtlCol="0">
            <a:spAutoFit/>
          </a:bodyPr>
          <a:lstStyle/>
          <a:p>
            <a:r>
              <a:rPr lang="en-US" sz="2400" dirty="0" smtClean="0">
                <a:latin typeface="Arial" pitchFamily="34" charset="0"/>
                <a:cs typeface="Arial" pitchFamily="34" charset="0"/>
              </a:rPr>
              <a:t>E</a:t>
            </a:r>
            <a:endParaRPr lang="en-CA" sz="2400" dirty="0" err="1" smtClean="0">
              <a:latin typeface="Arial" pitchFamily="34" charset="0"/>
              <a:cs typeface="Arial" pitchFamily="34" charset="0"/>
            </a:endParaRPr>
          </a:p>
        </p:txBody>
      </p:sp>
      <p:sp>
        <p:nvSpPr>
          <p:cNvPr id="106" name="Rectangle 105"/>
          <p:cNvSpPr/>
          <p:nvPr/>
        </p:nvSpPr>
        <p:spPr>
          <a:xfrm>
            <a:off x="5033288" y="5357032"/>
            <a:ext cx="571504" cy="10001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09" name="Straight Connector 108"/>
          <p:cNvCxnSpPr/>
          <p:nvPr/>
        </p:nvCxnSpPr>
        <p:spPr>
          <a:xfrm>
            <a:off x="1857356" y="4498982"/>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1857356" y="4140204"/>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1857356" y="3755668"/>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1857356" y="3643314"/>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1857356" y="3929066"/>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6" name="Right Brace 115"/>
          <p:cNvSpPr/>
          <p:nvPr/>
        </p:nvSpPr>
        <p:spPr>
          <a:xfrm>
            <a:off x="2428860" y="4857760"/>
            <a:ext cx="214314" cy="357190"/>
          </a:xfrm>
          <a:prstGeom prst="rightBrac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17" name="TextBox 116"/>
          <p:cNvSpPr txBox="1"/>
          <p:nvPr/>
        </p:nvSpPr>
        <p:spPr>
          <a:xfrm>
            <a:off x="2571736" y="4835735"/>
            <a:ext cx="431528" cy="400110"/>
          </a:xfrm>
          <a:prstGeom prst="rect">
            <a:avLst/>
          </a:prstGeom>
          <a:noFill/>
        </p:spPr>
        <p:txBody>
          <a:bodyPr wrap="none" rtlCol="0">
            <a:spAutoFit/>
          </a:bodyPr>
          <a:lstStyle/>
          <a:p>
            <a:r>
              <a:rPr lang="en-US" sz="1000" dirty="0" smtClean="0">
                <a:latin typeface="Arial" pitchFamily="34" charset="0"/>
                <a:cs typeface="Arial" pitchFamily="34" charset="0"/>
              </a:rPr>
              <a:t>0.06</a:t>
            </a:r>
          </a:p>
          <a:p>
            <a:r>
              <a:rPr lang="en-US" sz="1000" dirty="0" smtClean="0">
                <a:latin typeface="Arial" pitchFamily="34" charset="0"/>
                <a:cs typeface="Arial" pitchFamily="34" charset="0"/>
              </a:rPr>
              <a:t> </a:t>
            </a:r>
            <a:r>
              <a:rPr lang="en-US" sz="1000" dirty="0" err="1" smtClean="0">
                <a:latin typeface="Arial" pitchFamily="34" charset="0"/>
                <a:cs typeface="Arial" pitchFamily="34" charset="0"/>
              </a:rPr>
              <a:t>eV</a:t>
            </a:r>
            <a:endParaRPr lang="en-CA" sz="1000" dirty="0" err="1" smtClean="0">
              <a:latin typeface="Arial" pitchFamily="34" charset="0"/>
              <a:cs typeface="Arial" pitchFamily="34" charset="0"/>
            </a:endParaRPr>
          </a:p>
        </p:txBody>
      </p:sp>
      <p:cxnSp>
        <p:nvCxnSpPr>
          <p:cNvPr id="118" name="Straight Connector 117"/>
          <p:cNvCxnSpPr/>
          <p:nvPr/>
        </p:nvCxnSpPr>
        <p:spPr>
          <a:xfrm>
            <a:off x="5017283" y="5143512"/>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9" name="Oval 118"/>
          <p:cNvSpPr/>
          <p:nvPr/>
        </p:nvSpPr>
        <p:spPr>
          <a:xfrm>
            <a:off x="5160159" y="5072074"/>
            <a:ext cx="45719" cy="7143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20" name="Straight Connector 119"/>
          <p:cNvCxnSpPr/>
          <p:nvPr/>
        </p:nvCxnSpPr>
        <p:spPr>
          <a:xfrm>
            <a:off x="5017283" y="4786322"/>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5017283" y="4427544"/>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5017283" y="4068766"/>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5017283" y="3684230"/>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5017283" y="3571876"/>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5017283" y="3857628"/>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26" name="Right Brace 125"/>
          <p:cNvSpPr/>
          <p:nvPr/>
        </p:nvSpPr>
        <p:spPr>
          <a:xfrm>
            <a:off x="5588787" y="4786322"/>
            <a:ext cx="214314" cy="357190"/>
          </a:xfrm>
          <a:prstGeom prst="rightBrac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27" name="TextBox 126"/>
          <p:cNvSpPr txBox="1"/>
          <p:nvPr/>
        </p:nvSpPr>
        <p:spPr>
          <a:xfrm>
            <a:off x="5643570" y="4643446"/>
            <a:ext cx="643125" cy="400110"/>
          </a:xfrm>
          <a:prstGeom prst="rect">
            <a:avLst/>
          </a:prstGeom>
          <a:noFill/>
        </p:spPr>
        <p:txBody>
          <a:bodyPr wrap="none" rtlCol="0">
            <a:spAutoFit/>
          </a:bodyPr>
          <a:lstStyle/>
          <a:p>
            <a:r>
              <a:rPr lang="en-US" sz="1000" dirty="0">
                <a:latin typeface="Arial" pitchFamily="34" charset="0"/>
                <a:cs typeface="Arial" pitchFamily="34" charset="0"/>
              </a:rPr>
              <a:t> </a:t>
            </a:r>
            <a:r>
              <a:rPr lang="en-US" sz="1000" dirty="0" smtClean="0">
                <a:latin typeface="Arial" pitchFamily="34" charset="0"/>
                <a:cs typeface="Arial" pitchFamily="34" charset="0"/>
              </a:rPr>
              <a:t>6 x 10</a:t>
            </a:r>
            <a:r>
              <a:rPr lang="en-US" sz="1000" baseline="30000" dirty="0" smtClean="0">
                <a:latin typeface="Arial" pitchFamily="34" charset="0"/>
                <a:cs typeface="Arial" pitchFamily="34" charset="0"/>
              </a:rPr>
              <a:t>-4</a:t>
            </a:r>
          </a:p>
          <a:p>
            <a:r>
              <a:rPr lang="en-US" sz="1000" dirty="0" smtClean="0">
                <a:latin typeface="Arial" pitchFamily="34" charset="0"/>
                <a:cs typeface="Arial" pitchFamily="34" charset="0"/>
              </a:rPr>
              <a:t> </a:t>
            </a:r>
            <a:r>
              <a:rPr lang="en-US" sz="1000" dirty="0" err="1" smtClean="0">
                <a:latin typeface="Arial" pitchFamily="34" charset="0"/>
                <a:cs typeface="Arial" pitchFamily="34" charset="0"/>
              </a:rPr>
              <a:t>eV</a:t>
            </a:r>
            <a:endParaRPr lang="en-CA" sz="1000" dirty="0" err="1" smtClean="0">
              <a:latin typeface="Arial" pitchFamily="34" charset="0"/>
              <a:cs typeface="Arial" pitchFamily="34" charset="0"/>
            </a:endParaRPr>
          </a:p>
        </p:txBody>
      </p:sp>
      <p:sp>
        <p:nvSpPr>
          <p:cNvPr id="128" name="TextBox 127"/>
          <p:cNvSpPr txBox="1"/>
          <p:nvPr/>
        </p:nvSpPr>
        <p:spPr>
          <a:xfrm>
            <a:off x="214282" y="500042"/>
            <a:ext cx="962058" cy="307777"/>
          </a:xfrm>
          <a:prstGeom prst="rect">
            <a:avLst/>
          </a:prstGeom>
          <a:noFill/>
        </p:spPr>
        <p:txBody>
          <a:bodyPr wrap="none" rtlCol="0">
            <a:spAutoFit/>
          </a:bodyPr>
          <a:lstStyle/>
          <a:p>
            <a:r>
              <a:rPr lang="en-US" sz="1400" dirty="0" smtClean="0">
                <a:latin typeface="Arial" pitchFamily="34" charset="0"/>
                <a:cs typeface="Arial" pitchFamily="34" charset="0"/>
              </a:rPr>
              <a:t>T = 300 K</a:t>
            </a:r>
            <a:endParaRPr lang="en-CA" sz="1400" dirty="0" err="1" smtClean="0">
              <a:latin typeface="Arial" pitchFamily="34" charset="0"/>
              <a:cs typeface="Arial" pitchFamily="34" charset="0"/>
            </a:endParaRPr>
          </a:p>
        </p:txBody>
      </p:sp>
      <p:sp>
        <p:nvSpPr>
          <p:cNvPr id="129" name="TextBox 128"/>
          <p:cNvSpPr txBox="1"/>
          <p:nvPr/>
        </p:nvSpPr>
        <p:spPr>
          <a:xfrm>
            <a:off x="3143240" y="71390"/>
            <a:ext cx="962058" cy="307777"/>
          </a:xfrm>
          <a:prstGeom prst="rect">
            <a:avLst/>
          </a:prstGeom>
          <a:noFill/>
        </p:spPr>
        <p:txBody>
          <a:bodyPr wrap="none" rtlCol="0">
            <a:spAutoFit/>
          </a:bodyPr>
          <a:lstStyle/>
          <a:p>
            <a:r>
              <a:rPr lang="en-US" sz="1400" dirty="0" smtClean="0">
                <a:latin typeface="Arial" pitchFamily="34" charset="0"/>
                <a:cs typeface="Arial" pitchFamily="34" charset="0"/>
              </a:rPr>
              <a:t>T = 300 K</a:t>
            </a:r>
            <a:endParaRPr lang="en-CA" sz="1400" dirty="0" err="1" smtClean="0">
              <a:latin typeface="Arial" pitchFamily="34" charset="0"/>
              <a:cs typeface="Arial" pitchFamily="34" charset="0"/>
            </a:endParaRPr>
          </a:p>
        </p:txBody>
      </p:sp>
      <p:sp>
        <p:nvSpPr>
          <p:cNvPr id="130" name="TextBox 129"/>
          <p:cNvSpPr txBox="1"/>
          <p:nvPr/>
        </p:nvSpPr>
        <p:spPr>
          <a:xfrm>
            <a:off x="642910" y="3643314"/>
            <a:ext cx="763286" cy="307777"/>
          </a:xfrm>
          <a:prstGeom prst="rect">
            <a:avLst/>
          </a:prstGeom>
          <a:noFill/>
        </p:spPr>
        <p:txBody>
          <a:bodyPr wrap="none" rtlCol="0">
            <a:spAutoFit/>
          </a:bodyPr>
          <a:lstStyle/>
          <a:p>
            <a:r>
              <a:rPr lang="en-US" sz="1400" dirty="0" smtClean="0">
                <a:latin typeface="Arial" pitchFamily="34" charset="0"/>
                <a:cs typeface="Arial" pitchFamily="34" charset="0"/>
              </a:rPr>
              <a:t>T = 1 K</a:t>
            </a:r>
            <a:endParaRPr lang="en-CA" sz="1400" dirty="0" err="1" smtClean="0">
              <a:latin typeface="Arial" pitchFamily="34" charset="0"/>
              <a:cs typeface="Arial" pitchFamily="34" charset="0"/>
            </a:endParaRPr>
          </a:p>
        </p:txBody>
      </p:sp>
      <p:sp>
        <p:nvSpPr>
          <p:cNvPr id="131" name="TextBox 130"/>
          <p:cNvSpPr txBox="1"/>
          <p:nvPr/>
        </p:nvSpPr>
        <p:spPr>
          <a:xfrm>
            <a:off x="3786182" y="3286124"/>
            <a:ext cx="763286" cy="307777"/>
          </a:xfrm>
          <a:prstGeom prst="rect">
            <a:avLst/>
          </a:prstGeom>
          <a:noFill/>
        </p:spPr>
        <p:txBody>
          <a:bodyPr wrap="none" rtlCol="0">
            <a:spAutoFit/>
          </a:bodyPr>
          <a:lstStyle/>
          <a:p>
            <a:r>
              <a:rPr lang="en-US" sz="1400" dirty="0" smtClean="0">
                <a:latin typeface="Arial" pitchFamily="34" charset="0"/>
                <a:cs typeface="Arial" pitchFamily="34" charset="0"/>
              </a:rPr>
              <a:t>T = 1 K</a:t>
            </a:r>
            <a:endParaRPr lang="en-CA" sz="1400" dirty="0" err="1" smtClean="0">
              <a:latin typeface="Arial" pitchFamily="34" charset="0"/>
              <a:cs typeface="Arial" pitchFamily="34" charset="0"/>
            </a:endParaRPr>
          </a:p>
        </p:txBody>
      </p:sp>
      <p:grpSp>
        <p:nvGrpSpPr>
          <p:cNvPr id="2" name="Group 133"/>
          <p:cNvGrpSpPr/>
          <p:nvPr/>
        </p:nvGrpSpPr>
        <p:grpSpPr>
          <a:xfrm>
            <a:off x="357158" y="71438"/>
            <a:ext cx="428628" cy="500042"/>
            <a:chOff x="285720" y="0"/>
            <a:chExt cx="428628" cy="500042"/>
          </a:xfrm>
        </p:grpSpPr>
        <p:sp>
          <p:nvSpPr>
            <p:cNvPr id="132" name="TextBox 131"/>
            <p:cNvSpPr txBox="1"/>
            <p:nvPr/>
          </p:nvSpPr>
          <p:spPr>
            <a:xfrm>
              <a:off x="285720" y="0"/>
              <a:ext cx="356188" cy="461665"/>
            </a:xfrm>
            <a:prstGeom prst="rect">
              <a:avLst/>
            </a:prstGeom>
            <a:noFill/>
          </p:spPr>
          <p:txBody>
            <a:bodyPr wrap="none" rtlCol="0">
              <a:spAutoFit/>
            </a:bodyPr>
            <a:lstStyle/>
            <a:p>
              <a:r>
                <a:rPr lang="en-US" sz="2400" dirty="0" smtClean="0">
                  <a:latin typeface="Arial" pitchFamily="34" charset="0"/>
                  <a:cs typeface="Arial" pitchFamily="34" charset="0"/>
                </a:rPr>
                <a:t>1</a:t>
              </a:r>
              <a:endParaRPr lang="en-CA" sz="2400" dirty="0" err="1" smtClean="0">
                <a:latin typeface="Arial" pitchFamily="34" charset="0"/>
                <a:cs typeface="Arial" pitchFamily="34" charset="0"/>
              </a:endParaRPr>
            </a:p>
          </p:txBody>
        </p:sp>
        <p:sp>
          <p:nvSpPr>
            <p:cNvPr id="133" name="Oval 132"/>
            <p:cNvSpPr/>
            <p:nvPr/>
          </p:nvSpPr>
          <p:spPr>
            <a:xfrm>
              <a:off x="285720" y="0"/>
              <a:ext cx="428628" cy="5000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3" name="Group 137"/>
          <p:cNvGrpSpPr/>
          <p:nvPr/>
        </p:nvGrpSpPr>
        <p:grpSpPr>
          <a:xfrm>
            <a:off x="3286116" y="3429000"/>
            <a:ext cx="428628" cy="500042"/>
            <a:chOff x="285720" y="0"/>
            <a:chExt cx="428628" cy="500042"/>
          </a:xfrm>
        </p:grpSpPr>
        <p:sp>
          <p:nvSpPr>
            <p:cNvPr id="139" name="TextBox 138"/>
            <p:cNvSpPr txBox="1"/>
            <p:nvPr/>
          </p:nvSpPr>
          <p:spPr>
            <a:xfrm>
              <a:off x="285720" y="0"/>
              <a:ext cx="356188" cy="461665"/>
            </a:xfrm>
            <a:prstGeom prst="rect">
              <a:avLst/>
            </a:prstGeom>
            <a:noFill/>
          </p:spPr>
          <p:txBody>
            <a:bodyPr wrap="none" rtlCol="0">
              <a:spAutoFit/>
            </a:bodyPr>
            <a:lstStyle/>
            <a:p>
              <a:r>
                <a:rPr lang="en-US" sz="2400" dirty="0" smtClean="0">
                  <a:latin typeface="Arial" pitchFamily="34" charset="0"/>
                  <a:cs typeface="Arial" pitchFamily="34" charset="0"/>
                </a:rPr>
                <a:t>5</a:t>
              </a:r>
              <a:endParaRPr lang="en-CA" sz="2400" dirty="0" err="1" smtClean="0">
                <a:latin typeface="Arial" pitchFamily="34" charset="0"/>
                <a:cs typeface="Arial" pitchFamily="34" charset="0"/>
              </a:endParaRPr>
            </a:p>
          </p:txBody>
        </p:sp>
        <p:sp>
          <p:nvSpPr>
            <p:cNvPr id="140" name="Oval 139"/>
            <p:cNvSpPr/>
            <p:nvPr/>
          </p:nvSpPr>
          <p:spPr>
            <a:xfrm>
              <a:off x="285720" y="0"/>
              <a:ext cx="428628" cy="5000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4" name="Group 140"/>
          <p:cNvGrpSpPr/>
          <p:nvPr/>
        </p:nvGrpSpPr>
        <p:grpSpPr>
          <a:xfrm>
            <a:off x="214282" y="3500438"/>
            <a:ext cx="428628" cy="500042"/>
            <a:chOff x="285720" y="0"/>
            <a:chExt cx="428628" cy="500042"/>
          </a:xfrm>
        </p:grpSpPr>
        <p:sp>
          <p:nvSpPr>
            <p:cNvPr id="142" name="TextBox 141"/>
            <p:cNvSpPr txBox="1"/>
            <p:nvPr/>
          </p:nvSpPr>
          <p:spPr>
            <a:xfrm>
              <a:off x="285720" y="0"/>
              <a:ext cx="356188" cy="461665"/>
            </a:xfrm>
            <a:prstGeom prst="rect">
              <a:avLst/>
            </a:prstGeom>
            <a:noFill/>
          </p:spPr>
          <p:txBody>
            <a:bodyPr wrap="none" rtlCol="0">
              <a:spAutoFit/>
            </a:bodyPr>
            <a:lstStyle/>
            <a:p>
              <a:r>
                <a:rPr lang="en-US" sz="2400" dirty="0" smtClean="0">
                  <a:latin typeface="Arial" pitchFamily="34" charset="0"/>
                  <a:cs typeface="Arial" pitchFamily="34" charset="0"/>
                </a:rPr>
                <a:t>4</a:t>
              </a:r>
              <a:endParaRPr lang="en-CA" sz="2400" dirty="0" err="1" smtClean="0">
                <a:latin typeface="Arial" pitchFamily="34" charset="0"/>
                <a:cs typeface="Arial" pitchFamily="34" charset="0"/>
              </a:endParaRPr>
            </a:p>
          </p:txBody>
        </p:sp>
        <p:sp>
          <p:nvSpPr>
            <p:cNvPr id="143" name="Oval 142"/>
            <p:cNvSpPr/>
            <p:nvPr/>
          </p:nvSpPr>
          <p:spPr>
            <a:xfrm>
              <a:off x="285720" y="0"/>
              <a:ext cx="428628" cy="5000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5" name="Group 143"/>
          <p:cNvGrpSpPr/>
          <p:nvPr/>
        </p:nvGrpSpPr>
        <p:grpSpPr>
          <a:xfrm>
            <a:off x="2857488" y="285728"/>
            <a:ext cx="428628" cy="500042"/>
            <a:chOff x="285720" y="0"/>
            <a:chExt cx="428628" cy="500042"/>
          </a:xfrm>
        </p:grpSpPr>
        <p:sp>
          <p:nvSpPr>
            <p:cNvPr id="145" name="TextBox 144"/>
            <p:cNvSpPr txBox="1"/>
            <p:nvPr/>
          </p:nvSpPr>
          <p:spPr>
            <a:xfrm>
              <a:off x="285720" y="0"/>
              <a:ext cx="356188" cy="461665"/>
            </a:xfrm>
            <a:prstGeom prst="rect">
              <a:avLst/>
            </a:prstGeom>
            <a:noFill/>
          </p:spPr>
          <p:txBody>
            <a:bodyPr wrap="none" rtlCol="0">
              <a:spAutoFit/>
            </a:bodyPr>
            <a:lstStyle/>
            <a:p>
              <a:r>
                <a:rPr lang="en-US" sz="2400" dirty="0" smtClean="0">
                  <a:latin typeface="Arial" pitchFamily="34" charset="0"/>
                  <a:cs typeface="Arial" pitchFamily="34" charset="0"/>
                </a:rPr>
                <a:t>2</a:t>
              </a:r>
              <a:endParaRPr lang="en-CA" sz="2400" dirty="0" err="1" smtClean="0">
                <a:latin typeface="Arial" pitchFamily="34" charset="0"/>
                <a:cs typeface="Arial" pitchFamily="34" charset="0"/>
              </a:endParaRPr>
            </a:p>
          </p:txBody>
        </p:sp>
        <p:sp>
          <p:nvSpPr>
            <p:cNvPr id="146" name="Oval 145"/>
            <p:cNvSpPr/>
            <p:nvPr/>
          </p:nvSpPr>
          <p:spPr>
            <a:xfrm>
              <a:off x="285720" y="0"/>
              <a:ext cx="428628" cy="5000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147" name="Rectangle 146"/>
          <p:cNvSpPr/>
          <p:nvPr/>
        </p:nvSpPr>
        <p:spPr>
          <a:xfrm>
            <a:off x="357158" y="785794"/>
            <a:ext cx="285752" cy="428628"/>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8" name="TextBox 147"/>
          <p:cNvSpPr txBox="1"/>
          <p:nvPr/>
        </p:nvSpPr>
        <p:spPr>
          <a:xfrm>
            <a:off x="71406" y="1643050"/>
            <a:ext cx="878510" cy="307777"/>
          </a:xfrm>
          <a:prstGeom prst="rect">
            <a:avLst/>
          </a:prstGeom>
          <a:noFill/>
        </p:spPr>
        <p:txBody>
          <a:bodyPr wrap="none" rtlCol="0">
            <a:spAutoFit/>
          </a:bodyPr>
          <a:lstStyle/>
          <a:p>
            <a:r>
              <a:rPr lang="en-US" sz="1400" dirty="0" smtClean="0">
                <a:latin typeface="Arial" pitchFamily="34" charset="0"/>
                <a:cs typeface="Arial" pitchFamily="34" charset="0"/>
              </a:rPr>
              <a:t>L = 4 nm</a:t>
            </a:r>
            <a:endParaRPr lang="en-CA" sz="1400" dirty="0" err="1" smtClean="0">
              <a:latin typeface="Arial" pitchFamily="34" charset="0"/>
              <a:cs typeface="Arial" pitchFamily="34" charset="0"/>
            </a:endParaRPr>
          </a:p>
        </p:txBody>
      </p:sp>
      <p:cxnSp>
        <p:nvCxnSpPr>
          <p:cNvPr id="149" name="Straight Connector 148"/>
          <p:cNvCxnSpPr/>
          <p:nvPr/>
        </p:nvCxnSpPr>
        <p:spPr>
          <a:xfrm rot="5400000">
            <a:off x="215076" y="1428736"/>
            <a:ext cx="284958" cy="794"/>
          </a:xfrm>
          <a:prstGeom prst="line">
            <a:avLst/>
          </a:prstGeom>
          <a:ln>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rot="5400000">
            <a:off x="500828" y="1427942"/>
            <a:ext cx="284958" cy="794"/>
          </a:xfrm>
          <a:prstGeom prst="line">
            <a:avLst/>
          </a:prstGeom>
          <a:ln>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166" name="Rectangle 165"/>
          <p:cNvSpPr/>
          <p:nvPr/>
        </p:nvSpPr>
        <p:spPr>
          <a:xfrm>
            <a:off x="5929322" y="428580"/>
            <a:ext cx="1500198" cy="1214470"/>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7" name="TextBox 166"/>
          <p:cNvSpPr txBox="1"/>
          <p:nvPr/>
        </p:nvSpPr>
        <p:spPr>
          <a:xfrm>
            <a:off x="6143636" y="1643050"/>
            <a:ext cx="1077283" cy="307777"/>
          </a:xfrm>
          <a:prstGeom prst="rect">
            <a:avLst/>
          </a:prstGeom>
          <a:noFill/>
        </p:spPr>
        <p:txBody>
          <a:bodyPr wrap="none" rtlCol="0">
            <a:spAutoFit/>
          </a:bodyPr>
          <a:lstStyle/>
          <a:p>
            <a:r>
              <a:rPr lang="en-US" sz="1400" dirty="0" smtClean="0">
                <a:latin typeface="Arial" pitchFamily="34" charset="0"/>
                <a:cs typeface="Arial" pitchFamily="34" charset="0"/>
              </a:rPr>
              <a:t>L = 400 nm</a:t>
            </a:r>
            <a:endParaRPr lang="en-CA" sz="1400" dirty="0" err="1" smtClean="0">
              <a:latin typeface="Arial" pitchFamily="34" charset="0"/>
              <a:cs typeface="Arial" pitchFamily="34" charset="0"/>
            </a:endParaRPr>
          </a:p>
        </p:txBody>
      </p:sp>
      <p:cxnSp>
        <p:nvCxnSpPr>
          <p:cNvPr id="170" name="Straight Arrow Connector 169"/>
          <p:cNvCxnSpPr/>
          <p:nvPr/>
        </p:nvCxnSpPr>
        <p:spPr>
          <a:xfrm rot="5400000" flipH="1" flipV="1">
            <a:off x="6534280" y="1427918"/>
            <a:ext cx="2285222"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1" name="TextBox 170"/>
          <p:cNvSpPr txBox="1"/>
          <p:nvPr/>
        </p:nvSpPr>
        <p:spPr>
          <a:xfrm>
            <a:off x="7358082" y="999290"/>
            <a:ext cx="389850" cy="461665"/>
          </a:xfrm>
          <a:prstGeom prst="rect">
            <a:avLst/>
          </a:prstGeom>
          <a:noFill/>
        </p:spPr>
        <p:txBody>
          <a:bodyPr wrap="none" rtlCol="0">
            <a:spAutoFit/>
          </a:bodyPr>
          <a:lstStyle/>
          <a:p>
            <a:r>
              <a:rPr lang="en-US" sz="2400" dirty="0" smtClean="0">
                <a:latin typeface="Arial" pitchFamily="34" charset="0"/>
                <a:cs typeface="Arial" pitchFamily="34" charset="0"/>
              </a:rPr>
              <a:t>E</a:t>
            </a:r>
            <a:endParaRPr lang="en-CA" sz="2400" dirty="0" err="1" smtClean="0">
              <a:latin typeface="Arial" pitchFamily="34" charset="0"/>
              <a:cs typeface="Arial" pitchFamily="34" charset="0"/>
            </a:endParaRPr>
          </a:p>
        </p:txBody>
      </p:sp>
      <p:sp>
        <p:nvSpPr>
          <p:cNvPr id="172" name="Rectangle 171"/>
          <p:cNvSpPr/>
          <p:nvPr/>
        </p:nvSpPr>
        <p:spPr>
          <a:xfrm>
            <a:off x="7747932" y="2142298"/>
            <a:ext cx="571504" cy="10001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73" name="Straight Connector 172"/>
          <p:cNvCxnSpPr/>
          <p:nvPr/>
        </p:nvCxnSpPr>
        <p:spPr>
          <a:xfrm>
            <a:off x="7731927" y="1928778"/>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74" name="Oval 173"/>
          <p:cNvSpPr/>
          <p:nvPr/>
        </p:nvSpPr>
        <p:spPr>
          <a:xfrm>
            <a:off x="7874803" y="1857340"/>
            <a:ext cx="45719" cy="7143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75" name="Straight Connector 174"/>
          <p:cNvCxnSpPr/>
          <p:nvPr/>
        </p:nvCxnSpPr>
        <p:spPr>
          <a:xfrm>
            <a:off x="7731927" y="1571588"/>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a:off x="7731927" y="1212810"/>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a:off x="7731927" y="854032"/>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7731927" y="469496"/>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7731927" y="357142"/>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7731927" y="642894"/>
            <a:ext cx="500066" cy="1588"/>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81" name="Right Brace 180"/>
          <p:cNvSpPr/>
          <p:nvPr/>
        </p:nvSpPr>
        <p:spPr>
          <a:xfrm>
            <a:off x="8303431" y="1571588"/>
            <a:ext cx="214314" cy="357190"/>
          </a:xfrm>
          <a:prstGeom prst="rightBrac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82" name="TextBox 181"/>
          <p:cNvSpPr txBox="1"/>
          <p:nvPr/>
        </p:nvSpPr>
        <p:spPr>
          <a:xfrm>
            <a:off x="8358214" y="1500174"/>
            <a:ext cx="760144" cy="523220"/>
          </a:xfrm>
          <a:prstGeom prst="rect">
            <a:avLst/>
          </a:prstGeom>
          <a:noFill/>
        </p:spPr>
        <p:txBody>
          <a:bodyPr wrap="none" rtlCol="0">
            <a:spAutoFit/>
          </a:bodyPr>
          <a:lstStyle/>
          <a:p>
            <a:r>
              <a:rPr lang="en-US" sz="1400" dirty="0">
                <a:latin typeface="Arial" pitchFamily="34" charset="0"/>
                <a:cs typeface="Arial" pitchFamily="34" charset="0"/>
              </a:rPr>
              <a:t> </a:t>
            </a:r>
            <a:r>
              <a:rPr lang="en-US" sz="1400" dirty="0" smtClean="0">
                <a:latin typeface="Arial" pitchFamily="34" charset="0"/>
                <a:cs typeface="Arial" pitchFamily="34" charset="0"/>
              </a:rPr>
              <a:t>6 x </a:t>
            </a:r>
          </a:p>
          <a:p>
            <a:r>
              <a:rPr lang="en-US" sz="1400" dirty="0" smtClean="0">
                <a:latin typeface="Arial" pitchFamily="34" charset="0"/>
                <a:cs typeface="Arial" pitchFamily="34" charset="0"/>
              </a:rPr>
              <a:t>10</a:t>
            </a:r>
            <a:r>
              <a:rPr lang="en-US" sz="1400" baseline="30000" dirty="0" smtClean="0">
                <a:latin typeface="Arial" pitchFamily="34" charset="0"/>
                <a:cs typeface="Arial" pitchFamily="34" charset="0"/>
              </a:rPr>
              <a:t>-6</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eV</a:t>
            </a:r>
            <a:endParaRPr lang="en-CA" sz="1400" dirty="0" err="1" smtClean="0">
              <a:latin typeface="Arial" pitchFamily="34" charset="0"/>
              <a:cs typeface="Arial" pitchFamily="34" charset="0"/>
            </a:endParaRPr>
          </a:p>
        </p:txBody>
      </p:sp>
      <p:sp>
        <p:nvSpPr>
          <p:cNvPr id="183" name="TextBox 182"/>
          <p:cNvSpPr txBox="1"/>
          <p:nvPr/>
        </p:nvSpPr>
        <p:spPr>
          <a:xfrm>
            <a:off x="6357950" y="142828"/>
            <a:ext cx="962058" cy="307777"/>
          </a:xfrm>
          <a:prstGeom prst="rect">
            <a:avLst/>
          </a:prstGeom>
          <a:noFill/>
        </p:spPr>
        <p:txBody>
          <a:bodyPr wrap="none" rtlCol="0">
            <a:spAutoFit/>
          </a:bodyPr>
          <a:lstStyle/>
          <a:p>
            <a:r>
              <a:rPr lang="en-US" sz="1400" dirty="0" smtClean="0">
                <a:latin typeface="Arial" pitchFamily="34" charset="0"/>
                <a:cs typeface="Arial" pitchFamily="34" charset="0"/>
              </a:rPr>
              <a:t>T = 300 K</a:t>
            </a:r>
            <a:endParaRPr lang="en-CA" sz="1400" dirty="0" err="1" smtClean="0">
              <a:latin typeface="Arial" pitchFamily="34" charset="0"/>
              <a:cs typeface="Arial" pitchFamily="34" charset="0"/>
            </a:endParaRPr>
          </a:p>
        </p:txBody>
      </p:sp>
      <p:grpSp>
        <p:nvGrpSpPr>
          <p:cNvPr id="6" name="Group 186"/>
          <p:cNvGrpSpPr/>
          <p:nvPr/>
        </p:nvGrpSpPr>
        <p:grpSpPr>
          <a:xfrm>
            <a:off x="5929322" y="0"/>
            <a:ext cx="428628" cy="500042"/>
            <a:chOff x="285720" y="0"/>
            <a:chExt cx="428628" cy="500042"/>
          </a:xfrm>
        </p:grpSpPr>
        <p:sp>
          <p:nvSpPr>
            <p:cNvPr id="188" name="TextBox 187"/>
            <p:cNvSpPr txBox="1"/>
            <p:nvPr/>
          </p:nvSpPr>
          <p:spPr>
            <a:xfrm>
              <a:off x="285720" y="0"/>
              <a:ext cx="356188" cy="461665"/>
            </a:xfrm>
            <a:prstGeom prst="rect">
              <a:avLst/>
            </a:prstGeom>
            <a:noFill/>
          </p:spPr>
          <p:txBody>
            <a:bodyPr wrap="none" rtlCol="0">
              <a:spAutoFit/>
            </a:bodyPr>
            <a:lstStyle/>
            <a:p>
              <a:r>
                <a:rPr lang="en-US" sz="2400" dirty="0">
                  <a:latin typeface="Arial" pitchFamily="34" charset="0"/>
                  <a:cs typeface="Arial" pitchFamily="34" charset="0"/>
                </a:rPr>
                <a:t>3</a:t>
              </a:r>
              <a:endParaRPr lang="en-CA" sz="2400" dirty="0" err="1" smtClean="0">
                <a:latin typeface="Arial" pitchFamily="34" charset="0"/>
                <a:cs typeface="Arial" pitchFamily="34" charset="0"/>
              </a:endParaRPr>
            </a:p>
          </p:txBody>
        </p:sp>
        <p:sp>
          <p:nvSpPr>
            <p:cNvPr id="189" name="Oval 188"/>
            <p:cNvSpPr/>
            <p:nvPr/>
          </p:nvSpPr>
          <p:spPr>
            <a:xfrm>
              <a:off x="285720" y="0"/>
              <a:ext cx="428628" cy="5000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190" name="TextBox 189"/>
          <p:cNvSpPr txBox="1"/>
          <p:nvPr/>
        </p:nvSpPr>
        <p:spPr>
          <a:xfrm>
            <a:off x="6286512" y="3429000"/>
            <a:ext cx="2643174" cy="3108543"/>
          </a:xfrm>
          <a:prstGeom prst="rect">
            <a:avLst/>
          </a:prstGeom>
          <a:noFill/>
          <a:ln>
            <a:solidFill>
              <a:schemeClr val="tx1"/>
            </a:solidFill>
          </a:ln>
        </p:spPr>
        <p:txBody>
          <a:bodyPr wrap="square" rtlCol="0">
            <a:spAutoFit/>
          </a:bodyPr>
          <a:lstStyle/>
          <a:p>
            <a:r>
              <a:rPr lang="en-US" sz="1400" dirty="0" smtClean="0">
                <a:latin typeface="Arial" pitchFamily="34" charset="0"/>
                <a:cs typeface="Arial" pitchFamily="34" charset="0"/>
              </a:rPr>
              <a:t>You have to invent  a “</a:t>
            </a:r>
            <a:r>
              <a:rPr lang="en-US" sz="1400" dirty="0" err="1" smtClean="0">
                <a:latin typeface="Arial" pitchFamily="34" charset="0"/>
                <a:cs typeface="Arial" pitchFamily="34" charset="0"/>
              </a:rPr>
              <a:t>quantumticity</a:t>
            </a:r>
            <a:r>
              <a:rPr lang="en-US" sz="1400" dirty="0" smtClean="0">
                <a:latin typeface="Arial" pitchFamily="34" charset="0"/>
                <a:cs typeface="Arial" pitchFamily="34" charset="0"/>
              </a:rPr>
              <a:t>” parameter.  The value of this parameter will characterize if motion of electrons in small</a:t>
            </a:r>
          </a:p>
          <a:p>
            <a:r>
              <a:rPr lang="en-US" sz="1400" dirty="0" smtClean="0">
                <a:latin typeface="Arial" pitchFamily="34" charset="0"/>
                <a:cs typeface="Arial" pitchFamily="34" charset="0"/>
              </a:rPr>
              <a:t>blocks of metal is going to be similar to motion in large block,</a:t>
            </a:r>
          </a:p>
          <a:p>
            <a:r>
              <a:rPr lang="en-US" sz="1400" dirty="0" smtClean="0">
                <a:latin typeface="Arial" pitchFamily="34" charset="0"/>
                <a:cs typeface="Arial" pitchFamily="34" charset="0"/>
              </a:rPr>
              <a:t>or will be changed by quantum behavior.  Parameter should work for all these cases, and any new case. </a:t>
            </a:r>
          </a:p>
          <a:p>
            <a:r>
              <a:rPr lang="en-US" sz="1400" dirty="0" smtClean="0">
                <a:latin typeface="Arial" pitchFamily="34" charset="0"/>
                <a:cs typeface="Arial" pitchFamily="34" charset="0"/>
              </a:rPr>
              <a:t>No single right answer.  Will</a:t>
            </a:r>
          </a:p>
          <a:p>
            <a:r>
              <a:rPr lang="en-US" sz="1400" dirty="0" smtClean="0">
                <a:latin typeface="Arial" pitchFamily="34" charset="0"/>
                <a:cs typeface="Arial" pitchFamily="34" charset="0"/>
              </a:rPr>
              <a:t>have groups share their</a:t>
            </a:r>
          </a:p>
          <a:p>
            <a:r>
              <a:rPr lang="en-US" sz="1400" dirty="0" smtClean="0">
                <a:latin typeface="Arial" pitchFamily="34" charset="0"/>
                <a:cs typeface="Arial" pitchFamily="34" charset="0"/>
              </a:rPr>
              <a:t>parameters when done.</a:t>
            </a:r>
            <a:endParaRPr lang="en-CA" sz="1400" dirty="0" err="1" smtClean="0">
              <a:latin typeface="Arial" pitchFamily="34" charset="0"/>
              <a:cs typeface="Arial" pitchFamily="34" charset="0"/>
            </a:endParaRPr>
          </a:p>
        </p:txBody>
      </p:sp>
      <p:sp>
        <p:nvSpPr>
          <p:cNvPr id="191" name="Rectangle 190"/>
          <p:cNvSpPr/>
          <p:nvPr/>
        </p:nvSpPr>
        <p:spPr>
          <a:xfrm>
            <a:off x="0" y="0"/>
            <a:ext cx="2714612" cy="33575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2" name="Rectangle 191"/>
          <p:cNvSpPr/>
          <p:nvPr/>
        </p:nvSpPr>
        <p:spPr>
          <a:xfrm>
            <a:off x="2786050" y="0"/>
            <a:ext cx="3071834" cy="321468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3" name="Rectangle 192"/>
          <p:cNvSpPr/>
          <p:nvPr/>
        </p:nvSpPr>
        <p:spPr>
          <a:xfrm>
            <a:off x="0" y="3429000"/>
            <a:ext cx="3071802" cy="32147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DDF8B9EB-3A89-483D-BE8A-62B033FAD8F7}" type="slidenum">
              <a:rPr lang="en-US"/>
              <a:pPr/>
              <a:t>7</a:t>
            </a:fld>
            <a:endParaRPr lang="en-US"/>
          </a:p>
        </p:txBody>
      </p:sp>
      <p:sp>
        <p:nvSpPr>
          <p:cNvPr id="177156" name="Text Box 4"/>
          <p:cNvSpPr txBox="1">
            <a:spLocks noChangeArrowheads="1"/>
          </p:cNvSpPr>
          <p:nvPr/>
        </p:nvSpPr>
        <p:spPr bwMode="auto">
          <a:xfrm>
            <a:off x="284163" y="0"/>
            <a:ext cx="8191500" cy="1187450"/>
          </a:xfrm>
          <a:prstGeom prst="rect">
            <a:avLst/>
          </a:prstGeom>
          <a:noFill/>
          <a:ln w="9525">
            <a:noFill/>
            <a:miter lim="800000"/>
            <a:headEnd/>
            <a:tailEnd/>
          </a:ln>
          <a:effectLst/>
        </p:spPr>
        <p:txBody>
          <a:bodyPr wrap="none">
            <a:spAutoFit/>
          </a:bodyPr>
          <a:lstStyle/>
          <a:p>
            <a:r>
              <a:rPr lang="en-US" b="1">
                <a:solidFill>
                  <a:srgbClr val="CC3300"/>
                </a:solidFill>
              </a:rPr>
              <a:t>Nanotechnology: how small does a </a:t>
            </a:r>
            <a:r>
              <a:rPr lang="en-US" b="1" u="sng">
                <a:solidFill>
                  <a:srgbClr val="CC3300"/>
                </a:solidFill>
              </a:rPr>
              <a:t>wire</a:t>
            </a:r>
            <a:r>
              <a:rPr lang="en-US" b="1">
                <a:solidFill>
                  <a:srgbClr val="CC3300"/>
                </a:solidFill>
              </a:rPr>
              <a:t> have to be</a:t>
            </a:r>
          </a:p>
          <a:p>
            <a:r>
              <a:rPr lang="en-US" b="1">
                <a:solidFill>
                  <a:srgbClr val="CC3300"/>
                </a:solidFill>
              </a:rPr>
              <a:t>before movement of electrons starts to depend on size </a:t>
            </a:r>
          </a:p>
          <a:p>
            <a:r>
              <a:rPr lang="en-US" b="1">
                <a:solidFill>
                  <a:srgbClr val="CC3300"/>
                </a:solidFill>
              </a:rPr>
              <a:t>and shape due to quantum effects?</a:t>
            </a:r>
            <a:endParaRPr lang="en-US"/>
          </a:p>
        </p:txBody>
      </p:sp>
      <p:sp>
        <p:nvSpPr>
          <p:cNvPr id="177157" name="Text Box 5"/>
          <p:cNvSpPr txBox="1">
            <a:spLocks noChangeArrowheads="1"/>
          </p:cNvSpPr>
          <p:nvPr/>
        </p:nvSpPr>
        <p:spPr bwMode="auto">
          <a:xfrm>
            <a:off x="469900" y="1244600"/>
            <a:ext cx="1979613" cy="457200"/>
          </a:xfrm>
          <a:prstGeom prst="rect">
            <a:avLst/>
          </a:prstGeom>
          <a:noFill/>
          <a:ln w="9525">
            <a:noFill/>
            <a:miter lim="800000"/>
            <a:headEnd/>
            <a:tailEnd/>
          </a:ln>
          <a:effectLst/>
        </p:spPr>
        <p:txBody>
          <a:bodyPr wrap="none">
            <a:spAutoFit/>
          </a:bodyPr>
          <a:lstStyle/>
          <a:p>
            <a:r>
              <a:rPr lang="en-US"/>
              <a:t>How to start?</a:t>
            </a:r>
          </a:p>
        </p:txBody>
      </p:sp>
      <p:sp>
        <p:nvSpPr>
          <p:cNvPr id="177158" name="Text Box 6"/>
          <p:cNvSpPr txBox="1">
            <a:spLocks noChangeArrowheads="1"/>
          </p:cNvSpPr>
          <p:nvPr/>
        </p:nvSpPr>
        <p:spPr bwMode="auto">
          <a:xfrm>
            <a:off x="590550" y="1643063"/>
            <a:ext cx="7912100" cy="2647950"/>
          </a:xfrm>
          <a:prstGeom prst="rect">
            <a:avLst/>
          </a:prstGeom>
          <a:noFill/>
          <a:ln w="9525">
            <a:noFill/>
            <a:miter lim="800000"/>
            <a:headEnd/>
            <a:tailEnd/>
          </a:ln>
          <a:effectLst/>
        </p:spPr>
        <p:txBody>
          <a:bodyPr wrap="none">
            <a:spAutoFit/>
          </a:bodyPr>
          <a:lstStyle/>
          <a:p>
            <a:r>
              <a:rPr lang="en-US"/>
              <a:t>Need to look at </a:t>
            </a:r>
          </a:p>
          <a:p>
            <a:r>
              <a:rPr lang="en-US"/>
              <a:t>a. size of wire compared to size of atom</a:t>
            </a:r>
          </a:p>
          <a:p>
            <a:r>
              <a:rPr lang="en-US"/>
              <a:t>b. size of wire compared to size of electron wave function</a:t>
            </a:r>
          </a:p>
          <a:p>
            <a:r>
              <a:rPr lang="en-US"/>
              <a:t>c. Energy level spacing compared to thermal energy, kT.</a:t>
            </a:r>
          </a:p>
          <a:p>
            <a:r>
              <a:rPr lang="en-US"/>
              <a:t>d. Energy level spacing compared to some other quantity</a:t>
            </a:r>
          </a:p>
          <a:p>
            <a:r>
              <a:rPr lang="en-US"/>
              <a:t>    (what?)</a:t>
            </a:r>
          </a:p>
          <a:p>
            <a:r>
              <a:rPr lang="en-US"/>
              <a:t>e. something else (what?)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71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3"/>
          <p:cNvSpPr>
            <a:spLocks noGrp="1"/>
          </p:cNvSpPr>
          <p:nvPr>
            <p:ph type="sldNum" sz="quarter" idx="12"/>
          </p:nvPr>
        </p:nvSpPr>
        <p:spPr/>
        <p:txBody>
          <a:bodyPr/>
          <a:lstStyle/>
          <a:p>
            <a:fld id="{3CA57B2E-0229-4ABC-A77F-DE64221F54A3}" type="slidenum">
              <a:rPr lang="en-US"/>
              <a:pPr/>
              <a:t>8</a:t>
            </a:fld>
            <a:endParaRPr lang="en-US"/>
          </a:p>
        </p:txBody>
      </p:sp>
      <p:sp>
        <p:nvSpPr>
          <p:cNvPr id="178178" name="Text Box 2"/>
          <p:cNvSpPr txBox="1">
            <a:spLocks noChangeArrowheads="1"/>
          </p:cNvSpPr>
          <p:nvPr/>
        </p:nvSpPr>
        <p:spPr bwMode="auto">
          <a:xfrm>
            <a:off x="393700" y="131763"/>
            <a:ext cx="8191500" cy="1187450"/>
          </a:xfrm>
          <a:prstGeom prst="rect">
            <a:avLst/>
          </a:prstGeom>
          <a:noFill/>
          <a:ln w="9525">
            <a:noFill/>
            <a:miter lim="800000"/>
            <a:headEnd/>
            <a:tailEnd/>
          </a:ln>
          <a:effectLst/>
        </p:spPr>
        <p:txBody>
          <a:bodyPr wrap="none">
            <a:spAutoFit/>
          </a:bodyPr>
          <a:lstStyle/>
          <a:p>
            <a:r>
              <a:rPr lang="en-US" b="1">
                <a:solidFill>
                  <a:srgbClr val="CC3300"/>
                </a:solidFill>
              </a:rPr>
              <a:t>Nanotechnology: how small does a wire have to be</a:t>
            </a:r>
          </a:p>
          <a:p>
            <a:r>
              <a:rPr lang="en-US" b="1">
                <a:solidFill>
                  <a:srgbClr val="CC3300"/>
                </a:solidFill>
              </a:rPr>
              <a:t>before movement of electrons starts to depend on size </a:t>
            </a:r>
          </a:p>
          <a:p>
            <a:r>
              <a:rPr lang="en-US" b="1">
                <a:solidFill>
                  <a:srgbClr val="CC3300"/>
                </a:solidFill>
              </a:rPr>
              <a:t>and shape due to quantum effects?</a:t>
            </a:r>
            <a:endParaRPr lang="en-US"/>
          </a:p>
        </p:txBody>
      </p:sp>
      <p:sp>
        <p:nvSpPr>
          <p:cNvPr id="178179" name="Text Box 3"/>
          <p:cNvSpPr txBox="1">
            <a:spLocks noChangeArrowheads="1"/>
          </p:cNvSpPr>
          <p:nvPr/>
        </p:nvSpPr>
        <p:spPr bwMode="auto">
          <a:xfrm>
            <a:off x="469900" y="1498600"/>
            <a:ext cx="1979613" cy="457200"/>
          </a:xfrm>
          <a:prstGeom prst="rect">
            <a:avLst/>
          </a:prstGeom>
          <a:noFill/>
          <a:ln w="9525">
            <a:noFill/>
            <a:miter lim="800000"/>
            <a:headEnd/>
            <a:tailEnd/>
          </a:ln>
          <a:effectLst/>
        </p:spPr>
        <p:txBody>
          <a:bodyPr wrap="none">
            <a:spAutoFit/>
          </a:bodyPr>
          <a:lstStyle/>
          <a:p>
            <a:r>
              <a:rPr lang="en-US"/>
              <a:t>How to start?</a:t>
            </a:r>
          </a:p>
        </p:txBody>
      </p:sp>
      <p:sp>
        <p:nvSpPr>
          <p:cNvPr id="178180" name="Text Box 4"/>
          <p:cNvSpPr txBox="1">
            <a:spLocks noChangeArrowheads="1"/>
          </p:cNvSpPr>
          <p:nvPr/>
        </p:nvSpPr>
        <p:spPr bwMode="auto">
          <a:xfrm>
            <a:off x="590550" y="1897063"/>
            <a:ext cx="7828553" cy="1200329"/>
          </a:xfrm>
          <a:prstGeom prst="rect">
            <a:avLst/>
          </a:prstGeom>
          <a:noFill/>
          <a:ln w="9525">
            <a:noFill/>
            <a:miter lim="800000"/>
            <a:headEnd/>
            <a:tailEnd/>
          </a:ln>
          <a:effectLst/>
        </p:spPr>
        <p:txBody>
          <a:bodyPr wrap="none">
            <a:spAutoFit/>
          </a:bodyPr>
          <a:lstStyle/>
          <a:p>
            <a:r>
              <a:rPr lang="en-US" dirty="0"/>
              <a:t>Need to look at </a:t>
            </a:r>
          </a:p>
          <a:p>
            <a:r>
              <a:rPr lang="en-US" dirty="0"/>
              <a:t>c. Energy level spacing compared to thermal energy, </a:t>
            </a:r>
            <a:r>
              <a:rPr lang="en-US" dirty="0" err="1"/>
              <a:t>kT</a:t>
            </a:r>
            <a:r>
              <a:rPr lang="en-US" dirty="0" smtClean="0"/>
              <a:t>.</a:t>
            </a:r>
          </a:p>
          <a:p>
            <a:r>
              <a:rPr lang="en-US" dirty="0" smtClean="0"/>
              <a:t>to move much have higher energy/momentum</a:t>
            </a:r>
            <a:endParaRPr lang="en-US" dirty="0"/>
          </a:p>
        </p:txBody>
      </p:sp>
      <p:sp>
        <p:nvSpPr>
          <p:cNvPr id="178181" name="Text Box 5"/>
          <p:cNvSpPr txBox="1">
            <a:spLocks noChangeArrowheads="1"/>
          </p:cNvSpPr>
          <p:nvPr/>
        </p:nvSpPr>
        <p:spPr bwMode="auto">
          <a:xfrm>
            <a:off x="169863" y="3095625"/>
            <a:ext cx="9174948" cy="1200329"/>
          </a:xfrm>
          <a:prstGeom prst="rect">
            <a:avLst/>
          </a:prstGeom>
          <a:noFill/>
          <a:ln w="9525">
            <a:noFill/>
            <a:miter lim="800000"/>
            <a:headEnd/>
            <a:tailEnd/>
          </a:ln>
          <a:effectLst/>
        </p:spPr>
        <p:txBody>
          <a:bodyPr wrap="none">
            <a:spAutoFit/>
          </a:bodyPr>
          <a:lstStyle/>
          <a:p>
            <a:r>
              <a:rPr lang="en-US" dirty="0"/>
              <a:t>Almost always focus on energies in QM. </a:t>
            </a:r>
          </a:p>
          <a:p>
            <a:r>
              <a:rPr lang="en-US" dirty="0"/>
              <a:t> Electrons, atoms, etc. hopping around with random energy </a:t>
            </a:r>
            <a:r>
              <a:rPr lang="en-US" dirty="0" err="1"/>
              <a:t>kT</a:t>
            </a:r>
            <a:r>
              <a:rPr lang="en-US" dirty="0"/>
              <a:t>. </a:t>
            </a:r>
          </a:p>
          <a:p>
            <a:r>
              <a:rPr lang="en-US" dirty="0"/>
              <a:t>Larger than spacing, spacing irrelevant. Smaller, spacing big deal</a:t>
            </a:r>
            <a:r>
              <a:rPr lang="en-US" dirty="0" smtClean="0"/>
              <a:t>.</a:t>
            </a:r>
            <a:endParaRPr lang="en-US" dirty="0"/>
          </a:p>
        </p:txBody>
      </p:sp>
      <p:sp>
        <p:nvSpPr>
          <p:cNvPr id="178182" name="Oval 6"/>
          <p:cNvSpPr>
            <a:spLocks noChangeArrowheads="1"/>
          </p:cNvSpPr>
          <p:nvPr/>
        </p:nvSpPr>
        <p:spPr bwMode="auto">
          <a:xfrm>
            <a:off x="892175" y="6324600"/>
            <a:ext cx="131763" cy="131763"/>
          </a:xfrm>
          <a:prstGeom prst="ellipse">
            <a:avLst/>
          </a:prstGeom>
          <a:solidFill>
            <a:schemeClr val="accent2"/>
          </a:solidFill>
          <a:ln w="9525">
            <a:solidFill>
              <a:schemeClr val="tx1"/>
            </a:solidFill>
            <a:round/>
            <a:headEnd/>
            <a:tailEnd/>
          </a:ln>
          <a:effectLst/>
        </p:spPr>
        <p:txBody>
          <a:bodyPr wrap="none" anchor="ctr"/>
          <a:lstStyle/>
          <a:p>
            <a:endParaRPr lang="en-CA"/>
          </a:p>
        </p:txBody>
      </p:sp>
      <p:sp>
        <p:nvSpPr>
          <p:cNvPr id="178183" name="Line 7"/>
          <p:cNvSpPr>
            <a:spLocks noChangeShapeType="1"/>
          </p:cNvSpPr>
          <p:nvPr/>
        </p:nvSpPr>
        <p:spPr bwMode="auto">
          <a:xfrm>
            <a:off x="858838" y="6445250"/>
            <a:ext cx="617537" cy="0"/>
          </a:xfrm>
          <a:prstGeom prst="line">
            <a:avLst/>
          </a:prstGeom>
          <a:noFill/>
          <a:ln w="9525">
            <a:solidFill>
              <a:schemeClr val="tx1"/>
            </a:solidFill>
            <a:round/>
            <a:headEnd/>
            <a:tailEnd/>
          </a:ln>
          <a:effectLst/>
        </p:spPr>
        <p:txBody>
          <a:bodyPr/>
          <a:lstStyle/>
          <a:p>
            <a:endParaRPr lang="en-CA"/>
          </a:p>
        </p:txBody>
      </p:sp>
      <p:sp>
        <p:nvSpPr>
          <p:cNvPr id="178184" name="Line 8"/>
          <p:cNvSpPr>
            <a:spLocks noChangeShapeType="1"/>
          </p:cNvSpPr>
          <p:nvPr/>
        </p:nvSpPr>
        <p:spPr bwMode="auto">
          <a:xfrm>
            <a:off x="855663" y="6365875"/>
            <a:ext cx="617537" cy="0"/>
          </a:xfrm>
          <a:prstGeom prst="line">
            <a:avLst/>
          </a:prstGeom>
          <a:noFill/>
          <a:ln w="9525">
            <a:solidFill>
              <a:schemeClr val="tx1"/>
            </a:solidFill>
            <a:round/>
            <a:headEnd/>
            <a:tailEnd/>
          </a:ln>
          <a:effectLst/>
        </p:spPr>
        <p:txBody>
          <a:bodyPr/>
          <a:lstStyle/>
          <a:p>
            <a:endParaRPr lang="en-CA"/>
          </a:p>
        </p:txBody>
      </p:sp>
      <p:sp>
        <p:nvSpPr>
          <p:cNvPr id="178185" name="Line 9"/>
          <p:cNvSpPr>
            <a:spLocks noChangeShapeType="1"/>
          </p:cNvSpPr>
          <p:nvPr/>
        </p:nvSpPr>
        <p:spPr bwMode="auto">
          <a:xfrm>
            <a:off x="852488" y="6286500"/>
            <a:ext cx="617537" cy="0"/>
          </a:xfrm>
          <a:prstGeom prst="line">
            <a:avLst/>
          </a:prstGeom>
          <a:noFill/>
          <a:ln w="9525">
            <a:solidFill>
              <a:schemeClr val="tx1"/>
            </a:solidFill>
            <a:round/>
            <a:headEnd/>
            <a:tailEnd/>
          </a:ln>
          <a:effectLst/>
        </p:spPr>
        <p:txBody>
          <a:bodyPr/>
          <a:lstStyle/>
          <a:p>
            <a:endParaRPr lang="en-CA"/>
          </a:p>
        </p:txBody>
      </p:sp>
      <p:sp>
        <p:nvSpPr>
          <p:cNvPr id="178186" name="Line 10"/>
          <p:cNvSpPr>
            <a:spLocks noChangeShapeType="1"/>
          </p:cNvSpPr>
          <p:nvPr/>
        </p:nvSpPr>
        <p:spPr bwMode="auto">
          <a:xfrm>
            <a:off x="849313" y="6207125"/>
            <a:ext cx="617537" cy="0"/>
          </a:xfrm>
          <a:prstGeom prst="line">
            <a:avLst/>
          </a:prstGeom>
          <a:noFill/>
          <a:ln w="9525">
            <a:solidFill>
              <a:schemeClr val="tx1"/>
            </a:solidFill>
            <a:round/>
            <a:headEnd/>
            <a:tailEnd/>
          </a:ln>
          <a:effectLst/>
        </p:spPr>
        <p:txBody>
          <a:bodyPr/>
          <a:lstStyle/>
          <a:p>
            <a:endParaRPr lang="en-CA"/>
          </a:p>
        </p:txBody>
      </p:sp>
      <p:sp>
        <p:nvSpPr>
          <p:cNvPr id="178187" name="Line 11"/>
          <p:cNvSpPr>
            <a:spLocks noChangeShapeType="1"/>
          </p:cNvSpPr>
          <p:nvPr/>
        </p:nvSpPr>
        <p:spPr bwMode="auto">
          <a:xfrm>
            <a:off x="846138" y="6127750"/>
            <a:ext cx="617537" cy="0"/>
          </a:xfrm>
          <a:prstGeom prst="line">
            <a:avLst/>
          </a:prstGeom>
          <a:noFill/>
          <a:ln w="9525">
            <a:solidFill>
              <a:schemeClr val="tx1"/>
            </a:solidFill>
            <a:round/>
            <a:headEnd/>
            <a:tailEnd/>
          </a:ln>
          <a:effectLst/>
        </p:spPr>
        <p:txBody>
          <a:bodyPr/>
          <a:lstStyle/>
          <a:p>
            <a:endParaRPr lang="en-CA"/>
          </a:p>
        </p:txBody>
      </p:sp>
      <p:sp>
        <p:nvSpPr>
          <p:cNvPr id="178188" name="Line 12"/>
          <p:cNvSpPr>
            <a:spLocks noChangeShapeType="1"/>
          </p:cNvSpPr>
          <p:nvPr/>
        </p:nvSpPr>
        <p:spPr bwMode="auto">
          <a:xfrm>
            <a:off x="865188" y="6180138"/>
            <a:ext cx="617537" cy="0"/>
          </a:xfrm>
          <a:prstGeom prst="line">
            <a:avLst/>
          </a:prstGeom>
          <a:noFill/>
          <a:ln w="9525">
            <a:solidFill>
              <a:schemeClr val="tx1"/>
            </a:solidFill>
            <a:round/>
            <a:headEnd/>
            <a:tailEnd/>
          </a:ln>
          <a:effectLst/>
        </p:spPr>
        <p:txBody>
          <a:bodyPr/>
          <a:lstStyle/>
          <a:p>
            <a:endParaRPr lang="en-CA"/>
          </a:p>
        </p:txBody>
      </p:sp>
      <p:sp>
        <p:nvSpPr>
          <p:cNvPr id="178189" name="Line 13"/>
          <p:cNvSpPr>
            <a:spLocks noChangeShapeType="1"/>
          </p:cNvSpPr>
          <p:nvPr/>
        </p:nvSpPr>
        <p:spPr bwMode="auto">
          <a:xfrm>
            <a:off x="873125" y="6332538"/>
            <a:ext cx="617538" cy="0"/>
          </a:xfrm>
          <a:prstGeom prst="line">
            <a:avLst/>
          </a:prstGeom>
          <a:noFill/>
          <a:ln w="9525">
            <a:solidFill>
              <a:schemeClr val="tx1"/>
            </a:solidFill>
            <a:round/>
            <a:headEnd/>
            <a:tailEnd/>
          </a:ln>
          <a:effectLst/>
        </p:spPr>
        <p:txBody>
          <a:bodyPr/>
          <a:lstStyle/>
          <a:p>
            <a:endParaRPr lang="en-CA"/>
          </a:p>
        </p:txBody>
      </p:sp>
      <p:sp>
        <p:nvSpPr>
          <p:cNvPr id="178190" name="Line 14"/>
          <p:cNvSpPr>
            <a:spLocks noChangeShapeType="1"/>
          </p:cNvSpPr>
          <p:nvPr/>
        </p:nvSpPr>
        <p:spPr bwMode="auto">
          <a:xfrm>
            <a:off x="847725" y="6040438"/>
            <a:ext cx="617538" cy="0"/>
          </a:xfrm>
          <a:prstGeom prst="line">
            <a:avLst/>
          </a:prstGeom>
          <a:noFill/>
          <a:ln w="9525">
            <a:solidFill>
              <a:schemeClr val="tx1"/>
            </a:solidFill>
            <a:round/>
            <a:headEnd/>
            <a:tailEnd/>
          </a:ln>
          <a:effectLst/>
        </p:spPr>
        <p:txBody>
          <a:bodyPr/>
          <a:lstStyle/>
          <a:p>
            <a:endParaRPr lang="en-CA"/>
          </a:p>
        </p:txBody>
      </p:sp>
      <p:sp>
        <p:nvSpPr>
          <p:cNvPr id="178191" name="Line 15"/>
          <p:cNvSpPr>
            <a:spLocks noChangeShapeType="1"/>
          </p:cNvSpPr>
          <p:nvPr/>
        </p:nvSpPr>
        <p:spPr bwMode="auto">
          <a:xfrm>
            <a:off x="822325" y="5748338"/>
            <a:ext cx="617538" cy="0"/>
          </a:xfrm>
          <a:prstGeom prst="line">
            <a:avLst/>
          </a:prstGeom>
          <a:noFill/>
          <a:ln w="9525">
            <a:solidFill>
              <a:schemeClr val="tx1"/>
            </a:solidFill>
            <a:round/>
            <a:headEnd/>
            <a:tailEnd/>
          </a:ln>
          <a:effectLst/>
        </p:spPr>
        <p:txBody>
          <a:bodyPr/>
          <a:lstStyle/>
          <a:p>
            <a:endParaRPr lang="en-CA"/>
          </a:p>
        </p:txBody>
      </p:sp>
      <p:sp>
        <p:nvSpPr>
          <p:cNvPr id="178192" name="Line 16"/>
          <p:cNvSpPr>
            <a:spLocks noChangeShapeType="1"/>
          </p:cNvSpPr>
          <p:nvPr/>
        </p:nvSpPr>
        <p:spPr bwMode="auto">
          <a:xfrm>
            <a:off x="796925" y="5456238"/>
            <a:ext cx="617538" cy="0"/>
          </a:xfrm>
          <a:prstGeom prst="line">
            <a:avLst/>
          </a:prstGeom>
          <a:noFill/>
          <a:ln w="9525">
            <a:solidFill>
              <a:schemeClr val="tx1"/>
            </a:solidFill>
            <a:round/>
            <a:headEnd/>
            <a:tailEnd/>
          </a:ln>
          <a:effectLst/>
        </p:spPr>
        <p:txBody>
          <a:bodyPr/>
          <a:lstStyle/>
          <a:p>
            <a:endParaRPr lang="en-CA"/>
          </a:p>
        </p:txBody>
      </p:sp>
      <p:sp>
        <p:nvSpPr>
          <p:cNvPr id="178193" name="Line 17"/>
          <p:cNvSpPr>
            <a:spLocks noChangeShapeType="1"/>
          </p:cNvSpPr>
          <p:nvPr/>
        </p:nvSpPr>
        <p:spPr bwMode="auto">
          <a:xfrm>
            <a:off x="771525" y="5164138"/>
            <a:ext cx="617538" cy="0"/>
          </a:xfrm>
          <a:prstGeom prst="line">
            <a:avLst/>
          </a:prstGeom>
          <a:noFill/>
          <a:ln w="9525">
            <a:solidFill>
              <a:schemeClr val="tx1"/>
            </a:solidFill>
            <a:round/>
            <a:headEnd/>
            <a:tailEnd/>
          </a:ln>
          <a:effectLst/>
        </p:spPr>
        <p:txBody>
          <a:bodyPr/>
          <a:lstStyle/>
          <a:p>
            <a:endParaRPr lang="en-CA"/>
          </a:p>
        </p:txBody>
      </p:sp>
      <p:sp>
        <p:nvSpPr>
          <p:cNvPr id="178194" name="Line 18"/>
          <p:cNvSpPr>
            <a:spLocks noChangeShapeType="1"/>
          </p:cNvSpPr>
          <p:nvPr/>
        </p:nvSpPr>
        <p:spPr bwMode="auto">
          <a:xfrm>
            <a:off x="833438" y="5599113"/>
            <a:ext cx="617537" cy="0"/>
          </a:xfrm>
          <a:prstGeom prst="line">
            <a:avLst/>
          </a:prstGeom>
          <a:noFill/>
          <a:ln w="9525">
            <a:solidFill>
              <a:schemeClr val="tx1"/>
            </a:solidFill>
            <a:round/>
            <a:headEnd/>
            <a:tailEnd/>
          </a:ln>
          <a:effectLst/>
        </p:spPr>
        <p:txBody>
          <a:bodyPr/>
          <a:lstStyle/>
          <a:p>
            <a:endParaRPr lang="en-CA"/>
          </a:p>
        </p:txBody>
      </p:sp>
      <p:sp>
        <p:nvSpPr>
          <p:cNvPr id="178195" name="Line 19"/>
          <p:cNvSpPr>
            <a:spLocks noChangeShapeType="1"/>
          </p:cNvSpPr>
          <p:nvPr/>
        </p:nvSpPr>
        <p:spPr bwMode="auto">
          <a:xfrm>
            <a:off x="862013" y="5911850"/>
            <a:ext cx="617537" cy="0"/>
          </a:xfrm>
          <a:prstGeom prst="line">
            <a:avLst/>
          </a:prstGeom>
          <a:noFill/>
          <a:ln w="9525">
            <a:solidFill>
              <a:schemeClr val="tx1"/>
            </a:solidFill>
            <a:round/>
            <a:headEnd/>
            <a:tailEnd/>
          </a:ln>
          <a:effectLst/>
        </p:spPr>
        <p:txBody>
          <a:bodyPr/>
          <a:lstStyle/>
          <a:p>
            <a:endParaRPr lang="en-CA"/>
          </a:p>
        </p:txBody>
      </p:sp>
      <p:sp>
        <p:nvSpPr>
          <p:cNvPr id="178196" name="Oval 20"/>
          <p:cNvSpPr>
            <a:spLocks noChangeArrowheads="1"/>
          </p:cNvSpPr>
          <p:nvPr/>
        </p:nvSpPr>
        <p:spPr bwMode="auto">
          <a:xfrm>
            <a:off x="2967038" y="6232525"/>
            <a:ext cx="131762" cy="131763"/>
          </a:xfrm>
          <a:prstGeom prst="ellipse">
            <a:avLst/>
          </a:prstGeom>
          <a:solidFill>
            <a:schemeClr val="accent2"/>
          </a:solidFill>
          <a:ln w="9525">
            <a:solidFill>
              <a:schemeClr val="tx1"/>
            </a:solidFill>
            <a:round/>
            <a:headEnd/>
            <a:tailEnd/>
          </a:ln>
          <a:effectLst/>
        </p:spPr>
        <p:txBody>
          <a:bodyPr wrap="none" anchor="ctr"/>
          <a:lstStyle/>
          <a:p>
            <a:endParaRPr lang="en-CA"/>
          </a:p>
        </p:txBody>
      </p:sp>
      <p:sp>
        <p:nvSpPr>
          <p:cNvPr id="178197" name="Line 21"/>
          <p:cNvSpPr>
            <a:spLocks noChangeShapeType="1"/>
          </p:cNvSpPr>
          <p:nvPr/>
        </p:nvSpPr>
        <p:spPr bwMode="auto">
          <a:xfrm>
            <a:off x="2933700" y="6353175"/>
            <a:ext cx="617538" cy="0"/>
          </a:xfrm>
          <a:prstGeom prst="line">
            <a:avLst/>
          </a:prstGeom>
          <a:noFill/>
          <a:ln w="9525">
            <a:solidFill>
              <a:schemeClr val="tx1"/>
            </a:solidFill>
            <a:round/>
            <a:headEnd/>
            <a:tailEnd/>
          </a:ln>
          <a:effectLst/>
        </p:spPr>
        <p:txBody>
          <a:bodyPr/>
          <a:lstStyle/>
          <a:p>
            <a:endParaRPr lang="en-CA"/>
          </a:p>
        </p:txBody>
      </p:sp>
      <p:sp>
        <p:nvSpPr>
          <p:cNvPr id="178206" name="Line 30"/>
          <p:cNvSpPr>
            <a:spLocks noChangeShapeType="1"/>
          </p:cNvSpPr>
          <p:nvPr/>
        </p:nvSpPr>
        <p:spPr bwMode="auto">
          <a:xfrm>
            <a:off x="2871788" y="5364163"/>
            <a:ext cx="617537" cy="0"/>
          </a:xfrm>
          <a:prstGeom prst="line">
            <a:avLst/>
          </a:prstGeom>
          <a:noFill/>
          <a:ln w="9525">
            <a:solidFill>
              <a:schemeClr val="tx1"/>
            </a:solidFill>
            <a:round/>
            <a:headEnd/>
            <a:tailEnd/>
          </a:ln>
          <a:effectLst/>
        </p:spPr>
        <p:txBody>
          <a:bodyPr/>
          <a:lstStyle/>
          <a:p>
            <a:endParaRPr lang="en-CA"/>
          </a:p>
        </p:txBody>
      </p:sp>
      <p:sp>
        <p:nvSpPr>
          <p:cNvPr id="178207" name="Line 31"/>
          <p:cNvSpPr>
            <a:spLocks noChangeShapeType="1"/>
          </p:cNvSpPr>
          <p:nvPr/>
        </p:nvSpPr>
        <p:spPr bwMode="auto">
          <a:xfrm>
            <a:off x="2846388" y="5072063"/>
            <a:ext cx="617537" cy="0"/>
          </a:xfrm>
          <a:prstGeom prst="line">
            <a:avLst/>
          </a:prstGeom>
          <a:noFill/>
          <a:ln w="9525">
            <a:solidFill>
              <a:schemeClr val="tx1"/>
            </a:solidFill>
            <a:round/>
            <a:headEnd/>
            <a:tailEnd/>
          </a:ln>
          <a:effectLst/>
        </p:spPr>
        <p:txBody>
          <a:bodyPr/>
          <a:lstStyle/>
          <a:p>
            <a:endParaRPr lang="en-CA"/>
          </a:p>
        </p:txBody>
      </p:sp>
      <p:sp>
        <p:nvSpPr>
          <p:cNvPr id="178209" name="Line 33"/>
          <p:cNvSpPr>
            <a:spLocks noChangeShapeType="1"/>
          </p:cNvSpPr>
          <p:nvPr/>
        </p:nvSpPr>
        <p:spPr bwMode="auto">
          <a:xfrm>
            <a:off x="2936875" y="5819775"/>
            <a:ext cx="617538" cy="0"/>
          </a:xfrm>
          <a:prstGeom prst="line">
            <a:avLst/>
          </a:prstGeom>
          <a:noFill/>
          <a:ln w="9525">
            <a:solidFill>
              <a:schemeClr val="tx1"/>
            </a:solidFill>
            <a:round/>
            <a:headEnd/>
            <a:tailEnd/>
          </a:ln>
          <a:effectLst/>
        </p:spPr>
        <p:txBody>
          <a:bodyPr/>
          <a:lstStyle/>
          <a:p>
            <a:endParaRPr lang="en-CA"/>
          </a:p>
        </p:txBody>
      </p:sp>
      <p:sp>
        <p:nvSpPr>
          <p:cNvPr id="178212" name="Text Box 36"/>
          <p:cNvSpPr txBox="1">
            <a:spLocks noChangeArrowheads="1"/>
          </p:cNvSpPr>
          <p:nvPr/>
        </p:nvSpPr>
        <p:spPr bwMode="auto">
          <a:xfrm>
            <a:off x="4958217" y="4886325"/>
            <a:ext cx="2963285" cy="1569660"/>
          </a:xfrm>
          <a:prstGeom prst="rect">
            <a:avLst/>
          </a:prstGeom>
          <a:noFill/>
          <a:ln w="9525">
            <a:noFill/>
            <a:miter lim="800000"/>
            <a:headEnd/>
            <a:tailEnd/>
          </a:ln>
          <a:effectLst/>
        </p:spPr>
        <p:txBody>
          <a:bodyPr wrap="square">
            <a:spAutoFit/>
          </a:bodyPr>
          <a:lstStyle/>
          <a:p>
            <a:r>
              <a:rPr lang="en-US" dirty="0" smtClean="0"/>
              <a:t>spacing of levels in pit compared to </a:t>
            </a:r>
            <a:r>
              <a:rPr lang="en-US" dirty="0" err="1"/>
              <a:t>kT</a:t>
            </a:r>
            <a:r>
              <a:rPr lang="en-US" dirty="0" smtClean="0"/>
              <a:t>?</a:t>
            </a:r>
          </a:p>
          <a:p>
            <a:r>
              <a:rPr lang="en-US" dirty="0" smtClean="0"/>
              <a:t>Main parameter in behavior of solids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5E-6 0.01133 C -0.00243 -0.00185 -0.00191 -0.04904 0.00121 -0.01111 C 0.00607 -0.03054 0.00382 -0.02429 0.00243 0.00971 C 0.00087 0.00647 -0.00243 3.61092E-6 -0.00243 0.00023 " pathEditMode="relative" rAng="0" ptsTypes="fffA">
                                      <p:cBhvr>
                                        <p:cTn id="6" dur="2000" fill="hold"/>
                                        <p:tgtEl>
                                          <p:spTgt spid="178182"/>
                                        </p:tgtEl>
                                        <p:attrNameLst>
                                          <p:attrName>ppt_x</p:attrName>
                                          <p:attrName>ppt_y</p:attrName>
                                        </p:attrNameLst>
                                      </p:cBhvr>
                                      <p:rCtr x="2" y="-3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21FE5A-B628-4661-9DE4-1697AA1C3014}" type="slidenum">
              <a:rPr lang="en-US" smtClean="0"/>
              <a:pPr/>
              <a:t>9</a:t>
            </a:fld>
            <a:endParaRPr lang="en-US"/>
          </a:p>
        </p:txBody>
      </p:sp>
      <p:sp>
        <p:nvSpPr>
          <p:cNvPr id="3" name="Rectangle 2"/>
          <p:cNvSpPr/>
          <p:nvPr/>
        </p:nvSpPr>
        <p:spPr>
          <a:xfrm>
            <a:off x="1312338" y="1079083"/>
            <a:ext cx="7528086" cy="2308324"/>
          </a:xfrm>
          <a:prstGeom prst="rect">
            <a:avLst/>
          </a:prstGeom>
        </p:spPr>
        <p:txBody>
          <a:bodyPr wrap="none">
            <a:spAutoFit/>
          </a:bodyPr>
          <a:lstStyle/>
          <a:p>
            <a:r>
              <a:rPr lang="en-US" dirty="0" smtClean="0">
                <a:latin typeface="Arial" pitchFamily="34" charset="0"/>
                <a:cs typeface="Arial" pitchFamily="34" charset="0"/>
              </a:rPr>
              <a:t>“</a:t>
            </a:r>
            <a:r>
              <a:rPr lang="en-US" dirty="0" err="1" smtClean="0">
                <a:latin typeface="Arial" pitchFamily="34" charset="0"/>
                <a:cs typeface="Arial" pitchFamily="34" charset="0"/>
              </a:rPr>
              <a:t>quantumticity</a:t>
            </a:r>
            <a:r>
              <a:rPr lang="en-US" dirty="0" smtClean="0">
                <a:latin typeface="Arial" pitchFamily="34" charset="0"/>
                <a:cs typeface="Arial" pitchFamily="34" charset="0"/>
              </a:rPr>
              <a:t>” parameter,</a:t>
            </a:r>
          </a:p>
          <a:p>
            <a:r>
              <a:rPr lang="en-US" dirty="0" smtClean="0">
                <a:latin typeface="Arial" pitchFamily="34" charset="0"/>
                <a:cs typeface="Arial" pitchFamily="34" charset="0"/>
              </a:rPr>
              <a:t>ratio of spacing between energy levels of the electron</a:t>
            </a:r>
          </a:p>
          <a:p>
            <a:r>
              <a:rPr lang="en-US" dirty="0" smtClean="0">
                <a:latin typeface="Arial" pitchFamily="34" charset="0"/>
                <a:cs typeface="Arial" pitchFamily="34" charset="0"/>
              </a:rPr>
              <a:t>and thermal energy </a:t>
            </a:r>
            <a:r>
              <a:rPr lang="en-US" dirty="0" err="1" smtClean="0">
                <a:latin typeface="Arial" pitchFamily="34" charset="0"/>
                <a:cs typeface="Arial" pitchFamily="34" charset="0"/>
              </a:rPr>
              <a:t>kT</a:t>
            </a:r>
            <a:r>
              <a:rPr lang="en-US" dirty="0" smtClean="0">
                <a:latin typeface="Arial" pitchFamily="34" charset="0"/>
                <a:cs typeface="Arial" pitchFamily="34" charset="0"/>
              </a:rPr>
              <a:t> </a:t>
            </a:r>
          </a:p>
          <a:p>
            <a:endParaRPr lang="en-US" dirty="0" smtClean="0">
              <a:latin typeface="Arial" pitchFamily="34" charset="0"/>
              <a:cs typeface="Arial" pitchFamily="34" charset="0"/>
              <a:sym typeface="Symbol"/>
            </a:endParaRPr>
          </a:p>
          <a:p>
            <a:r>
              <a:rPr lang="en-US" dirty="0" smtClean="0">
                <a:latin typeface="Arial" pitchFamily="34" charset="0"/>
                <a:cs typeface="Arial" pitchFamily="34" charset="0"/>
                <a:sym typeface="Symbol"/>
              </a:rPr>
              <a:t>E/</a:t>
            </a:r>
            <a:r>
              <a:rPr lang="en-US" dirty="0" err="1" smtClean="0">
                <a:latin typeface="Arial" pitchFamily="34" charset="0"/>
                <a:cs typeface="Arial" pitchFamily="34" charset="0"/>
                <a:sym typeface="Symbol"/>
              </a:rPr>
              <a:t>kT</a:t>
            </a:r>
            <a:r>
              <a:rPr lang="en-US" dirty="0" smtClean="0">
                <a:latin typeface="Arial" pitchFamily="34" charset="0"/>
                <a:cs typeface="Arial" pitchFamily="34" charset="0"/>
                <a:sym typeface="Symbol"/>
              </a:rPr>
              <a:t>  -- small, no quantum effects-- spacing of levels</a:t>
            </a:r>
          </a:p>
          <a:p>
            <a:r>
              <a:rPr lang="en-US" dirty="0" smtClean="0">
                <a:latin typeface="Arial" pitchFamily="34" charset="0"/>
                <a:cs typeface="Arial" pitchFamily="34" charset="0"/>
                <a:sym typeface="Symbol"/>
              </a:rPr>
              <a:t>does not matter.  Big-- quantum important.</a:t>
            </a:r>
            <a:endParaRPr lang="en-CA" dirty="0"/>
          </a:p>
        </p:txBody>
      </p:sp>
      <p:sp>
        <p:nvSpPr>
          <p:cNvPr id="4" name="Rectangle 3"/>
          <p:cNvSpPr/>
          <p:nvPr/>
        </p:nvSpPr>
        <p:spPr>
          <a:xfrm>
            <a:off x="1335315" y="3548075"/>
            <a:ext cx="7170056" cy="2308324"/>
          </a:xfrm>
          <a:prstGeom prst="rect">
            <a:avLst/>
          </a:prstGeom>
        </p:spPr>
        <p:txBody>
          <a:bodyPr wrap="square">
            <a:spAutoFit/>
          </a:bodyPr>
          <a:lstStyle/>
          <a:p>
            <a:r>
              <a:rPr lang="en-US" dirty="0" smtClean="0">
                <a:sym typeface="Symbol"/>
              </a:rPr>
              <a:t>E=.06 </a:t>
            </a:r>
            <a:r>
              <a:rPr lang="en-US" dirty="0" err="1" smtClean="0">
                <a:sym typeface="Symbol"/>
              </a:rPr>
              <a:t>eV</a:t>
            </a:r>
            <a:r>
              <a:rPr lang="en-US" dirty="0" smtClean="0">
                <a:sym typeface="Symbol"/>
              </a:rPr>
              <a:t>/(L/4nm)</a:t>
            </a:r>
            <a:r>
              <a:rPr lang="en-US" baseline="30000" dirty="0" smtClean="0">
                <a:sym typeface="Symbol"/>
              </a:rPr>
              <a:t>2</a:t>
            </a:r>
            <a:r>
              <a:rPr lang="en-US" dirty="0" smtClean="0"/>
              <a:t> ,   </a:t>
            </a:r>
            <a:r>
              <a:rPr lang="en-US" dirty="0" err="1" smtClean="0"/>
              <a:t>kT</a:t>
            </a:r>
            <a:r>
              <a:rPr lang="en-US" dirty="0" smtClean="0"/>
              <a:t> = 0.025 </a:t>
            </a:r>
            <a:r>
              <a:rPr lang="en-US" dirty="0" err="1" smtClean="0"/>
              <a:t>eV</a:t>
            </a:r>
            <a:r>
              <a:rPr lang="en-US" dirty="0" smtClean="0"/>
              <a:t> (T/300 </a:t>
            </a:r>
            <a:r>
              <a:rPr lang="en-US" dirty="0" err="1" smtClean="0"/>
              <a:t>kelvin</a:t>
            </a:r>
            <a:r>
              <a:rPr lang="en-US" dirty="0" smtClean="0"/>
              <a:t>)</a:t>
            </a:r>
          </a:p>
          <a:p>
            <a:endParaRPr lang="en-US" dirty="0" smtClean="0"/>
          </a:p>
          <a:p>
            <a:r>
              <a:rPr lang="en-US" dirty="0" smtClean="0"/>
              <a:t>but I just made up </a:t>
            </a:r>
            <a:r>
              <a:rPr lang="en-US" dirty="0" smtClean="0">
                <a:sym typeface="Symbol"/>
              </a:rPr>
              <a:t>E’s for this problem.</a:t>
            </a:r>
          </a:p>
          <a:p>
            <a:r>
              <a:rPr lang="en-US" dirty="0" smtClean="0">
                <a:sym typeface="Symbol"/>
              </a:rPr>
              <a:t>Now we need to calculate what they really are.</a:t>
            </a:r>
            <a:endParaRPr lang="en-US" dirty="0" smtClean="0"/>
          </a:p>
          <a:p>
            <a:endParaRPr lang="en-US" dirty="0" smtClean="0"/>
          </a:p>
          <a:p>
            <a:r>
              <a:rPr lang="en-US" dirty="0" smtClean="0"/>
              <a:t> </a:t>
            </a:r>
            <a:endParaRPr lang="en-C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3464</TotalTime>
  <Words>2724</Words>
  <Application>Microsoft Office PowerPoint</Application>
  <PresentationFormat>On-screen Show (4:3)</PresentationFormat>
  <Paragraphs>546</Paragraphs>
  <Slides>37</Slides>
  <Notes>37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Default Design</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Company>JILA- University of Colorado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cwieman</dc:creator>
  <cp:lastModifiedBy>Sarah Gilbert</cp:lastModifiedBy>
  <cp:revision>98</cp:revision>
  <dcterms:created xsi:type="dcterms:W3CDTF">2005-09-28T14:49:29Z</dcterms:created>
  <dcterms:modified xsi:type="dcterms:W3CDTF">2009-08-01T00:38:15Z</dcterms:modified>
</cp:coreProperties>
</file>