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61" r:id="rId2"/>
    <p:sldId id="264" r:id="rId3"/>
    <p:sldId id="281" r:id="rId4"/>
    <p:sldId id="271" r:id="rId5"/>
    <p:sldId id="272" r:id="rId6"/>
    <p:sldId id="273" r:id="rId7"/>
    <p:sldId id="282" r:id="rId8"/>
    <p:sldId id="260" r:id="rId9"/>
    <p:sldId id="257" r:id="rId10"/>
    <p:sldId id="283" r:id="rId11"/>
    <p:sldId id="258" r:id="rId12"/>
    <p:sldId id="269" r:id="rId13"/>
    <p:sldId id="259" r:id="rId14"/>
    <p:sldId id="266" r:id="rId15"/>
    <p:sldId id="267" r:id="rId16"/>
    <p:sldId id="268" r:id="rId17"/>
    <p:sldId id="262" r:id="rId18"/>
    <p:sldId id="26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65" r:id="rId27"/>
  </p:sldIdLst>
  <p:sldSz cx="9144000" cy="6858000" type="screen4x3"/>
  <p:notesSz cx="7008813" cy="9294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CA" sz="1400"/>
              <a:t>Q1: </a:t>
            </a:r>
            <a:r>
              <a:rPr lang="en-CA" sz="1400" b="1" i="0" u="none" strike="noStrike" baseline="0"/>
              <a:t>Midterm exam questions were:</a:t>
            </a:r>
            <a:endParaRPr lang="en-CA" sz="1400"/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multiLvlStrRef>
              <c:f>'Survey Raw'!$B$60:$C$64</c:f>
              <c:multiLvlStrCache>
                <c:ptCount val="5"/>
                <c:lvl>
                  <c:pt idx="1">
                    <c:v>exactly what I expected</c:v>
                  </c:pt>
                  <c:pt idx="2">
                    <c:v>Somewhat like what I expected</c:v>
                  </c:pt>
                  <c:pt idx="3">
                    <c:v>Somewhat different than I expected</c:v>
                  </c:pt>
                  <c:pt idx="4">
                    <c:v>quite different than I expected</c:v>
                  </c:pt>
                </c:lvl>
                <c:lvl>
                  <c:pt idx="0">
                    <c:v>1st Q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</c:lvl>
              </c:multiLvlStrCache>
            </c:multiLvlStrRef>
          </c:cat>
          <c:val>
            <c:numRef>
              <c:f>'Survey Raw'!$D$60:$D$64</c:f>
              <c:numCache>
                <c:formatCode>General</c:formatCode>
                <c:ptCount val="5"/>
                <c:pt idx="1">
                  <c:v>28</c:v>
                </c:pt>
                <c:pt idx="2">
                  <c:v>24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axId val="56054912"/>
        <c:axId val="56056832"/>
      </c:barChart>
      <c:catAx>
        <c:axId val="56054912"/>
        <c:scaling>
          <c:orientation val="minMax"/>
        </c:scaling>
        <c:axPos val="b"/>
        <c:majorTickMark val="none"/>
        <c:tickLblPos val="nextTo"/>
        <c:crossAx val="56056832"/>
        <c:crosses val="autoZero"/>
        <c:auto val="1"/>
        <c:lblAlgn val="ctr"/>
        <c:lblOffset val="100"/>
      </c:catAx>
      <c:valAx>
        <c:axId val="560568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CA"/>
                  <a:t>Number of students</a:t>
                </a:r>
              </a:p>
            </c:rich>
          </c:tx>
        </c:title>
        <c:numFmt formatCode="General" sourceLinked="1"/>
        <c:tickLblPos val="nextTo"/>
        <c:crossAx val="5605491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CA" sz="1400"/>
              <a:t>I thought the exam did a very good job at measuring how much I know:</a:t>
            </a:r>
          </a:p>
        </c:rich>
      </c:tx>
    </c:title>
    <c:plotArea>
      <c:layout>
        <c:manualLayout>
          <c:layoutTarget val="inner"/>
          <c:xMode val="edge"/>
          <c:yMode val="edge"/>
          <c:x val="8.1713547802064149E-2"/>
          <c:y val="7.1815973531013114E-2"/>
          <c:w val="0.87085155784897306"/>
          <c:h val="0.63946246649495331"/>
        </c:manualLayout>
      </c:layout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'Question 2'!$A$2:$A$6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'Question 2'!$B$2:$B$6</c:f>
              <c:numCache>
                <c:formatCode>General</c:formatCode>
                <c:ptCount val="5"/>
                <c:pt idx="0">
                  <c:v>14</c:v>
                </c:pt>
                <c:pt idx="1">
                  <c:v>26</c:v>
                </c:pt>
                <c:pt idx="2">
                  <c:v>9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</c:ser>
        <c:axId val="76803072"/>
        <c:axId val="77210368"/>
      </c:barChart>
      <c:catAx>
        <c:axId val="76803072"/>
        <c:scaling>
          <c:orientation val="minMax"/>
        </c:scaling>
        <c:axPos val="b"/>
        <c:majorTickMark val="none"/>
        <c:tickLblPos val="nextTo"/>
        <c:crossAx val="77210368"/>
        <c:crosses val="autoZero"/>
        <c:auto val="1"/>
        <c:lblAlgn val="ctr"/>
        <c:lblOffset val="100"/>
      </c:catAx>
      <c:valAx>
        <c:axId val="772103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CA"/>
                  <a:t>Number of students</a:t>
                </a:r>
              </a:p>
            </c:rich>
          </c:tx>
        </c:title>
        <c:numFmt formatCode="General" sourceLinked="1"/>
        <c:tickLblPos val="nextTo"/>
        <c:crossAx val="7680307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CA" sz="1200"/>
              <a:t>Q3: The amount of time on average that I am spending on this class each week outside of regular class time is: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'Question 3'!$A$3:$A$8</c:f>
              <c:strCache>
                <c:ptCount val="6"/>
                <c:pt idx="0">
                  <c:v>2-3 hrs</c:v>
                </c:pt>
                <c:pt idx="1">
                  <c:v>3-4hrs</c:v>
                </c:pt>
                <c:pt idx="2">
                  <c:v>4-5 hrs</c:v>
                </c:pt>
                <c:pt idx="3">
                  <c:v>5-6 hrs</c:v>
                </c:pt>
                <c:pt idx="4">
                  <c:v>6-7 hrs</c:v>
                </c:pt>
                <c:pt idx="5">
                  <c:v>more than 7hrs</c:v>
                </c:pt>
              </c:strCache>
            </c:strRef>
          </c:cat>
          <c:val>
            <c:numRef>
              <c:f>'Question 3'!$B$3:$B$8</c:f>
              <c:numCache>
                <c:formatCode>General</c:formatCode>
                <c:ptCount val="6"/>
                <c:pt idx="0">
                  <c:v>3</c:v>
                </c:pt>
                <c:pt idx="1">
                  <c:v>20</c:v>
                </c:pt>
                <c:pt idx="2">
                  <c:v>22</c:v>
                </c:pt>
                <c:pt idx="3">
                  <c:v>7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axId val="77235328"/>
        <c:axId val="77236864"/>
      </c:barChart>
      <c:catAx>
        <c:axId val="77235328"/>
        <c:scaling>
          <c:orientation val="minMax"/>
        </c:scaling>
        <c:axPos val="b"/>
        <c:majorTickMark val="none"/>
        <c:tickLblPos val="nextTo"/>
        <c:crossAx val="77236864"/>
        <c:crosses val="autoZero"/>
        <c:auto val="1"/>
        <c:lblAlgn val="ctr"/>
        <c:lblOffset val="100"/>
      </c:catAx>
      <c:valAx>
        <c:axId val="772368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CA"/>
                  <a:t>Number of students</a:t>
                </a:r>
              </a:p>
            </c:rich>
          </c:tx>
        </c:title>
        <c:numFmt formatCode="General" sourceLinked="1"/>
        <c:tickLblPos val="nextTo"/>
        <c:crossAx val="7723532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CA" sz="1200"/>
              <a:t>Q4: Compared to my other summer courses (except the project lab), the amount of time that I am spending on this course is :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'Question 4'!$A$3:$A$7</c:f>
              <c:strCache>
                <c:ptCount val="5"/>
                <c:pt idx="0">
                  <c:v>much more time on this course</c:v>
                </c:pt>
                <c:pt idx="1">
                  <c:v>somewhat more time on this course</c:v>
                </c:pt>
                <c:pt idx="2">
                  <c:v>about same amount of time</c:v>
                </c:pt>
                <c:pt idx="3">
                  <c:v>somewhat less time</c:v>
                </c:pt>
                <c:pt idx="4">
                  <c:v>much less time</c:v>
                </c:pt>
              </c:strCache>
            </c:strRef>
          </c:cat>
          <c:val>
            <c:numRef>
              <c:f>'Question 4'!$B$3:$B$7</c:f>
              <c:numCache>
                <c:formatCode>General</c:formatCode>
                <c:ptCount val="5"/>
                <c:pt idx="0">
                  <c:v>2</c:v>
                </c:pt>
                <c:pt idx="1">
                  <c:v>29</c:v>
                </c:pt>
                <c:pt idx="2">
                  <c:v>22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axId val="76819072"/>
        <c:axId val="76820864"/>
      </c:barChart>
      <c:catAx>
        <c:axId val="76819072"/>
        <c:scaling>
          <c:orientation val="minMax"/>
        </c:scaling>
        <c:axPos val="b"/>
        <c:majorTickMark val="none"/>
        <c:tickLblPos val="nextTo"/>
        <c:crossAx val="76820864"/>
        <c:crosses val="autoZero"/>
        <c:auto val="1"/>
        <c:lblAlgn val="ctr"/>
        <c:lblOffset val="100"/>
      </c:catAx>
      <c:valAx>
        <c:axId val="768208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CA"/>
                  <a:t>Number of students</a:t>
                </a:r>
              </a:p>
            </c:rich>
          </c:tx>
        </c:title>
        <c:numFmt formatCode="General" sourceLinked="1"/>
        <c:tickLblPos val="nextTo"/>
        <c:crossAx val="7681907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CA" sz="1400"/>
              <a:t>Q5: In this class i am learning a great deal: </a:t>
            </a:r>
          </a:p>
        </c:rich>
      </c:tx>
      <c:layout>
        <c:manualLayout>
          <c:xMode val="edge"/>
          <c:yMode val="edge"/>
          <c:x val="0.16094444444444497"/>
          <c:y val="2.3148148148148147E-2"/>
        </c:manualLayout>
      </c:layout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'Question 5'!$A$3:$A$7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'Question 5'!$B$3:$B$7</c:f>
              <c:numCache>
                <c:formatCode>General</c:formatCode>
                <c:ptCount val="5"/>
                <c:pt idx="0">
                  <c:v>29</c:v>
                </c:pt>
                <c:pt idx="1">
                  <c:v>23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axId val="76849920"/>
        <c:axId val="76851456"/>
      </c:barChart>
      <c:catAx>
        <c:axId val="76849920"/>
        <c:scaling>
          <c:orientation val="minMax"/>
        </c:scaling>
        <c:axPos val="b"/>
        <c:majorTickMark val="none"/>
        <c:tickLblPos val="nextTo"/>
        <c:crossAx val="76851456"/>
        <c:crosses val="autoZero"/>
        <c:auto val="1"/>
        <c:lblAlgn val="ctr"/>
        <c:lblOffset val="100"/>
      </c:catAx>
      <c:valAx>
        <c:axId val="768514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CA"/>
                  <a:t>Number of students</a:t>
                </a:r>
              </a:p>
            </c:rich>
          </c:tx>
        </c:title>
        <c:numFmt formatCode="General" sourceLinked="1"/>
        <c:tickLblPos val="nextTo"/>
        <c:crossAx val="76849920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CA" sz="1400"/>
              <a:t>Q6</a:t>
            </a:r>
            <a:r>
              <a:rPr lang="en-CA" sz="1400" baseline="0"/>
              <a:t>   </a:t>
            </a:r>
            <a:r>
              <a:rPr lang="en-CA" sz="1400"/>
              <a:t> The material is covered: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'Question 6'!$A$3:$A$5</c:f>
              <c:strCache>
                <c:ptCount val="3"/>
                <c:pt idx="0">
                  <c:v>Much too fast </c:v>
                </c:pt>
                <c:pt idx="1">
                  <c:v>About the right pace</c:v>
                </c:pt>
                <c:pt idx="2">
                  <c:v>Much too slow</c:v>
                </c:pt>
              </c:strCache>
            </c:strRef>
          </c:cat>
          <c:val>
            <c:numRef>
              <c:f>'Question 6'!$B$3:$B$5</c:f>
              <c:numCache>
                <c:formatCode>General</c:formatCode>
                <c:ptCount val="3"/>
                <c:pt idx="0">
                  <c:v>0</c:v>
                </c:pt>
                <c:pt idx="1">
                  <c:v>48</c:v>
                </c:pt>
                <c:pt idx="2">
                  <c:v>8</c:v>
                </c:pt>
              </c:numCache>
            </c:numRef>
          </c:val>
        </c:ser>
        <c:axId val="76871936"/>
        <c:axId val="77410304"/>
      </c:barChart>
      <c:catAx>
        <c:axId val="76871936"/>
        <c:scaling>
          <c:orientation val="minMax"/>
        </c:scaling>
        <c:axPos val="b"/>
        <c:majorTickMark val="none"/>
        <c:tickLblPos val="nextTo"/>
        <c:crossAx val="77410304"/>
        <c:crosses val="autoZero"/>
        <c:auto val="1"/>
        <c:lblAlgn val="ctr"/>
        <c:lblOffset val="100"/>
      </c:catAx>
      <c:valAx>
        <c:axId val="774103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CA"/>
                  <a:t>Number of students</a:t>
                </a:r>
              </a:p>
            </c:rich>
          </c:tx>
        </c:title>
        <c:numFmt formatCode="General" sourceLinked="1"/>
        <c:tickLblPos val="nextTo"/>
        <c:crossAx val="7687193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CA" sz="1200"/>
              <a:t>Q7  In class my group is working together:   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'Question 7'!$A$3:$A$7</c:f>
              <c:strCache>
                <c:ptCount val="5"/>
                <c:pt idx="0">
                  <c:v>Very well</c:v>
                </c:pt>
                <c:pt idx="1">
                  <c:v>Fairly well</c:v>
                </c:pt>
                <c:pt idx="2">
                  <c:v>Tolerable</c:v>
                </c:pt>
                <c:pt idx="3">
                  <c:v>Badly</c:v>
                </c:pt>
                <c:pt idx="4">
                  <c:v>Awful</c:v>
                </c:pt>
              </c:strCache>
            </c:strRef>
          </c:cat>
          <c:val>
            <c:numRef>
              <c:f>'Question 7'!$B$3:$B$7</c:f>
              <c:numCache>
                <c:formatCode>General</c:formatCode>
                <c:ptCount val="5"/>
                <c:pt idx="0">
                  <c:v>25</c:v>
                </c:pt>
                <c:pt idx="1">
                  <c:v>26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axId val="77427072"/>
        <c:axId val="77428608"/>
      </c:barChart>
      <c:catAx>
        <c:axId val="77427072"/>
        <c:scaling>
          <c:orientation val="minMax"/>
        </c:scaling>
        <c:axPos val="b"/>
        <c:majorTickMark val="none"/>
        <c:tickLblPos val="nextTo"/>
        <c:crossAx val="77428608"/>
        <c:crosses val="autoZero"/>
        <c:auto val="1"/>
        <c:lblAlgn val="ctr"/>
        <c:lblOffset val="100"/>
      </c:catAx>
      <c:valAx>
        <c:axId val="774286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CA"/>
                  <a:t>Number of students</a:t>
                </a:r>
              </a:p>
            </c:rich>
          </c:tx>
        </c:title>
        <c:numFmt formatCode="General" sourceLinked="1"/>
        <c:tickLblPos val="nextTo"/>
        <c:crossAx val="77427072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6887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DF5B2-D07A-41DF-8078-3A7D4CB88F3F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08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8088"/>
            <a:ext cx="3036887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FFD69-947B-4F29-A4FB-B776AB750D9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5DE0D-5A5D-450F-B320-543ED694DBE3}" type="datetimeFigureOut">
              <a:rPr lang="en-US" smtClean="0"/>
              <a:pPr/>
              <a:t>6/8/2009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4F61C-F207-46F3-8224-A78AEA7C1F3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71480"/>
            <a:ext cx="777328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Learning goals for today--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Develop intuitive understanding for relationship between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shapes of wave functions and position, momentum,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and energies of the particles they describe.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1. “What is psi?”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superposition and interference of waves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2. Relating shape of wave function to momentum and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kinetic energy of particle.  practice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3. Heisenberg uncertainty principle-- use of.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4. 12:00  discussion of student feedback--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changes being made in response</a:t>
            </a:r>
            <a:endParaRPr lang="en-C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1208" y="571480"/>
            <a:ext cx="8792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I am very familiar and comfortable describing waves in terms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wave vectors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k’s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 Not so familiar, would like a brief review.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A2D-03F4-4856-B597-D7FFEC73652F}" type="slidenum">
              <a:rPr lang="en-US"/>
              <a:pPr/>
              <a:t>11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0"/>
          </a:xfrm>
        </p:spPr>
        <p:txBody>
          <a:bodyPr/>
          <a:lstStyle/>
          <a:p>
            <a:r>
              <a:rPr lang="en-US"/>
              <a:t>Review of sinusoidal waves: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1179513"/>
            <a:ext cx="8686800" cy="56784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u="sng" dirty="0">
                <a:cs typeface="Arial" charset="0"/>
              </a:rPr>
              <a:t>Wave in time: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cos</a:t>
            </a:r>
            <a:r>
              <a:rPr lang="en-US" dirty="0">
                <a:cs typeface="Arial" charset="0"/>
              </a:rPr>
              <a:t>(2</a:t>
            </a:r>
            <a:r>
              <a:rPr lang="el-GR" dirty="0">
                <a:cs typeface="Arial" charset="0"/>
              </a:rPr>
              <a:t>π</a:t>
            </a:r>
            <a:r>
              <a:rPr lang="en-US" dirty="0">
                <a:cs typeface="Arial" charset="0"/>
              </a:rPr>
              <a:t>t/T) = </a:t>
            </a:r>
            <a:r>
              <a:rPr lang="en-US" dirty="0" err="1">
                <a:cs typeface="Arial" charset="0"/>
              </a:rPr>
              <a:t>cos</a:t>
            </a:r>
            <a:r>
              <a:rPr lang="en-US" dirty="0">
                <a:cs typeface="Arial" charset="0"/>
              </a:rPr>
              <a:t>(</a:t>
            </a:r>
            <a:r>
              <a:rPr lang="en-US" dirty="0" err="1">
                <a:cs typeface="Arial" charset="0"/>
              </a:rPr>
              <a:t>ωt</a:t>
            </a:r>
            <a:r>
              <a:rPr lang="en-US" dirty="0">
                <a:cs typeface="Arial" charset="0"/>
              </a:rPr>
              <a:t>) = </a:t>
            </a:r>
            <a:r>
              <a:rPr lang="en-US" dirty="0" err="1">
                <a:cs typeface="Arial" charset="0"/>
              </a:rPr>
              <a:t>cos</a:t>
            </a:r>
            <a:r>
              <a:rPr lang="en-US" dirty="0">
                <a:cs typeface="Arial" charset="0"/>
              </a:rPr>
              <a:t>(2</a:t>
            </a:r>
            <a:r>
              <a:rPr lang="el-GR" dirty="0">
                <a:cs typeface="Arial" charset="0"/>
              </a:rPr>
              <a:t>π</a:t>
            </a:r>
            <a:r>
              <a:rPr lang="en-US" dirty="0">
                <a:cs typeface="Arial" charset="0"/>
              </a:rPr>
              <a:t>ft)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cs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n-US" u="sng" dirty="0">
              <a:cs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u="sng" dirty="0">
                <a:cs typeface="Arial" charset="0"/>
              </a:rPr>
              <a:t>Wave in space: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cos</a:t>
            </a:r>
            <a:r>
              <a:rPr lang="en-US" dirty="0">
                <a:cs typeface="Arial" charset="0"/>
              </a:rPr>
              <a:t>(2</a:t>
            </a:r>
            <a:r>
              <a:rPr lang="el-GR" dirty="0">
                <a:cs typeface="Arial" charset="0"/>
              </a:rPr>
              <a:t>π</a:t>
            </a:r>
            <a:r>
              <a:rPr lang="en-US" dirty="0">
                <a:cs typeface="Arial" charset="0"/>
              </a:rPr>
              <a:t>x/</a:t>
            </a:r>
            <a:r>
              <a:rPr lang="el-GR" dirty="0">
                <a:cs typeface="Arial" charset="0"/>
              </a:rPr>
              <a:t>λ</a:t>
            </a:r>
            <a:r>
              <a:rPr lang="en-US" dirty="0">
                <a:cs typeface="Arial" charset="0"/>
              </a:rPr>
              <a:t>) = </a:t>
            </a:r>
            <a:r>
              <a:rPr lang="en-US" dirty="0" err="1">
                <a:cs typeface="Arial" charset="0"/>
              </a:rPr>
              <a:t>cos</a:t>
            </a:r>
            <a:r>
              <a:rPr lang="en-US" dirty="0">
                <a:cs typeface="Arial" charset="0"/>
              </a:rPr>
              <a:t>(</a:t>
            </a:r>
            <a:r>
              <a:rPr lang="en-US" dirty="0" err="1">
                <a:cs typeface="Arial" charset="0"/>
              </a:rPr>
              <a:t>kx</a:t>
            </a:r>
            <a:r>
              <a:rPr lang="en-US" dirty="0">
                <a:cs typeface="Arial" charset="0"/>
              </a:rPr>
              <a:t>)</a:t>
            </a:r>
            <a:endParaRPr lang="en-US" u="sng" dirty="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u="sng" dirty="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u="sng" dirty="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cs typeface="Arial" charset="0"/>
              </a:rPr>
              <a:t>k is spatial analogue of angular frequency ω.</a:t>
            </a:r>
            <a:endParaRPr lang="en-US" sz="2400" dirty="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cs typeface="Arial" charset="0"/>
              </a:rPr>
              <a:t>We use k because it’s easier to write sin(</a:t>
            </a:r>
            <a:r>
              <a:rPr lang="en-US" sz="2400" dirty="0" err="1">
                <a:cs typeface="Arial" charset="0"/>
              </a:rPr>
              <a:t>kx</a:t>
            </a:r>
            <a:r>
              <a:rPr lang="en-US" sz="2400" dirty="0">
                <a:cs typeface="Arial" charset="0"/>
              </a:rPr>
              <a:t>) than sin(</a:t>
            </a:r>
            <a:r>
              <a:rPr lang="el-GR" sz="2400" dirty="0">
                <a:cs typeface="Arial" charset="0"/>
              </a:rPr>
              <a:t>2π</a:t>
            </a:r>
            <a:r>
              <a:rPr lang="en-US" sz="2400" dirty="0">
                <a:cs typeface="Arial" charset="0"/>
              </a:rPr>
              <a:t>x</a:t>
            </a:r>
            <a:r>
              <a:rPr lang="el-GR" sz="2400" dirty="0">
                <a:cs typeface="Arial" charset="0"/>
              </a:rPr>
              <a:t>/λ</a:t>
            </a:r>
            <a:r>
              <a:rPr lang="en-US" sz="2400" dirty="0">
                <a:cs typeface="Arial" charset="0"/>
              </a:rPr>
              <a:t>).</a:t>
            </a:r>
            <a:endParaRPr lang="el-GR" sz="2400" dirty="0">
              <a:cs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8150" y="4079875"/>
            <a:ext cx="8205788" cy="1477963"/>
            <a:chOff x="456" y="3070"/>
            <a:chExt cx="5169" cy="931"/>
          </a:xfrm>
        </p:grpSpPr>
        <p:sp>
          <p:nvSpPr>
            <p:cNvPr id="70661" name="Freeform 5"/>
            <p:cNvSpPr>
              <a:spLocks/>
            </p:cNvSpPr>
            <p:nvPr/>
          </p:nvSpPr>
          <p:spPr bwMode="auto">
            <a:xfrm>
              <a:off x="910" y="3378"/>
              <a:ext cx="1412" cy="34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64" y="51"/>
                </a:cxn>
                <a:cxn ang="0">
                  <a:pos x="117" y="129"/>
                </a:cxn>
                <a:cxn ang="0">
                  <a:pos x="162" y="210"/>
                </a:cxn>
                <a:cxn ang="0">
                  <a:pos x="219" y="294"/>
                </a:cxn>
                <a:cxn ang="0">
                  <a:pos x="282" y="336"/>
                </a:cxn>
                <a:cxn ang="0">
                  <a:pos x="354" y="276"/>
                </a:cxn>
                <a:cxn ang="0">
                  <a:pos x="468" y="78"/>
                </a:cxn>
                <a:cxn ang="0">
                  <a:pos x="561" y="9"/>
                </a:cxn>
                <a:cxn ang="0">
                  <a:pos x="648" y="66"/>
                </a:cxn>
                <a:cxn ang="0">
                  <a:pos x="705" y="162"/>
                </a:cxn>
                <a:cxn ang="0">
                  <a:pos x="786" y="297"/>
                </a:cxn>
                <a:cxn ang="0">
                  <a:pos x="858" y="336"/>
                </a:cxn>
                <a:cxn ang="0">
                  <a:pos x="942" y="246"/>
                </a:cxn>
                <a:cxn ang="0">
                  <a:pos x="1029" y="87"/>
                </a:cxn>
                <a:cxn ang="0">
                  <a:pos x="1116" y="6"/>
                </a:cxn>
                <a:cxn ang="0">
                  <a:pos x="1206" y="48"/>
                </a:cxn>
                <a:cxn ang="0">
                  <a:pos x="1295" y="194"/>
                </a:cxn>
              </a:cxnLst>
              <a:rect l="0" t="0" r="r" b="b"/>
              <a:pathLst>
                <a:path w="1295" h="344">
                  <a:moveTo>
                    <a:pt x="0" y="7"/>
                  </a:moveTo>
                  <a:cubicBezTo>
                    <a:pt x="11" y="14"/>
                    <a:pt x="44" y="31"/>
                    <a:pt x="64" y="51"/>
                  </a:cubicBezTo>
                  <a:cubicBezTo>
                    <a:pt x="84" y="71"/>
                    <a:pt x="101" y="103"/>
                    <a:pt x="117" y="129"/>
                  </a:cubicBezTo>
                  <a:cubicBezTo>
                    <a:pt x="133" y="155"/>
                    <a:pt x="145" y="183"/>
                    <a:pt x="162" y="210"/>
                  </a:cubicBezTo>
                  <a:cubicBezTo>
                    <a:pt x="179" y="237"/>
                    <a:pt x="199" y="273"/>
                    <a:pt x="219" y="294"/>
                  </a:cubicBezTo>
                  <a:cubicBezTo>
                    <a:pt x="239" y="315"/>
                    <a:pt x="260" y="339"/>
                    <a:pt x="282" y="336"/>
                  </a:cubicBezTo>
                  <a:cubicBezTo>
                    <a:pt x="304" y="333"/>
                    <a:pt x="323" y="319"/>
                    <a:pt x="354" y="276"/>
                  </a:cubicBezTo>
                  <a:cubicBezTo>
                    <a:pt x="385" y="233"/>
                    <a:pt x="433" y="123"/>
                    <a:pt x="468" y="78"/>
                  </a:cubicBezTo>
                  <a:cubicBezTo>
                    <a:pt x="503" y="33"/>
                    <a:pt x="531" y="11"/>
                    <a:pt x="561" y="9"/>
                  </a:cubicBezTo>
                  <a:cubicBezTo>
                    <a:pt x="591" y="7"/>
                    <a:pt x="624" y="40"/>
                    <a:pt x="648" y="66"/>
                  </a:cubicBezTo>
                  <a:cubicBezTo>
                    <a:pt x="672" y="92"/>
                    <a:pt x="682" y="124"/>
                    <a:pt x="705" y="162"/>
                  </a:cubicBezTo>
                  <a:cubicBezTo>
                    <a:pt x="728" y="200"/>
                    <a:pt x="761" y="268"/>
                    <a:pt x="786" y="297"/>
                  </a:cubicBezTo>
                  <a:cubicBezTo>
                    <a:pt x="811" y="326"/>
                    <a:pt x="832" y="344"/>
                    <a:pt x="858" y="336"/>
                  </a:cubicBezTo>
                  <a:cubicBezTo>
                    <a:pt x="884" y="328"/>
                    <a:pt x="913" y="288"/>
                    <a:pt x="942" y="246"/>
                  </a:cubicBezTo>
                  <a:cubicBezTo>
                    <a:pt x="971" y="204"/>
                    <a:pt x="1000" y="127"/>
                    <a:pt x="1029" y="87"/>
                  </a:cubicBezTo>
                  <a:cubicBezTo>
                    <a:pt x="1058" y="47"/>
                    <a:pt x="1087" y="12"/>
                    <a:pt x="1116" y="6"/>
                  </a:cubicBezTo>
                  <a:cubicBezTo>
                    <a:pt x="1145" y="0"/>
                    <a:pt x="1176" y="17"/>
                    <a:pt x="1206" y="48"/>
                  </a:cubicBezTo>
                  <a:cubicBezTo>
                    <a:pt x="1236" y="79"/>
                    <a:pt x="1277" y="164"/>
                    <a:pt x="1295" y="194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62" name="Freeform 6"/>
            <p:cNvSpPr>
              <a:spLocks/>
            </p:cNvSpPr>
            <p:nvPr/>
          </p:nvSpPr>
          <p:spPr bwMode="auto">
            <a:xfrm>
              <a:off x="2165" y="3383"/>
              <a:ext cx="1412" cy="34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64" y="51"/>
                </a:cxn>
                <a:cxn ang="0">
                  <a:pos x="117" y="129"/>
                </a:cxn>
                <a:cxn ang="0">
                  <a:pos x="162" y="210"/>
                </a:cxn>
                <a:cxn ang="0">
                  <a:pos x="219" y="294"/>
                </a:cxn>
                <a:cxn ang="0">
                  <a:pos x="282" y="336"/>
                </a:cxn>
                <a:cxn ang="0">
                  <a:pos x="354" y="276"/>
                </a:cxn>
                <a:cxn ang="0">
                  <a:pos x="468" y="78"/>
                </a:cxn>
                <a:cxn ang="0">
                  <a:pos x="561" y="9"/>
                </a:cxn>
                <a:cxn ang="0">
                  <a:pos x="648" y="66"/>
                </a:cxn>
                <a:cxn ang="0">
                  <a:pos x="705" y="162"/>
                </a:cxn>
                <a:cxn ang="0">
                  <a:pos x="786" y="297"/>
                </a:cxn>
                <a:cxn ang="0">
                  <a:pos x="858" y="336"/>
                </a:cxn>
                <a:cxn ang="0">
                  <a:pos x="942" y="246"/>
                </a:cxn>
                <a:cxn ang="0">
                  <a:pos x="1029" y="87"/>
                </a:cxn>
                <a:cxn ang="0">
                  <a:pos x="1116" y="6"/>
                </a:cxn>
                <a:cxn ang="0">
                  <a:pos x="1206" y="48"/>
                </a:cxn>
                <a:cxn ang="0">
                  <a:pos x="1295" y="194"/>
                </a:cxn>
              </a:cxnLst>
              <a:rect l="0" t="0" r="r" b="b"/>
              <a:pathLst>
                <a:path w="1295" h="344">
                  <a:moveTo>
                    <a:pt x="0" y="7"/>
                  </a:moveTo>
                  <a:cubicBezTo>
                    <a:pt x="11" y="14"/>
                    <a:pt x="44" y="31"/>
                    <a:pt x="64" y="51"/>
                  </a:cubicBezTo>
                  <a:cubicBezTo>
                    <a:pt x="84" y="71"/>
                    <a:pt x="101" y="103"/>
                    <a:pt x="117" y="129"/>
                  </a:cubicBezTo>
                  <a:cubicBezTo>
                    <a:pt x="133" y="155"/>
                    <a:pt x="145" y="183"/>
                    <a:pt x="162" y="210"/>
                  </a:cubicBezTo>
                  <a:cubicBezTo>
                    <a:pt x="179" y="237"/>
                    <a:pt x="199" y="273"/>
                    <a:pt x="219" y="294"/>
                  </a:cubicBezTo>
                  <a:cubicBezTo>
                    <a:pt x="239" y="315"/>
                    <a:pt x="260" y="339"/>
                    <a:pt x="282" y="336"/>
                  </a:cubicBezTo>
                  <a:cubicBezTo>
                    <a:pt x="304" y="333"/>
                    <a:pt x="323" y="319"/>
                    <a:pt x="354" y="276"/>
                  </a:cubicBezTo>
                  <a:cubicBezTo>
                    <a:pt x="385" y="233"/>
                    <a:pt x="433" y="123"/>
                    <a:pt x="468" y="78"/>
                  </a:cubicBezTo>
                  <a:cubicBezTo>
                    <a:pt x="503" y="33"/>
                    <a:pt x="531" y="11"/>
                    <a:pt x="561" y="9"/>
                  </a:cubicBezTo>
                  <a:cubicBezTo>
                    <a:pt x="591" y="7"/>
                    <a:pt x="624" y="40"/>
                    <a:pt x="648" y="66"/>
                  </a:cubicBezTo>
                  <a:cubicBezTo>
                    <a:pt x="672" y="92"/>
                    <a:pt x="682" y="124"/>
                    <a:pt x="705" y="162"/>
                  </a:cubicBezTo>
                  <a:cubicBezTo>
                    <a:pt x="728" y="200"/>
                    <a:pt x="761" y="268"/>
                    <a:pt x="786" y="297"/>
                  </a:cubicBezTo>
                  <a:cubicBezTo>
                    <a:pt x="811" y="326"/>
                    <a:pt x="832" y="344"/>
                    <a:pt x="858" y="336"/>
                  </a:cubicBezTo>
                  <a:cubicBezTo>
                    <a:pt x="884" y="328"/>
                    <a:pt x="913" y="288"/>
                    <a:pt x="942" y="246"/>
                  </a:cubicBezTo>
                  <a:cubicBezTo>
                    <a:pt x="971" y="204"/>
                    <a:pt x="1000" y="127"/>
                    <a:pt x="1029" y="87"/>
                  </a:cubicBezTo>
                  <a:cubicBezTo>
                    <a:pt x="1058" y="47"/>
                    <a:pt x="1087" y="12"/>
                    <a:pt x="1116" y="6"/>
                  </a:cubicBezTo>
                  <a:cubicBezTo>
                    <a:pt x="1145" y="0"/>
                    <a:pt x="1176" y="17"/>
                    <a:pt x="1206" y="48"/>
                  </a:cubicBezTo>
                  <a:cubicBezTo>
                    <a:pt x="1236" y="79"/>
                    <a:pt x="1277" y="164"/>
                    <a:pt x="1295" y="194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63" name="Freeform 7"/>
            <p:cNvSpPr>
              <a:spLocks/>
            </p:cNvSpPr>
            <p:nvPr/>
          </p:nvSpPr>
          <p:spPr bwMode="auto">
            <a:xfrm>
              <a:off x="3404" y="3378"/>
              <a:ext cx="1412" cy="34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64" y="51"/>
                </a:cxn>
                <a:cxn ang="0">
                  <a:pos x="117" y="129"/>
                </a:cxn>
                <a:cxn ang="0">
                  <a:pos x="162" y="210"/>
                </a:cxn>
                <a:cxn ang="0">
                  <a:pos x="219" y="294"/>
                </a:cxn>
                <a:cxn ang="0">
                  <a:pos x="282" y="336"/>
                </a:cxn>
                <a:cxn ang="0">
                  <a:pos x="354" y="276"/>
                </a:cxn>
                <a:cxn ang="0">
                  <a:pos x="468" y="78"/>
                </a:cxn>
                <a:cxn ang="0">
                  <a:pos x="561" y="9"/>
                </a:cxn>
                <a:cxn ang="0">
                  <a:pos x="648" y="66"/>
                </a:cxn>
                <a:cxn ang="0">
                  <a:pos x="705" y="162"/>
                </a:cxn>
                <a:cxn ang="0">
                  <a:pos x="786" y="297"/>
                </a:cxn>
                <a:cxn ang="0">
                  <a:pos x="858" y="336"/>
                </a:cxn>
                <a:cxn ang="0">
                  <a:pos x="942" y="246"/>
                </a:cxn>
                <a:cxn ang="0">
                  <a:pos x="1029" y="87"/>
                </a:cxn>
                <a:cxn ang="0">
                  <a:pos x="1116" y="6"/>
                </a:cxn>
                <a:cxn ang="0">
                  <a:pos x="1206" y="48"/>
                </a:cxn>
                <a:cxn ang="0">
                  <a:pos x="1295" y="194"/>
                </a:cxn>
              </a:cxnLst>
              <a:rect l="0" t="0" r="r" b="b"/>
              <a:pathLst>
                <a:path w="1295" h="344">
                  <a:moveTo>
                    <a:pt x="0" y="7"/>
                  </a:moveTo>
                  <a:cubicBezTo>
                    <a:pt x="11" y="14"/>
                    <a:pt x="44" y="31"/>
                    <a:pt x="64" y="51"/>
                  </a:cubicBezTo>
                  <a:cubicBezTo>
                    <a:pt x="84" y="71"/>
                    <a:pt x="101" y="103"/>
                    <a:pt x="117" y="129"/>
                  </a:cubicBezTo>
                  <a:cubicBezTo>
                    <a:pt x="133" y="155"/>
                    <a:pt x="145" y="183"/>
                    <a:pt x="162" y="210"/>
                  </a:cubicBezTo>
                  <a:cubicBezTo>
                    <a:pt x="179" y="237"/>
                    <a:pt x="199" y="273"/>
                    <a:pt x="219" y="294"/>
                  </a:cubicBezTo>
                  <a:cubicBezTo>
                    <a:pt x="239" y="315"/>
                    <a:pt x="260" y="339"/>
                    <a:pt x="282" y="336"/>
                  </a:cubicBezTo>
                  <a:cubicBezTo>
                    <a:pt x="304" y="333"/>
                    <a:pt x="323" y="319"/>
                    <a:pt x="354" y="276"/>
                  </a:cubicBezTo>
                  <a:cubicBezTo>
                    <a:pt x="385" y="233"/>
                    <a:pt x="433" y="123"/>
                    <a:pt x="468" y="78"/>
                  </a:cubicBezTo>
                  <a:cubicBezTo>
                    <a:pt x="503" y="33"/>
                    <a:pt x="531" y="11"/>
                    <a:pt x="561" y="9"/>
                  </a:cubicBezTo>
                  <a:cubicBezTo>
                    <a:pt x="591" y="7"/>
                    <a:pt x="624" y="40"/>
                    <a:pt x="648" y="66"/>
                  </a:cubicBezTo>
                  <a:cubicBezTo>
                    <a:pt x="672" y="92"/>
                    <a:pt x="682" y="124"/>
                    <a:pt x="705" y="162"/>
                  </a:cubicBezTo>
                  <a:cubicBezTo>
                    <a:pt x="728" y="200"/>
                    <a:pt x="761" y="268"/>
                    <a:pt x="786" y="297"/>
                  </a:cubicBezTo>
                  <a:cubicBezTo>
                    <a:pt x="811" y="326"/>
                    <a:pt x="832" y="344"/>
                    <a:pt x="858" y="336"/>
                  </a:cubicBezTo>
                  <a:cubicBezTo>
                    <a:pt x="884" y="328"/>
                    <a:pt x="913" y="288"/>
                    <a:pt x="942" y="246"/>
                  </a:cubicBezTo>
                  <a:cubicBezTo>
                    <a:pt x="971" y="204"/>
                    <a:pt x="1000" y="127"/>
                    <a:pt x="1029" y="87"/>
                  </a:cubicBezTo>
                  <a:cubicBezTo>
                    <a:pt x="1058" y="47"/>
                    <a:pt x="1087" y="12"/>
                    <a:pt x="1116" y="6"/>
                  </a:cubicBezTo>
                  <a:cubicBezTo>
                    <a:pt x="1145" y="0"/>
                    <a:pt x="1176" y="17"/>
                    <a:pt x="1206" y="48"/>
                  </a:cubicBezTo>
                  <a:cubicBezTo>
                    <a:pt x="1236" y="79"/>
                    <a:pt x="1277" y="164"/>
                    <a:pt x="1295" y="194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64" name="Line 8"/>
            <p:cNvSpPr>
              <a:spLocks noChangeShapeType="1"/>
            </p:cNvSpPr>
            <p:nvPr/>
          </p:nvSpPr>
          <p:spPr bwMode="auto">
            <a:xfrm flipV="1">
              <a:off x="896" y="3174"/>
              <a:ext cx="0" cy="5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65" name="Line 9"/>
            <p:cNvSpPr>
              <a:spLocks noChangeShapeType="1"/>
            </p:cNvSpPr>
            <p:nvPr/>
          </p:nvSpPr>
          <p:spPr bwMode="auto">
            <a:xfrm flipV="1">
              <a:off x="895" y="3561"/>
              <a:ext cx="401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66" name="Line 10"/>
            <p:cNvSpPr>
              <a:spLocks noChangeShapeType="1"/>
            </p:cNvSpPr>
            <p:nvPr/>
          </p:nvSpPr>
          <p:spPr bwMode="auto">
            <a:xfrm>
              <a:off x="2106" y="3326"/>
              <a:ext cx="69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67" name="Text Box 11"/>
            <p:cNvSpPr txBox="1">
              <a:spLocks noChangeArrowheads="1"/>
            </p:cNvSpPr>
            <p:nvPr/>
          </p:nvSpPr>
          <p:spPr bwMode="auto">
            <a:xfrm>
              <a:off x="2360" y="3070"/>
              <a:ext cx="3265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λ = Wavelength = length of one cycle</a:t>
              </a:r>
            </a:p>
          </p:txBody>
        </p:sp>
        <p:sp>
          <p:nvSpPr>
            <p:cNvPr id="70668" name="Text Box 12"/>
            <p:cNvSpPr txBox="1">
              <a:spLocks noChangeArrowheads="1"/>
            </p:cNvSpPr>
            <p:nvPr/>
          </p:nvSpPr>
          <p:spPr bwMode="auto">
            <a:xfrm>
              <a:off x="456" y="3713"/>
              <a:ext cx="483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cs typeface="Arial" charset="0"/>
                </a:rPr>
                <a:t>k</a:t>
              </a:r>
              <a:r>
                <a:rPr lang="en-US" sz="2400">
                  <a:solidFill>
                    <a:srgbClr val="FF0000"/>
                  </a:solidFill>
                </a:rPr>
                <a:t> = 2</a:t>
              </a:r>
              <a:r>
                <a:rPr lang="el-GR" sz="2400">
                  <a:solidFill>
                    <a:srgbClr val="FF0000"/>
                  </a:solidFill>
                </a:rPr>
                <a:t>π</a:t>
              </a:r>
              <a:r>
                <a:rPr lang="en-US" sz="2400">
                  <a:solidFill>
                    <a:srgbClr val="FF0000"/>
                  </a:solidFill>
                </a:rPr>
                <a:t>/λ = wave number = number of radians per meter</a:t>
              </a:r>
            </a:p>
          </p:txBody>
        </p:sp>
        <p:sp>
          <p:nvSpPr>
            <p:cNvPr id="70669" name="Text Box 13"/>
            <p:cNvSpPr txBox="1">
              <a:spLocks noChangeArrowheads="1"/>
            </p:cNvSpPr>
            <p:nvPr/>
          </p:nvSpPr>
          <p:spPr bwMode="auto">
            <a:xfrm>
              <a:off x="4870" y="3385"/>
              <a:ext cx="168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x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69875" y="1658938"/>
            <a:ext cx="8605838" cy="1492250"/>
            <a:chOff x="350" y="2015"/>
            <a:chExt cx="5421" cy="940"/>
          </a:xfrm>
        </p:grpSpPr>
        <p:sp>
          <p:nvSpPr>
            <p:cNvPr id="70671" name="Freeform 15"/>
            <p:cNvSpPr>
              <a:spLocks/>
            </p:cNvSpPr>
            <p:nvPr/>
          </p:nvSpPr>
          <p:spPr bwMode="auto">
            <a:xfrm>
              <a:off x="914" y="2332"/>
              <a:ext cx="1295" cy="34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64" y="51"/>
                </a:cxn>
                <a:cxn ang="0">
                  <a:pos x="117" y="129"/>
                </a:cxn>
                <a:cxn ang="0">
                  <a:pos x="162" y="210"/>
                </a:cxn>
                <a:cxn ang="0">
                  <a:pos x="219" y="294"/>
                </a:cxn>
                <a:cxn ang="0">
                  <a:pos x="282" y="336"/>
                </a:cxn>
                <a:cxn ang="0">
                  <a:pos x="354" y="276"/>
                </a:cxn>
                <a:cxn ang="0">
                  <a:pos x="468" y="78"/>
                </a:cxn>
                <a:cxn ang="0">
                  <a:pos x="561" y="9"/>
                </a:cxn>
                <a:cxn ang="0">
                  <a:pos x="648" y="66"/>
                </a:cxn>
                <a:cxn ang="0">
                  <a:pos x="705" y="162"/>
                </a:cxn>
                <a:cxn ang="0">
                  <a:pos x="786" y="297"/>
                </a:cxn>
                <a:cxn ang="0">
                  <a:pos x="858" y="336"/>
                </a:cxn>
                <a:cxn ang="0">
                  <a:pos x="942" y="246"/>
                </a:cxn>
                <a:cxn ang="0">
                  <a:pos x="1029" y="87"/>
                </a:cxn>
                <a:cxn ang="0">
                  <a:pos x="1116" y="6"/>
                </a:cxn>
                <a:cxn ang="0">
                  <a:pos x="1206" y="48"/>
                </a:cxn>
                <a:cxn ang="0">
                  <a:pos x="1295" y="194"/>
                </a:cxn>
              </a:cxnLst>
              <a:rect l="0" t="0" r="r" b="b"/>
              <a:pathLst>
                <a:path w="1295" h="344">
                  <a:moveTo>
                    <a:pt x="0" y="7"/>
                  </a:moveTo>
                  <a:cubicBezTo>
                    <a:pt x="11" y="14"/>
                    <a:pt x="44" y="31"/>
                    <a:pt x="64" y="51"/>
                  </a:cubicBezTo>
                  <a:cubicBezTo>
                    <a:pt x="84" y="71"/>
                    <a:pt x="101" y="103"/>
                    <a:pt x="117" y="129"/>
                  </a:cubicBezTo>
                  <a:cubicBezTo>
                    <a:pt x="133" y="155"/>
                    <a:pt x="145" y="183"/>
                    <a:pt x="162" y="210"/>
                  </a:cubicBezTo>
                  <a:cubicBezTo>
                    <a:pt x="179" y="237"/>
                    <a:pt x="199" y="273"/>
                    <a:pt x="219" y="294"/>
                  </a:cubicBezTo>
                  <a:cubicBezTo>
                    <a:pt x="239" y="315"/>
                    <a:pt x="260" y="339"/>
                    <a:pt x="282" y="336"/>
                  </a:cubicBezTo>
                  <a:cubicBezTo>
                    <a:pt x="304" y="333"/>
                    <a:pt x="323" y="319"/>
                    <a:pt x="354" y="276"/>
                  </a:cubicBezTo>
                  <a:cubicBezTo>
                    <a:pt x="385" y="233"/>
                    <a:pt x="433" y="123"/>
                    <a:pt x="468" y="78"/>
                  </a:cubicBezTo>
                  <a:cubicBezTo>
                    <a:pt x="503" y="33"/>
                    <a:pt x="531" y="11"/>
                    <a:pt x="561" y="9"/>
                  </a:cubicBezTo>
                  <a:cubicBezTo>
                    <a:pt x="591" y="7"/>
                    <a:pt x="624" y="40"/>
                    <a:pt x="648" y="66"/>
                  </a:cubicBezTo>
                  <a:cubicBezTo>
                    <a:pt x="672" y="92"/>
                    <a:pt x="682" y="124"/>
                    <a:pt x="705" y="162"/>
                  </a:cubicBezTo>
                  <a:cubicBezTo>
                    <a:pt x="728" y="200"/>
                    <a:pt x="761" y="268"/>
                    <a:pt x="786" y="297"/>
                  </a:cubicBezTo>
                  <a:cubicBezTo>
                    <a:pt x="811" y="326"/>
                    <a:pt x="832" y="344"/>
                    <a:pt x="858" y="336"/>
                  </a:cubicBezTo>
                  <a:cubicBezTo>
                    <a:pt x="884" y="328"/>
                    <a:pt x="913" y="288"/>
                    <a:pt x="942" y="246"/>
                  </a:cubicBezTo>
                  <a:cubicBezTo>
                    <a:pt x="971" y="204"/>
                    <a:pt x="1000" y="127"/>
                    <a:pt x="1029" y="87"/>
                  </a:cubicBezTo>
                  <a:cubicBezTo>
                    <a:pt x="1058" y="47"/>
                    <a:pt x="1087" y="12"/>
                    <a:pt x="1116" y="6"/>
                  </a:cubicBezTo>
                  <a:cubicBezTo>
                    <a:pt x="1145" y="0"/>
                    <a:pt x="1176" y="17"/>
                    <a:pt x="1206" y="48"/>
                  </a:cubicBezTo>
                  <a:cubicBezTo>
                    <a:pt x="1236" y="79"/>
                    <a:pt x="1277" y="164"/>
                    <a:pt x="1295" y="194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72" name="Freeform 16"/>
            <p:cNvSpPr>
              <a:spLocks/>
            </p:cNvSpPr>
            <p:nvPr/>
          </p:nvSpPr>
          <p:spPr bwMode="auto">
            <a:xfrm>
              <a:off x="2061" y="2337"/>
              <a:ext cx="1295" cy="34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64" y="51"/>
                </a:cxn>
                <a:cxn ang="0">
                  <a:pos x="117" y="129"/>
                </a:cxn>
                <a:cxn ang="0">
                  <a:pos x="162" y="210"/>
                </a:cxn>
                <a:cxn ang="0">
                  <a:pos x="219" y="294"/>
                </a:cxn>
                <a:cxn ang="0">
                  <a:pos x="282" y="336"/>
                </a:cxn>
                <a:cxn ang="0">
                  <a:pos x="354" y="276"/>
                </a:cxn>
                <a:cxn ang="0">
                  <a:pos x="468" y="78"/>
                </a:cxn>
                <a:cxn ang="0">
                  <a:pos x="561" y="9"/>
                </a:cxn>
                <a:cxn ang="0">
                  <a:pos x="648" y="66"/>
                </a:cxn>
                <a:cxn ang="0">
                  <a:pos x="705" y="162"/>
                </a:cxn>
                <a:cxn ang="0">
                  <a:pos x="786" y="297"/>
                </a:cxn>
                <a:cxn ang="0">
                  <a:pos x="858" y="336"/>
                </a:cxn>
                <a:cxn ang="0">
                  <a:pos x="942" y="246"/>
                </a:cxn>
                <a:cxn ang="0">
                  <a:pos x="1029" y="87"/>
                </a:cxn>
                <a:cxn ang="0">
                  <a:pos x="1116" y="6"/>
                </a:cxn>
                <a:cxn ang="0">
                  <a:pos x="1206" y="48"/>
                </a:cxn>
                <a:cxn ang="0">
                  <a:pos x="1295" y="194"/>
                </a:cxn>
              </a:cxnLst>
              <a:rect l="0" t="0" r="r" b="b"/>
              <a:pathLst>
                <a:path w="1295" h="344">
                  <a:moveTo>
                    <a:pt x="0" y="7"/>
                  </a:moveTo>
                  <a:cubicBezTo>
                    <a:pt x="11" y="14"/>
                    <a:pt x="44" y="31"/>
                    <a:pt x="64" y="51"/>
                  </a:cubicBezTo>
                  <a:cubicBezTo>
                    <a:pt x="84" y="71"/>
                    <a:pt x="101" y="103"/>
                    <a:pt x="117" y="129"/>
                  </a:cubicBezTo>
                  <a:cubicBezTo>
                    <a:pt x="133" y="155"/>
                    <a:pt x="145" y="183"/>
                    <a:pt x="162" y="210"/>
                  </a:cubicBezTo>
                  <a:cubicBezTo>
                    <a:pt x="179" y="237"/>
                    <a:pt x="199" y="273"/>
                    <a:pt x="219" y="294"/>
                  </a:cubicBezTo>
                  <a:cubicBezTo>
                    <a:pt x="239" y="315"/>
                    <a:pt x="260" y="339"/>
                    <a:pt x="282" y="336"/>
                  </a:cubicBezTo>
                  <a:cubicBezTo>
                    <a:pt x="304" y="333"/>
                    <a:pt x="323" y="319"/>
                    <a:pt x="354" y="276"/>
                  </a:cubicBezTo>
                  <a:cubicBezTo>
                    <a:pt x="385" y="233"/>
                    <a:pt x="433" y="123"/>
                    <a:pt x="468" y="78"/>
                  </a:cubicBezTo>
                  <a:cubicBezTo>
                    <a:pt x="503" y="33"/>
                    <a:pt x="531" y="11"/>
                    <a:pt x="561" y="9"/>
                  </a:cubicBezTo>
                  <a:cubicBezTo>
                    <a:pt x="591" y="7"/>
                    <a:pt x="624" y="40"/>
                    <a:pt x="648" y="66"/>
                  </a:cubicBezTo>
                  <a:cubicBezTo>
                    <a:pt x="672" y="92"/>
                    <a:pt x="682" y="124"/>
                    <a:pt x="705" y="162"/>
                  </a:cubicBezTo>
                  <a:cubicBezTo>
                    <a:pt x="728" y="200"/>
                    <a:pt x="761" y="268"/>
                    <a:pt x="786" y="297"/>
                  </a:cubicBezTo>
                  <a:cubicBezTo>
                    <a:pt x="811" y="326"/>
                    <a:pt x="832" y="344"/>
                    <a:pt x="858" y="336"/>
                  </a:cubicBezTo>
                  <a:cubicBezTo>
                    <a:pt x="884" y="328"/>
                    <a:pt x="913" y="288"/>
                    <a:pt x="942" y="246"/>
                  </a:cubicBezTo>
                  <a:cubicBezTo>
                    <a:pt x="971" y="204"/>
                    <a:pt x="1000" y="127"/>
                    <a:pt x="1029" y="87"/>
                  </a:cubicBezTo>
                  <a:cubicBezTo>
                    <a:pt x="1058" y="47"/>
                    <a:pt x="1087" y="12"/>
                    <a:pt x="1116" y="6"/>
                  </a:cubicBezTo>
                  <a:cubicBezTo>
                    <a:pt x="1145" y="0"/>
                    <a:pt x="1176" y="17"/>
                    <a:pt x="1206" y="48"/>
                  </a:cubicBezTo>
                  <a:cubicBezTo>
                    <a:pt x="1236" y="79"/>
                    <a:pt x="1277" y="164"/>
                    <a:pt x="1295" y="194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73" name="Freeform 17"/>
            <p:cNvSpPr>
              <a:spLocks/>
            </p:cNvSpPr>
            <p:nvPr/>
          </p:nvSpPr>
          <p:spPr bwMode="auto">
            <a:xfrm>
              <a:off x="3201" y="2332"/>
              <a:ext cx="1295" cy="34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64" y="51"/>
                </a:cxn>
                <a:cxn ang="0">
                  <a:pos x="117" y="129"/>
                </a:cxn>
                <a:cxn ang="0">
                  <a:pos x="162" y="210"/>
                </a:cxn>
                <a:cxn ang="0">
                  <a:pos x="219" y="294"/>
                </a:cxn>
                <a:cxn ang="0">
                  <a:pos x="282" y="336"/>
                </a:cxn>
                <a:cxn ang="0">
                  <a:pos x="354" y="276"/>
                </a:cxn>
                <a:cxn ang="0">
                  <a:pos x="468" y="78"/>
                </a:cxn>
                <a:cxn ang="0">
                  <a:pos x="561" y="9"/>
                </a:cxn>
                <a:cxn ang="0">
                  <a:pos x="648" y="66"/>
                </a:cxn>
                <a:cxn ang="0">
                  <a:pos x="705" y="162"/>
                </a:cxn>
                <a:cxn ang="0">
                  <a:pos x="786" y="297"/>
                </a:cxn>
                <a:cxn ang="0">
                  <a:pos x="858" y="336"/>
                </a:cxn>
                <a:cxn ang="0">
                  <a:pos x="942" y="246"/>
                </a:cxn>
                <a:cxn ang="0">
                  <a:pos x="1029" y="87"/>
                </a:cxn>
                <a:cxn ang="0">
                  <a:pos x="1116" y="6"/>
                </a:cxn>
                <a:cxn ang="0">
                  <a:pos x="1206" y="48"/>
                </a:cxn>
                <a:cxn ang="0">
                  <a:pos x="1295" y="194"/>
                </a:cxn>
              </a:cxnLst>
              <a:rect l="0" t="0" r="r" b="b"/>
              <a:pathLst>
                <a:path w="1295" h="344">
                  <a:moveTo>
                    <a:pt x="0" y="7"/>
                  </a:moveTo>
                  <a:cubicBezTo>
                    <a:pt x="11" y="14"/>
                    <a:pt x="44" y="31"/>
                    <a:pt x="64" y="51"/>
                  </a:cubicBezTo>
                  <a:cubicBezTo>
                    <a:pt x="84" y="71"/>
                    <a:pt x="101" y="103"/>
                    <a:pt x="117" y="129"/>
                  </a:cubicBezTo>
                  <a:cubicBezTo>
                    <a:pt x="133" y="155"/>
                    <a:pt x="145" y="183"/>
                    <a:pt x="162" y="210"/>
                  </a:cubicBezTo>
                  <a:cubicBezTo>
                    <a:pt x="179" y="237"/>
                    <a:pt x="199" y="273"/>
                    <a:pt x="219" y="294"/>
                  </a:cubicBezTo>
                  <a:cubicBezTo>
                    <a:pt x="239" y="315"/>
                    <a:pt x="260" y="339"/>
                    <a:pt x="282" y="336"/>
                  </a:cubicBezTo>
                  <a:cubicBezTo>
                    <a:pt x="304" y="333"/>
                    <a:pt x="323" y="319"/>
                    <a:pt x="354" y="276"/>
                  </a:cubicBezTo>
                  <a:cubicBezTo>
                    <a:pt x="385" y="233"/>
                    <a:pt x="433" y="123"/>
                    <a:pt x="468" y="78"/>
                  </a:cubicBezTo>
                  <a:cubicBezTo>
                    <a:pt x="503" y="33"/>
                    <a:pt x="531" y="11"/>
                    <a:pt x="561" y="9"/>
                  </a:cubicBezTo>
                  <a:cubicBezTo>
                    <a:pt x="591" y="7"/>
                    <a:pt x="624" y="40"/>
                    <a:pt x="648" y="66"/>
                  </a:cubicBezTo>
                  <a:cubicBezTo>
                    <a:pt x="672" y="92"/>
                    <a:pt x="682" y="124"/>
                    <a:pt x="705" y="162"/>
                  </a:cubicBezTo>
                  <a:cubicBezTo>
                    <a:pt x="728" y="200"/>
                    <a:pt x="761" y="268"/>
                    <a:pt x="786" y="297"/>
                  </a:cubicBezTo>
                  <a:cubicBezTo>
                    <a:pt x="811" y="326"/>
                    <a:pt x="832" y="344"/>
                    <a:pt x="858" y="336"/>
                  </a:cubicBezTo>
                  <a:cubicBezTo>
                    <a:pt x="884" y="328"/>
                    <a:pt x="913" y="288"/>
                    <a:pt x="942" y="246"/>
                  </a:cubicBezTo>
                  <a:cubicBezTo>
                    <a:pt x="971" y="204"/>
                    <a:pt x="1000" y="127"/>
                    <a:pt x="1029" y="87"/>
                  </a:cubicBezTo>
                  <a:cubicBezTo>
                    <a:pt x="1058" y="47"/>
                    <a:pt x="1087" y="12"/>
                    <a:pt x="1116" y="6"/>
                  </a:cubicBezTo>
                  <a:cubicBezTo>
                    <a:pt x="1145" y="0"/>
                    <a:pt x="1176" y="17"/>
                    <a:pt x="1206" y="48"/>
                  </a:cubicBezTo>
                  <a:cubicBezTo>
                    <a:pt x="1236" y="79"/>
                    <a:pt x="1277" y="164"/>
                    <a:pt x="1295" y="194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74" name="Line 18"/>
            <p:cNvSpPr>
              <a:spLocks noChangeShapeType="1"/>
            </p:cNvSpPr>
            <p:nvPr/>
          </p:nvSpPr>
          <p:spPr bwMode="auto">
            <a:xfrm flipV="1">
              <a:off x="900" y="2128"/>
              <a:ext cx="0" cy="5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75" name="Line 19"/>
            <p:cNvSpPr>
              <a:spLocks noChangeShapeType="1"/>
            </p:cNvSpPr>
            <p:nvPr/>
          </p:nvSpPr>
          <p:spPr bwMode="auto">
            <a:xfrm flipV="1">
              <a:off x="899" y="2515"/>
              <a:ext cx="401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76" name="Line 20"/>
            <p:cNvSpPr>
              <a:spLocks noChangeShapeType="1"/>
            </p:cNvSpPr>
            <p:nvPr/>
          </p:nvSpPr>
          <p:spPr bwMode="auto">
            <a:xfrm>
              <a:off x="2587" y="2280"/>
              <a:ext cx="61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0677" name="Text Box 21"/>
            <p:cNvSpPr txBox="1">
              <a:spLocks noChangeArrowheads="1"/>
            </p:cNvSpPr>
            <p:nvPr/>
          </p:nvSpPr>
          <p:spPr bwMode="auto">
            <a:xfrm>
              <a:off x="2767" y="2015"/>
              <a:ext cx="2666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T = Period = time of one cycle</a:t>
              </a:r>
            </a:p>
          </p:txBody>
        </p:sp>
        <p:sp>
          <p:nvSpPr>
            <p:cNvPr id="70678" name="Text Box 22"/>
            <p:cNvSpPr txBox="1">
              <a:spLocks noChangeArrowheads="1"/>
            </p:cNvSpPr>
            <p:nvPr/>
          </p:nvSpPr>
          <p:spPr bwMode="auto">
            <a:xfrm>
              <a:off x="350" y="2667"/>
              <a:ext cx="5421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2400">
                  <a:solidFill>
                    <a:srgbClr val="FF0000"/>
                  </a:solidFill>
                  <a:cs typeface="Arial" charset="0"/>
                </a:rPr>
                <a:t>ω</a:t>
              </a:r>
              <a:r>
                <a:rPr lang="en-US" sz="2400">
                  <a:solidFill>
                    <a:srgbClr val="FF0000"/>
                  </a:solidFill>
                </a:rPr>
                <a:t> = 2</a:t>
              </a:r>
              <a:r>
                <a:rPr lang="el-GR" sz="2400">
                  <a:solidFill>
                    <a:srgbClr val="FF0000"/>
                  </a:solidFill>
                </a:rPr>
                <a:t>π</a:t>
              </a:r>
              <a:r>
                <a:rPr lang="en-US" sz="2400">
                  <a:solidFill>
                    <a:srgbClr val="FF0000"/>
                  </a:solidFill>
                </a:rPr>
                <a:t>/T = angular frequency = number of radians per second</a:t>
              </a:r>
            </a:p>
          </p:txBody>
        </p:sp>
        <p:sp>
          <p:nvSpPr>
            <p:cNvPr id="70679" name="Text Box 23"/>
            <p:cNvSpPr txBox="1">
              <a:spLocks noChangeArrowheads="1"/>
            </p:cNvSpPr>
            <p:nvPr/>
          </p:nvSpPr>
          <p:spPr bwMode="auto">
            <a:xfrm>
              <a:off x="4873" y="2339"/>
              <a:ext cx="168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47652"/>
            <a:ext cx="3319452" cy="95726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</p:pic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3" cstate="print"/>
          <a:srcRect l="24051" r="24050"/>
          <a:stretch>
            <a:fillRect/>
          </a:stretch>
        </p:blipFill>
        <p:spPr bwMode="auto">
          <a:xfrm>
            <a:off x="4857752" y="519090"/>
            <a:ext cx="2928958" cy="785818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1002890" y="428604"/>
            <a:ext cx="3023420" cy="533400"/>
          </a:xfrm>
          <a:custGeom>
            <a:avLst/>
            <a:gdLst>
              <a:gd name="connsiteX0" fmla="*/ 0 w 3023420"/>
              <a:gd name="connsiteY0" fmla="*/ 503903 h 533400"/>
              <a:gd name="connsiteX1" fmla="*/ 560439 w 3023420"/>
              <a:gd name="connsiteY1" fmla="*/ 474406 h 533400"/>
              <a:gd name="connsiteX2" fmla="*/ 1165123 w 3023420"/>
              <a:gd name="connsiteY2" fmla="*/ 149942 h 533400"/>
              <a:gd name="connsiteX3" fmla="*/ 1401097 w 3023420"/>
              <a:gd name="connsiteY3" fmla="*/ 17206 h 533400"/>
              <a:gd name="connsiteX4" fmla="*/ 1622323 w 3023420"/>
              <a:gd name="connsiteY4" fmla="*/ 46703 h 533400"/>
              <a:gd name="connsiteX5" fmla="*/ 2020529 w 3023420"/>
              <a:gd name="connsiteY5" fmla="*/ 282677 h 533400"/>
              <a:gd name="connsiteX6" fmla="*/ 2227007 w 3023420"/>
              <a:gd name="connsiteY6" fmla="*/ 415413 h 533400"/>
              <a:gd name="connsiteX7" fmla="*/ 2654710 w 3023420"/>
              <a:gd name="connsiteY7" fmla="*/ 459658 h 533400"/>
              <a:gd name="connsiteX8" fmla="*/ 3023420 w 3023420"/>
              <a:gd name="connsiteY8" fmla="*/ 459658 h 533400"/>
              <a:gd name="connsiteX9" fmla="*/ 3023420 w 3023420"/>
              <a:gd name="connsiteY9" fmla="*/ 459658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23420" h="533400">
                <a:moveTo>
                  <a:pt x="0" y="503903"/>
                </a:moveTo>
                <a:cubicBezTo>
                  <a:pt x="183126" y="518651"/>
                  <a:pt x="366252" y="533400"/>
                  <a:pt x="560439" y="474406"/>
                </a:cubicBezTo>
                <a:cubicBezTo>
                  <a:pt x="754626" y="415413"/>
                  <a:pt x="1025013" y="226142"/>
                  <a:pt x="1165123" y="149942"/>
                </a:cubicBezTo>
                <a:cubicBezTo>
                  <a:pt x="1305233" y="73742"/>
                  <a:pt x="1324897" y="34413"/>
                  <a:pt x="1401097" y="17206"/>
                </a:cubicBezTo>
                <a:cubicBezTo>
                  <a:pt x="1477297" y="0"/>
                  <a:pt x="1519084" y="2458"/>
                  <a:pt x="1622323" y="46703"/>
                </a:cubicBezTo>
                <a:cubicBezTo>
                  <a:pt x="1725562" y="90948"/>
                  <a:pt x="1919748" y="221225"/>
                  <a:pt x="2020529" y="282677"/>
                </a:cubicBezTo>
                <a:cubicBezTo>
                  <a:pt x="2121310" y="344129"/>
                  <a:pt x="2121310" y="385916"/>
                  <a:pt x="2227007" y="415413"/>
                </a:cubicBezTo>
                <a:cubicBezTo>
                  <a:pt x="2332704" y="444910"/>
                  <a:pt x="2521975" y="452284"/>
                  <a:pt x="2654710" y="459658"/>
                </a:cubicBezTo>
                <a:cubicBezTo>
                  <a:pt x="2787445" y="467032"/>
                  <a:pt x="3023420" y="459658"/>
                  <a:pt x="3023420" y="459658"/>
                </a:cubicBezTo>
                <a:lnTo>
                  <a:pt x="3023420" y="459658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143240" y="135729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43702" y="128586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2071678"/>
            <a:ext cx="7681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two wave packets for electron-- same envelope-- demo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4348" y="3071810"/>
            <a:ext cx="781464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same spread in x, same values of momentum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 A smaller spread in x, bigger spread in p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c. A and B have same x and p values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d. A  is moving slower than B, but has same spread in x.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e. A is moving faster than B, but has same spread in x.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.42188 0.00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608E-E184-4CD6-A55C-A7FF929A999F}" type="slidenum">
              <a:rPr lang="en-US"/>
              <a:pPr/>
              <a:t>13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Plane Waves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850900"/>
            <a:ext cx="8412162" cy="6007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Most general kinds of waves are plane waves (</a:t>
            </a:r>
            <a:r>
              <a:rPr lang="en-US" sz="2400" dirty="0" err="1"/>
              <a:t>sines</a:t>
            </a:r>
            <a:r>
              <a:rPr lang="en-US" sz="2400" dirty="0"/>
              <a:t>, cosines, complex exponentials) – extend forever in space</a:t>
            </a:r>
          </a:p>
          <a:p>
            <a:pPr>
              <a:lnSpc>
                <a:spcPct val="90000"/>
              </a:lnSpc>
            </a:pPr>
            <a:endParaRPr lang="en-US" sz="24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l-GR" sz="2400" dirty="0">
                <a:cs typeface="Arial" charset="0"/>
              </a:rPr>
              <a:t>Ψ</a:t>
            </a:r>
            <a:r>
              <a:rPr lang="en-US" sz="2400" baseline="-25000" dirty="0"/>
              <a:t>1</a:t>
            </a:r>
            <a:r>
              <a:rPr lang="en-US" sz="2400" dirty="0">
                <a:cs typeface="Arial" charset="0"/>
              </a:rPr>
              <a:t>(</a:t>
            </a:r>
            <a:r>
              <a:rPr lang="en-US" sz="2400" dirty="0" err="1">
                <a:cs typeface="Arial" charset="0"/>
              </a:rPr>
              <a:t>x,t</a:t>
            </a:r>
            <a:r>
              <a:rPr lang="en-US" sz="2400" dirty="0">
                <a:cs typeface="Arial" charset="0"/>
              </a:rPr>
              <a:t>) = </a:t>
            </a:r>
            <a:r>
              <a:rPr lang="en-US" sz="2400" dirty="0"/>
              <a:t>exp(</a:t>
            </a:r>
            <a:r>
              <a:rPr lang="en-US" sz="2400" i="1" dirty="0" err="1"/>
              <a:t>i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-</a:t>
            </a:r>
            <a:r>
              <a:rPr lang="el-GR" sz="2400" i="1" dirty="0"/>
              <a:t>ω</a:t>
            </a:r>
            <a:r>
              <a:rPr lang="en-US" sz="2400" baseline="-25000" dirty="0"/>
              <a:t>1</a:t>
            </a:r>
            <a:r>
              <a:rPr lang="en-US" sz="2400" i="1" dirty="0"/>
              <a:t>t</a:t>
            </a:r>
            <a:r>
              <a:rPr lang="en-US" sz="2400" dirty="0"/>
              <a:t>))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l-GR" sz="2400" dirty="0">
                <a:cs typeface="Arial" charset="0"/>
              </a:rPr>
              <a:t>Ψ</a:t>
            </a:r>
            <a:r>
              <a:rPr lang="en-US" sz="2400" baseline="-25000" dirty="0"/>
              <a:t>2</a:t>
            </a:r>
            <a:r>
              <a:rPr lang="en-US" sz="2400" dirty="0">
                <a:cs typeface="Arial" charset="0"/>
              </a:rPr>
              <a:t>(</a:t>
            </a:r>
            <a:r>
              <a:rPr lang="en-US" sz="2400" dirty="0" err="1">
                <a:cs typeface="Arial" charset="0"/>
              </a:rPr>
              <a:t>x,t</a:t>
            </a:r>
            <a:r>
              <a:rPr lang="en-US" sz="2400" dirty="0">
                <a:cs typeface="Arial" charset="0"/>
              </a:rPr>
              <a:t>) = </a:t>
            </a:r>
            <a:r>
              <a:rPr lang="en-US" sz="2400" dirty="0"/>
              <a:t>exp(</a:t>
            </a:r>
            <a:r>
              <a:rPr lang="en-US" sz="2400" i="1" dirty="0" err="1"/>
              <a:t>i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dirty="0"/>
              <a:t>-</a:t>
            </a:r>
            <a:r>
              <a:rPr lang="el-GR" sz="2400" i="1" dirty="0"/>
              <a:t>ω</a:t>
            </a:r>
            <a:r>
              <a:rPr lang="en-US" sz="2400" baseline="-25000" dirty="0"/>
              <a:t>2</a:t>
            </a:r>
            <a:r>
              <a:rPr lang="en-US" sz="2400" i="1" dirty="0"/>
              <a:t>t</a:t>
            </a:r>
            <a:r>
              <a:rPr lang="en-US" sz="2400" dirty="0"/>
              <a:t>))</a:t>
            </a:r>
          </a:p>
          <a:p>
            <a:pPr>
              <a:lnSpc>
                <a:spcPct val="90000"/>
              </a:lnSpc>
            </a:pPr>
            <a:endParaRPr lang="en-US" sz="24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l-GR" sz="2400" dirty="0">
                <a:cs typeface="Arial" charset="0"/>
              </a:rPr>
              <a:t>Ψ</a:t>
            </a:r>
            <a:r>
              <a:rPr lang="en-US" sz="2400" baseline="-25000" dirty="0"/>
              <a:t>3</a:t>
            </a:r>
            <a:r>
              <a:rPr lang="en-US" sz="2400" dirty="0">
                <a:cs typeface="Arial" charset="0"/>
              </a:rPr>
              <a:t>(</a:t>
            </a:r>
            <a:r>
              <a:rPr lang="en-US" sz="2400" dirty="0" err="1">
                <a:cs typeface="Arial" charset="0"/>
              </a:rPr>
              <a:t>x,t</a:t>
            </a:r>
            <a:r>
              <a:rPr lang="en-US" sz="2400" dirty="0">
                <a:cs typeface="Arial" charset="0"/>
              </a:rPr>
              <a:t>) = </a:t>
            </a:r>
            <a:r>
              <a:rPr lang="en-US" sz="2400" dirty="0"/>
              <a:t>exp(</a:t>
            </a:r>
            <a:r>
              <a:rPr lang="en-US" sz="2400" i="1" dirty="0" err="1"/>
              <a:t>i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baseline="-25000" dirty="0"/>
              <a:t>3</a:t>
            </a:r>
            <a:r>
              <a:rPr lang="en-US" sz="2400" i="1" dirty="0"/>
              <a:t>x</a:t>
            </a:r>
            <a:r>
              <a:rPr lang="en-US" sz="2400" dirty="0"/>
              <a:t>-</a:t>
            </a:r>
            <a:r>
              <a:rPr lang="el-GR" sz="2400" i="1" dirty="0"/>
              <a:t>ω</a:t>
            </a:r>
            <a:r>
              <a:rPr lang="en-US" sz="2400" baseline="-25000" dirty="0"/>
              <a:t>3</a:t>
            </a:r>
            <a:r>
              <a:rPr lang="en-US" sz="2400" i="1" dirty="0"/>
              <a:t>t</a:t>
            </a:r>
            <a:r>
              <a:rPr lang="en-US" sz="2400" dirty="0"/>
              <a:t>))</a:t>
            </a:r>
          </a:p>
          <a:p>
            <a:pPr>
              <a:lnSpc>
                <a:spcPct val="90000"/>
              </a:lnSpc>
            </a:pPr>
            <a:endParaRPr lang="en-US" sz="24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l-GR" sz="2400" dirty="0">
                <a:cs typeface="Arial" charset="0"/>
              </a:rPr>
              <a:t>Ψ</a:t>
            </a:r>
            <a:r>
              <a:rPr lang="en-US" sz="2400" baseline="-25000" dirty="0"/>
              <a:t>4</a:t>
            </a:r>
            <a:r>
              <a:rPr lang="en-US" sz="2400" dirty="0">
                <a:cs typeface="Arial" charset="0"/>
              </a:rPr>
              <a:t>(</a:t>
            </a:r>
            <a:r>
              <a:rPr lang="en-US" sz="2400" dirty="0" err="1">
                <a:cs typeface="Arial" charset="0"/>
              </a:rPr>
              <a:t>x,t</a:t>
            </a:r>
            <a:r>
              <a:rPr lang="en-US" sz="2400" dirty="0">
                <a:cs typeface="Arial" charset="0"/>
              </a:rPr>
              <a:t>) = </a:t>
            </a:r>
            <a:r>
              <a:rPr lang="en-US" sz="2400" dirty="0"/>
              <a:t>exp(</a:t>
            </a:r>
            <a:r>
              <a:rPr lang="en-US" sz="2400" i="1" dirty="0" err="1"/>
              <a:t>i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baseline="-25000" dirty="0"/>
              <a:t>4</a:t>
            </a:r>
            <a:r>
              <a:rPr lang="en-US" sz="2400" i="1" dirty="0"/>
              <a:t>x</a:t>
            </a:r>
            <a:r>
              <a:rPr lang="en-US" sz="2400" dirty="0"/>
              <a:t>-</a:t>
            </a:r>
            <a:r>
              <a:rPr lang="el-GR" sz="2400" i="1" dirty="0"/>
              <a:t>ω</a:t>
            </a:r>
            <a:r>
              <a:rPr lang="en-US" sz="2400" baseline="-25000" dirty="0"/>
              <a:t>4</a:t>
            </a:r>
            <a:r>
              <a:rPr lang="en-US" sz="2400" i="1" dirty="0"/>
              <a:t>t</a:t>
            </a:r>
            <a:r>
              <a:rPr lang="en-US" sz="2400" dirty="0"/>
              <a:t>))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etc</a:t>
            </a:r>
            <a:r>
              <a:rPr lang="en-US" sz="2400" dirty="0" smtClean="0"/>
              <a:t>…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/>
              <a:t>Different </a:t>
            </a:r>
            <a:r>
              <a:rPr lang="en-US" sz="2400" b="1" i="1" dirty="0" err="1"/>
              <a:t>k</a:t>
            </a:r>
            <a:r>
              <a:rPr lang="en-US" sz="2400" b="1" dirty="0" err="1"/>
              <a:t>’s</a:t>
            </a:r>
            <a:r>
              <a:rPr lang="en-US" sz="2400" b="1" dirty="0"/>
              <a:t> correspond to different energies, since 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Symbol"/>
              </a:rPr>
              <a:t>p=h/ =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MT Extra" pitchFamily="18" charset="2"/>
              </a:rPr>
              <a:t></a:t>
            </a:r>
            <a:r>
              <a:rPr lang="en-US" sz="2400" b="1" i="1" dirty="0" smtClean="0">
                <a:sym typeface="MT Extra" pitchFamily="18" charset="2"/>
              </a:rPr>
              <a:t>k</a:t>
            </a:r>
            <a:r>
              <a:rPr lang="en-US" sz="2400" b="1" dirty="0" smtClean="0"/>
              <a:t>    </a:t>
            </a:r>
            <a:r>
              <a:rPr lang="en-US" sz="2400" dirty="0" smtClean="0"/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     </a:t>
            </a:r>
            <a:r>
              <a:rPr lang="en-US" i="1" dirty="0"/>
              <a:t>E</a:t>
            </a:r>
            <a:r>
              <a:rPr lang="en-US" dirty="0"/>
              <a:t> = mv</a:t>
            </a:r>
            <a:r>
              <a:rPr lang="en-US" baseline="30000" dirty="0"/>
              <a:t>2</a:t>
            </a:r>
            <a:r>
              <a:rPr lang="en-US" dirty="0"/>
              <a:t>/2 = p</a:t>
            </a:r>
            <a:r>
              <a:rPr lang="en-US" baseline="30000" dirty="0"/>
              <a:t>2</a:t>
            </a:r>
            <a:r>
              <a:rPr lang="en-US" dirty="0"/>
              <a:t>/2m = h</a:t>
            </a:r>
            <a:r>
              <a:rPr lang="en-US" baseline="30000" dirty="0"/>
              <a:t>2</a:t>
            </a:r>
            <a:r>
              <a:rPr lang="en-US" dirty="0"/>
              <a:t>/2m</a:t>
            </a:r>
            <a:r>
              <a:rPr lang="en-US" dirty="0">
                <a:sym typeface="Symbol" pitchFamily="18" charset="2"/>
              </a:rPr>
              <a:t></a:t>
            </a:r>
            <a:r>
              <a:rPr lang="en-US" baseline="30000" dirty="0">
                <a:sym typeface="Symbol" pitchFamily="18" charset="2"/>
              </a:rPr>
              <a:t>2</a:t>
            </a:r>
            <a:r>
              <a:rPr lang="en-US" dirty="0"/>
              <a:t> = </a:t>
            </a:r>
            <a:r>
              <a:rPr lang="en-US" dirty="0">
                <a:sym typeface="MT Extra" pitchFamily="18" charset="2"/>
              </a:rPr>
              <a:t></a:t>
            </a:r>
            <a:r>
              <a:rPr lang="en-US" baseline="30000" dirty="0">
                <a:sym typeface="MT Extra" pitchFamily="18" charset="2"/>
              </a:rPr>
              <a:t>2</a:t>
            </a:r>
            <a:r>
              <a:rPr lang="en-US" i="1" dirty="0">
                <a:sym typeface="MT Extra" pitchFamily="18" charset="2"/>
              </a:rPr>
              <a:t>k</a:t>
            </a:r>
            <a:r>
              <a:rPr lang="en-US" baseline="30000" dirty="0">
                <a:sym typeface="MT Extra" pitchFamily="18" charset="2"/>
              </a:rPr>
              <a:t>2</a:t>
            </a:r>
            <a:r>
              <a:rPr lang="en-US" dirty="0">
                <a:sym typeface="MT Extra" pitchFamily="18" charset="2"/>
              </a:rPr>
              <a:t>/2m</a:t>
            </a:r>
          </a:p>
        </p:txBody>
      </p:sp>
      <p:sp>
        <p:nvSpPr>
          <p:cNvPr id="71684" name="Freeform 4"/>
          <p:cNvSpPr>
            <a:spLocks/>
          </p:cNvSpPr>
          <p:nvPr/>
        </p:nvSpPr>
        <p:spPr bwMode="auto">
          <a:xfrm>
            <a:off x="3973513" y="3602038"/>
            <a:ext cx="2055812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85" name="Freeform 5"/>
          <p:cNvSpPr>
            <a:spLocks/>
          </p:cNvSpPr>
          <p:nvPr/>
        </p:nvSpPr>
        <p:spPr bwMode="auto">
          <a:xfrm>
            <a:off x="5794375" y="3609975"/>
            <a:ext cx="2055813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86" name="Freeform 6"/>
          <p:cNvSpPr>
            <a:spLocks/>
          </p:cNvSpPr>
          <p:nvPr/>
        </p:nvSpPr>
        <p:spPr bwMode="auto">
          <a:xfrm>
            <a:off x="7604125" y="3602038"/>
            <a:ext cx="2055813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87" name="Freeform 7"/>
          <p:cNvSpPr>
            <a:spLocks/>
          </p:cNvSpPr>
          <p:nvPr/>
        </p:nvSpPr>
        <p:spPr bwMode="auto">
          <a:xfrm>
            <a:off x="3954463" y="4403725"/>
            <a:ext cx="1257300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88" name="Freeform 8"/>
          <p:cNvSpPr>
            <a:spLocks/>
          </p:cNvSpPr>
          <p:nvPr/>
        </p:nvSpPr>
        <p:spPr bwMode="auto">
          <a:xfrm>
            <a:off x="5076825" y="4427538"/>
            <a:ext cx="1257300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89" name="Freeform 9"/>
          <p:cNvSpPr>
            <a:spLocks/>
          </p:cNvSpPr>
          <p:nvPr/>
        </p:nvSpPr>
        <p:spPr bwMode="auto">
          <a:xfrm>
            <a:off x="6203950" y="4452938"/>
            <a:ext cx="1257300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90" name="Freeform 10"/>
          <p:cNvSpPr>
            <a:spLocks/>
          </p:cNvSpPr>
          <p:nvPr/>
        </p:nvSpPr>
        <p:spPr bwMode="auto">
          <a:xfrm>
            <a:off x="7305675" y="4456113"/>
            <a:ext cx="1257300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91" name="Freeform 11"/>
          <p:cNvSpPr>
            <a:spLocks/>
          </p:cNvSpPr>
          <p:nvPr/>
        </p:nvSpPr>
        <p:spPr bwMode="auto">
          <a:xfrm>
            <a:off x="3971925" y="2790825"/>
            <a:ext cx="2936875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92" name="Freeform 12"/>
          <p:cNvSpPr>
            <a:spLocks/>
          </p:cNvSpPr>
          <p:nvPr/>
        </p:nvSpPr>
        <p:spPr bwMode="auto">
          <a:xfrm>
            <a:off x="6591300" y="2816225"/>
            <a:ext cx="2936875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93" name="Freeform 13"/>
          <p:cNvSpPr>
            <a:spLocks/>
          </p:cNvSpPr>
          <p:nvPr/>
        </p:nvSpPr>
        <p:spPr bwMode="auto">
          <a:xfrm>
            <a:off x="3959225" y="2028825"/>
            <a:ext cx="5248275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1694" name="Freeform 14"/>
          <p:cNvSpPr>
            <a:spLocks/>
          </p:cNvSpPr>
          <p:nvPr/>
        </p:nvSpPr>
        <p:spPr bwMode="auto">
          <a:xfrm>
            <a:off x="8421688" y="4459288"/>
            <a:ext cx="1257300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FC53-ED78-43AD-9948-6D0344B9EABB}" type="slidenum">
              <a:rPr lang="en-US"/>
              <a:pPr/>
              <a:t>14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Heisenberg Uncertainty Principle</a:t>
            </a: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84300"/>
            <a:ext cx="8412163" cy="54737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Plane Wave: </a:t>
            </a:r>
            <a:r>
              <a:rPr lang="el-GR" sz="2800">
                <a:cs typeface="Arial" charset="0"/>
              </a:rPr>
              <a:t>Ψ</a:t>
            </a:r>
            <a:r>
              <a:rPr lang="en-US" sz="2800">
                <a:cs typeface="Arial" charset="0"/>
              </a:rPr>
              <a:t>(x,t) = A</a:t>
            </a:r>
            <a:r>
              <a:rPr lang="en-US" sz="2800"/>
              <a:t>exp(</a:t>
            </a:r>
            <a:r>
              <a:rPr lang="en-US" sz="2800" i="1"/>
              <a:t>i</a:t>
            </a:r>
            <a:r>
              <a:rPr lang="en-US" sz="2800"/>
              <a:t>(</a:t>
            </a:r>
            <a:r>
              <a:rPr lang="en-US" sz="2800" i="1"/>
              <a:t>kx</a:t>
            </a:r>
            <a:r>
              <a:rPr lang="en-US" sz="2800"/>
              <a:t>-</a:t>
            </a:r>
            <a:r>
              <a:rPr lang="el-GR" sz="2800" i="1"/>
              <a:t>ω</a:t>
            </a:r>
            <a:r>
              <a:rPr lang="en-US" sz="2800" i="1"/>
              <a:t>t</a:t>
            </a:r>
            <a:r>
              <a:rPr lang="en-US" sz="2800"/>
              <a:t>))</a:t>
            </a:r>
          </a:p>
          <a:p>
            <a:endParaRPr lang="en-US" sz="2800"/>
          </a:p>
          <a:p>
            <a:pPr lvl="1"/>
            <a:r>
              <a:rPr lang="en-US" sz="2400">
                <a:solidFill>
                  <a:srgbClr val="0000FF"/>
                </a:solidFill>
              </a:rPr>
              <a:t>Wavelength, momentum, energy well-defined.</a:t>
            </a:r>
          </a:p>
          <a:p>
            <a:pPr lvl="1"/>
            <a:r>
              <a:rPr lang="en-US" sz="2400">
                <a:solidFill>
                  <a:srgbClr val="0000FF"/>
                </a:solidFill>
              </a:rPr>
              <a:t>Position not well-defined: Amplitude is equal everywhere, so particle could be anywhere!</a:t>
            </a:r>
          </a:p>
          <a:p>
            <a:pPr>
              <a:buFontTx/>
              <a:buNone/>
            </a:pPr>
            <a:r>
              <a:rPr lang="en-US" sz="2800"/>
              <a:t>Wave Packet: </a:t>
            </a:r>
            <a:r>
              <a:rPr lang="el-GR" sz="2800">
                <a:cs typeface="Arial" charset="0"/>
              </a:rPr>
              <a:t>Ψ</a:t>
            </a:r>
            <a:r>
              <a:rPr lang="en-US" sz="2800">
                <a:cs typeface="Arial" charset="0"/>
              </a:rPr>
              <a:t>(x,t) = </a:t>
            </a:r>
            <a:r>
              <a:rPr lang="el-GR" sz="2800">
                <a:cs typeface="Arial" charset="0"/>
              </a:rPr>
              <a:t>Σ</a:t>
            </a:r>
            <a:r>
              <a:rPr lang="en-US" sz="2800" baseline="-25000"/>
              <a:t>n</a:t>
            </a:r>
            <a:r>
              <a:rPr lang="en-US" sz="2800"/>
              <a:t>A</a:t>
            </a:r>
            <a:r>
              <a:rPr lang="en-US" sz="2800" baseline="-25000"/>
              <a:t>n</a:t>
            </a:r>
            <a:r>
              <a:rPr lang="en-US" sz="2800"/>
              <a:t>exp(</a:t>
            </a:r>
            <a:r>
              <a:rPr lang="en-US" sz="2800" i="1"/>
              <a:t>i</a:t>
            </a:r>
            <a:r>
              <a:rPr lang="en-US" sz="2800"/>
              <a:t>(</a:t>
            </a:r>
            <a:r>
              <a:rPr lang="en-US" sz="2800" i="1"/>
              <a:t>k</a:t>
            </a:r>
            <a:r>
              <a:rPr lang="en-US" sz="2800" baseline="-25000"/>
              <a:t>n</a:t>
            </a:r>
            <a:r>
              <a:rPr lang="en-US" sz="2800" i="1"/>
              <a:t>x</a:t>
            </a:r>
            <a:r>
              <a:rPr lang="en-US" sz="2800"/>
              <a:t>-</a:t>
            </a:r>
            <a:r>
              <a:rPr lang="el-GR" sz="2800" i="1"/>
              <a:t>ω</a:t>
            </a:r>
            <a:r>
              <a:rPr lang="en-US" sz="2800" baseline="-25000"/>
              <a:t>n</a:t>
            </a:r>
            <a:r>
              <a:rPr lang="en-US" sz="2800" i="1"/>
              <a:t>t</a:t>
            </a:r>
            <a:r>
              <a:rPr lang="en-US" sz="2800"/>
              <a:t>))</a:t>
            </a:r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endParaRPr lang="en-US" sz="2800"/>
          </a:p>
          <a:p>
            <a:pPr lvl="1"/>
            <a:r>
              <a:rPr lang="el-GR" sz="2400">
                <a:solidFill>
                  <a:srgbClr val="0000FF"/>
                </a:solidFill>
                <a:cs typeface="Arial" charset="0"/>
              </a:rPr>
              <a:t>λ</a:t>
            </a:r>
            <a:r>
              <a:rPr lang="en-US" sz="2400">
                <a:solidFill>
                  <a:srgbClr val="0000FF"/>
                </a:solidFill>
                <a:cs typeface="Arial" charset="0"/>
              </a:rPr>
              <a:t>, p, E not well-defined: made up of a bunch of different waves, each with a different </a:t>
            </a:r>
            <a:r>
              <a:rPr lang="el-GR" sz="2400">
                <a:solidFill>
                  <a:srgbClr val="0000FF"/>
                </a:solidFill>
                <a:cs typeface="Arial" charset="0"/>
              </a:rPr>
              <a:t>λ</a:t>
            </a:r>
            <a:r>
              <a:rPr lang="en-US" sz="2400">
                <a:solidFill>
                  <a:srgbClr val="0000FF"/>
                </a:solidFill>
                <a:cs typeface="Arial" charset="0"/>
              </a:rPr>
              <a:t>,p,E</a:t>
            </a:r>
          </a:p>
          <a:p>
            <a:pPr lvl="1"/>
            <a:r>
              <a:rPr lang="en-US" sz="2400">
                <a:solidFill>
                  <a:srgbClr val="0000FF"/>
                </a:solidFill>
              </a:rPr>
              <a:t>x much better defined: amplitude only non-zero in small region of space, so particle can only be found there.</a:t>
            </a:r>
          </a:p>
        </p:txBody>
      </p:sp>
      <p:sp>
        <p:nvSpPr>
          <p:cNvPr id="79876" name="Freeform 4"/>
          <p:cNvSpPr>
            <a:spLocks/>
          </p:cNvSpPr>
          <p:nvPr/>
        </p:nvSpPr>
        <p:spPr bwMode="auto">
          <a:xfrm>
            <a:off x="0" y="1857375"/>
            <a:ext cx="2055813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77" name="Freeform 5"/>
          <p:cNvSpPr>
            <a:spLocks/>
          </p:cNvSpPr>
          <p:nvPr/>
        </p:nvSpPr>
        <p:spPr bwMode="auto">
          <a:xfrm>
            <a:off x="1820863" y="1865313"/>
            <a:ext cx="2055812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78" name="Freeform 6"/>
          <p:cNvSpPr>
            <a:spLocks/>
          </p:cNvSpPr>
          <p:nvPr/>
        </p:nvSpPr>
        <p:spPr bwMode="auto">
          <a:xfrm>
            <a:off x="3630613" y="1857375"/>
            <a:ext cx="2055812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79" name="Freeform 7"/>
          <p:cNvSpPr>
            <a:spLocks/>
          </p:cNvSpPr>
          <p:nvPr/>
        </p:nvSpPr>
        <p:spPr bwMode="auto">
          <a:xfrm>
            <a:off x="5443538" y="1843088"/>
            <a:ext cx="2055812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0" name="Freeform 8"/>
          <p:cNvSpPr>
            <a:spLocks/>
          </p:cNvSpPr>
          <p:nvPr/>
        </p:nvSpPr>
        <p:spPr bwMode="auto">
          <a:xfrm>
            <a:off x="7264400" y="1851025"/>
            <a:ext cx="2055813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pic>
        <p:nvPicPr>
          <p:cNvPr id="7988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97350"/>
            <a:ext cx="9144000" cy="1000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AF06-1466-46DB-93A2-1CCBEEA8245B}" type="slidenum">
              <a:rPr lang="en-US"/>
              <a:pPr/>
              <a:t>15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Heisenberg Uncertainty Principle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cs typeface="Arial" charset="0"/>
              </a:rPr>
              <a:t>In math: </a:t>
            </a:r>
            <a:r>
              <a:rPr lang="el-GR" dirty="0">
                <a:cs typeface="Arial" charset="0"/>
              </a:rPr>
              <a:t>Δ</a:t>
            </a:r>
            <a:r>
              <a:rPr lang="en-US" dirty="0">
                <a:cs typeface="Arial" charset="0"/>
              </a:rPr>
              <a:t>x</a:t>
            </a:r>
            <a:r>
              <a:rPr lang="el-GR" dirty="0">
                <a:cs typeface="Arial" charset="0"/>
              </a:rPr>
              <a:t>Δ</a:t>
            </a:r>
            <a:r>
              <a:rPr lang="en-US" dirty="0">
                <a:cs typeface="Arial" charset="0"/>
              </a:rPr>
              <a:t>p</a:t>
            </a:r>
            <a:r>
              <a:rPr lang="en-US" dirty="0">
                <a:cs typeface="Arial" charset="0"/>
                <a:sym typeface="Symbol" pitchFamily="18" charset="2"/>
              </a:rPr>
              <a:t> </a:t>
            </a:r>
            <a:r>
              <a:rPr lang="en-US" dirty="0">
                <a:sym typeface="MT Extra" pitchFamily="18" charset="2"/>
              </a:rPr>
              <a:t>/2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MT Extra" pitchFamily="18" charset="2"/>
              </a:rPr>
              <a:t>In words: Position and momentum cannot both be determined completely precisely.  The more precisely one is determined, the less precisely the other is determined.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MT Extra" pitchFamily="18" charset="2"/>
              </a:rPr>
              <a:t>Should really be called “Heisenberg Indeterminacy Principle.”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MT Extra" pitchFamily="18" charset="2"/>
              </a:rPr>
              <a:t>This is weird if you think about particles, </a:t>
            </a:r>
            <a:r>
              <a:rPr lang="en-US" dirty="0" smtClean="0">
                <a:sym typeface="MT Extra" pitchFamily="18" charset="2"/>
              </a:rPr>
              <a:t>obvious if </a:t>
            </a:r>
            <a:r>
              <a:rPr lang="en-US" dirty="0">
                <a:sym typeface="MT Extra" pitchFamily="18" charset="2"/>
              </a:rPr>
              <a:t>you think about waves.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0955-658E-4A82-A9B5-7CDE88F3FFFE}" type="slidenum">
              <a:rPr lang="en-US"/>
              <a:pPr/>
              <a:t>16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Heisenberg Uncertainty Principle</a:t>
            </a:r>
          </a:p>
        </p:txBody>
      </p:sp>
      <p:sp>
        <p:nvSpPr>
          <p:cNvPr id="81923" name="Freeform 3"/>
          <p:cNvSpPr>
            <a:spLocks/>
          </p:cNvSpPr>
          <p:nvPr/>
        </p:nvSpPr>
        <p:spPr bwMode="auto">
          <a:xfrm>
            <a:off x="0" y="1857375"/>
            <a:ext cx="2055813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1924" name="Freeform 4"/>
          <p:cNvSpPr>
            <a:spLocks/>
          </p:cNvSpPr>
          <p:nvPr/>
        </p:nvSpPr>
        <p:spPr bwMode="auto">
          <a:xfrm>
            <a:off x="1820863" y="1865313"/>
            <a:ext cx="2055812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1925" name="Freeform 5"/>
          <p:cNvSpPr>
            <a:spLocks/>
          </p:cNvSpPr>
          <p:nvPr/>
        </p:nvSpPr>
        <p:spPr bwMode="auto">
          <a:xfrm>
            <a:off x="3630613" y="1857375"/>
            <a:ext cx="2055812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1926" name="Freeform 6"/>
          <p:cNvSpPr>
            <a:spLocks/>
          </p:cNvSpPr>
          <p:nvPr/>
        </p:nvSpPr>
        <p:spPr bwMode="auto">
          <a:xfrm>
            <a:off x="5443538" y="1843088"/>
            <a:ext cx="2055812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1927" name="Freeform 7"/>
          <p:cNvSpPr>
            <a:spLocks/>
          </p:cNvSpPr>
          <p:nvPr/>
        </p:nvSpPr>
        <p:spPr bwMode="auto">
          <a:xfrm>
            <a:off x="7264400" y="1851025"/>
            <a:ext cx="2055813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pic>
        <p:nvPicPr>
          <p:cNvPr id="8192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4788" y="5106988"/>
            <a:ext cx="9696451" cy="992187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</p:pic>
      <p:sp>
        <p:nvSpPr>
          <p:cNvPr id="81929" name="Line 9"/>
          <p:cNvSpPr>
            <a:spLocks noChangeShapeType="1"/>
          </p:cNvSpPr>
          <p:nvPr/>
        </p:nvSpPr>
        <p:spPr bwMode="auto">
          <a:xfrm>
            <a:off x="2011363" y="4459288"/>
            <a:ext cx="5106987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>
            <a:off x="4141788" y="6283325"/>
            <a:ext cx="90011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4418013" y="6088063"/>
            <a:ext cx="366712" cy="3651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 type="none" w="lg" len="lg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cs typeface="Arial" charset="0"/>
              </a:rPr>
              <a:t>Δ</a:t>
            </a:r>
            <a:r>
              <a:rPr lang="en-US" sz="2400">
                <a:cs typeface="Arial" charset="0"/>
              </a:rPr>
              <a:t>x</a:t>
            </a:r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4400550" y="4257675"/>
            <a:ext cx="366713" cy="3651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 type="none" w="lg" len="lg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cs typeface="Arial" charset="0"/>
              </a:rPr>
              <a:t>Δ</a:t>
            </a:r>
            <a:r>
              <a:rPr lang="en-US" sz="2400">
                <a:cs typeface="Arial" charset="0"/>
              </a:rPr>
              <a:t>x</a:t>
            </a:r>
          </a:p>
        </p:txBody>
      </p:sp>
      <p:sp>
        <p:nvSpPr>
          <p:cNvPr id="81933" name="Line 13"/>
          <p:cNvSpPr>
            <a:spLocks noChangeShapeType="1"/>
          </p:cNvSpPr>
          <p:nvPr/>
        </p:nvSpPr>
        <p:spPr bwMode="auto">
          <a:xfrm>
            <a:off x="-200025" y="2571750"/>
            <a:ext cx="954405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4419600" y="2370138"/>
            <a:ext cx="366713" cy="3651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 type="none" w="lg" len="lg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cs typeface="Arial" charset="0"/>
              </a:rPr>
              <a:t>Δ</a:t>
            </a:r>
            <a:r>
              <a:rPr lang="en-US" sz="2400">
                <a:cs typeface="Arial" charset="0"/>
              </a:rPr>
              <a:t>x</a:t>
            </a:r>
          </a:p>
        </p:txBody>
      </p:sp>
      <p:sp>
        <p:nvSpPr>
          <p:cNvPr id="81935" name="Text Box 15"/>
          <p:cNvSpPr txBox="1">
            <a:spLocks noChangeArrowheads="1"/>
          </p:cNvSpPr>
          <p:nvPr/>
        </p:nvSpPr>
        <p:spPr bwMode="auto">
          <a:xfrm>
            <a:off x="3624263" y="2657475"/>
            <a:ext cx="4422775" cy="36512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cs typeface="Arial" charset="0"/>
              </a:rPr>
              <a:t>small </a:t>
            </a:r>
            <a:r>
              <a:rPr lang="el-GR" sz="2400">
                <a:cs typeface="Arial" charset="0"/>
              </a:rPr>
              <a:t>Δ</a:t>
            </a:r>
            <a:r>
              <a:rPr lang="en-US" sz="2400">
                <a:cs typeface="Arial" charset="0"/>
              </a:rPr>
              <a:t>p – only one wavelength</a:t>
            </a:r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1433513" y="4514850"/>
            <a:ext cx="6816725" cy="36512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cs typeface="Arial" charset="0"/>
              </a:rPr>
              <a:t>medium </a:t>
            </a:r>
            <a:r>
              <a:rPr lang="el-GR" sz="2400">
                <a:cs typeface="Arial" charset="0"/>
              </a:rPr>
              <a:t>Δ</a:t>
            </a:r>
            <a:r>
              <a:rPr lang="en-US" sz="2400">
                <a:cs typeface="Arial" charset="0"/>
              </a:rPr>
              <a:t>p – wave packet made of several waves</a:t>
            </a:r>
          </a:p>
        </p:txBody>
      </p:sp>
      <p:sp>
        <p:nvSpPr>
          <p:cNvPr id="81937" name="Text Box 17"/>
          <p:cNvSpPr txBox="1">
            <a:spLocks noChangeArrowheads="1"/>
          </p:cNvSpPr>
          <p:nvPr/>
        </p:nvSpPr>
        <p:spPr bwMode="auto">
          <a:xfrm>
            <a:off x="2941638" y="6334125"/>
            <a:ext cx="6281737" cy="36512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cs typeface="Arial" charset="0"/>
              </a:rPr>
              <a:t>large </a:t>
            </a:r>
            <a:r>
              <a:rPr lang="el-GR" sz="2400">
                <a:cs typeface="Arial" charset="0"/>
              </a:rPr>
              <a:t>Δ</a:t>
            </a:r>
            <a:r>
              <a:rPr lang="en-US" sz="2400">
                <a:cs typeface="Arial" charset="0"/>
              </a:rPr>
              <a:t>p – wave packet made of lots of waves</a:t>
            </a:r>
          </a:p>
        </p:txBody>
      </p:sp>
      <p:pic>
        <p:nvPicPr>
          <p:cNvPr id="8193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7488" y="3279775"/>
            <a:ext cx="9680576" cy="95726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642918"/>
            <a:ext cx="8358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Using the H. U. P. to figure out physics we do not know.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 proton is stuck inside an atomic nucleus composed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of other protons and neutrons.  Is size of about 10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-14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as Rutherford discovered.  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Implies there must be some force holding it in because protons repelling. Proton is confined in some potential energy by this force. 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is the scale of the confining energy?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 about how energy required to tear nucleus apart?  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428604"/>
            <a:ext cx="83471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Why would energy be related to size of nucleus?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group discuss, write down, one short sentence or less,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if can come up with relation in words, try and express as eq.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2285992"/>
            <a:ext cx="816120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to confine within small position range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x means must have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large uncertainty in momentum, 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xp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 h/2 . 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Means have large range of momentum components in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wave function, so large momentum in wave function. 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Large momentum means large kinetic energy.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How express as equation?</a:t>
            </a:r>
          </a:p>
          <a:p>
            <a:endParaRPr lang="en-US" sz="2400" dirty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p ~ p ~ h/2x, where x = 10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-14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m 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= p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/2M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=  (h/2 x10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-14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m)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/2M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  =?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6429396"/>
            <a:ext cx="5953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2 M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eV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= 3.2 x 10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-13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J  - - typical energy for alpha particle in alpha decay</a:t>
            </a:r>
            <a:endParaRPr lang="en-CA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714480" y="214291"/>
          <a:ext cx="5643602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1357290" y="3214686"/>
          <a:ext cx="6157914" cy="305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034" y="5857892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 was unhappy that number of people got &lt; 70% on individual exam. Means did not learn &gt;30% of what should.</a:t>
            </a:r>
          </a:p>
          <a:p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20" y="3714752"/>
            <a:ext cx="13887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Ph. El. Eff.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question</a:t>
            </a:r>
            <a:endParaRPr lang="en-CA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571480"/>
            <a:ext cx="40350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Reading quiz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1.  For 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wavepacket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f t ~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a. h    b. h    c. 1    d. 0</a:t>
            </a:r>
          </a:p>
          <a:p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428860" y="1428736"/>
            <a:ext cx="142876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57224" y="2357430"/>
            <a:ext cx="79912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2.  Heisenberg uncertainty principle as expressed in the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book is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xp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 1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b.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xt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 1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c.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x/p  h/2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d.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en-US" sz="2400" dirty="0" err="1" smtClean="0">
                <a:latin typeface="Arial" pitchFamily="34" charset="0"/>
                <a:cs typeface="Arial" pitchFamily="34" charset="0"/>
                <a:sym typeface="Symbol"/>
              </a:rPr>
              <a:t>xp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 h/2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4000504"/>
            <a:ext cx="83503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3. The Heisenberg U. P. is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an inherent implication of the wavelike nature of particles.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 is an additional new concept beyond the wavelike nature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of particles.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c. this issue is not discussed in the textbook. 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285852" y="285728"/>
          <a:ext cx="6286544" cy="2925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1428728" y="3429000"/>
          <a:ext cx="6072230" cy="3068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142976" y="214290"/>
          <a:ext cx="5941281" cy="2671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1214414" y="3286124"/>
          <a:ext cx="5941281" cy="2504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357290" y="214290"/>
          <a:ext cx="6072230" cy="2901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“Things that help my learning” 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Every part of course mentioned by multiple people.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225689"/>
            <a:ext cx="864396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Things that could be better  (nothing very common)--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1. most common-- group seating arrangement. 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Talking within group. 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 Hearing student questions and comments from front if seated in back.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response--  a. classroom setup inherent problem, searched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entire campus for room, these were best we could get.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 will rearrange group locations-- new location given out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as come into class Wednesday.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2. Group discussions.  A few things about people dominating group discussion,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not having broad participation, getting bogged down in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two individuals arguing.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Response-- talk about in minute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642918"/>
            <a:ext cx="7252306" cy="21082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3. a few-- Break up tutorial and give more feedback.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response-- done, starting last Friday.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  <a:p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4. Harder clicker questions.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Response--  I completely agree!  Working on it!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Will also speed up course, but only slightly.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3071810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5. one person-- wants me to have office hours.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esponse-- I always have had them.  Are posted on website, 4-5 PM Mondays.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4429132"/>
            <a:ext cx="8358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6. More homework.  More practice problems. 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Response-- book and workbook lots of practice problems, no additional  HW problems, would exceed agreed upon workload.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  <a:p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7" y="642918"/>
            <a:ext cx="87154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Group interactions-- skills learned useful for rest of life.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 few observations about the groups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1) comparing individual and group exam scores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27% of men got higher individual score than group score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 66% of women got higher individual than group score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c. in all groups where there were indications of someone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dominating the discussion, that person was not highest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scoring individual in the group.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lesson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-- need to be making more effort to involve all members of group in discussion and getting benefit of all input. 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Periodically stop, go around and get input from everyone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 group.  Particularly good to do when argument between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two going on very long.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Discussion?</a:t>
            </a:r>
          </a:p>
          <a:p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BF46-5AFC-45F1-B012-2DCEA49E92D2}" type="slidenum">
              <a:rPr lang="en-US"/>
              <a:pPr/>
              <a:t>26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0"/>
            <a:ext cx="8229600" cy="860425"/>
          </a:xfrm>
        </p:spPr>
        <p:txBody>
          <a:bodyPr/>
          <a:lstStyle/>
          <a:p>
            <a:r>
              <a:rPr lang="en-US"/>
              <a:t>Plane Waves vs. Wave Packets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1325" y="4225925"/>
            <a:ext cx="4038600" cy="26320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lphaUcPeriod"/>
            </a:pPr>
            <a:r>
              <a:rPr lang="en-US" sz="2400"/>
              <a:t>p most well-defined for plane wave, x most well-defined for wave packet.</a:t>
            </a:r>
          </a:p>
          <a:p>
            <a:pPr marL="609600" indent="-609600">
              <a:lnSpc>
                <a:spcPct val="80000"/>
              </a:lnSpc>
              <a:buFontTx/>
              <a:buAutoNum type="alphaUcPeriod"/>
            </a:pPr>
            <a:r>
              <a:rPr lang="en-US" sz="2400"/>
              <a:t>x most well-defined for plane wave, p most well-defined for wave packet.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2325" y="4225925"/>
            <a:ext cx="4038600" cy="26320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lphaUcPeriod" startAt="3"/>
            </a:pPr>
            <a:r>
              <a:rPr lang="en-US" sz="2400"/>
              <a:t>p most well-defined for plane wave, x equally well-defined for both.</a:t>
            </a:r>
          </a:p>
          <a:p>
            <a:pPr marL="533400" indent="-533400">
              <a:lnSpc>
                <a:spcPct val="80000"/>
              </a:lnSpc>
              <a:buFontTx/>
              <a:buAutoNum type="alphaUcPeriod" startAt="3"/>
            </a:pPr>
            <a:r>
              <a:rPr lang="en-US" sz="2400"/>
              <a:t>x most well-defined for wave packet, p most well-defined for both.</a:t>
            </a:r>
          </a:p>
          <a:p>
            <a:pPr marL="533400" indent="-533400">
              <a:lnSpc>
                <a:spcPct val="80000"/>
              </a:lnSpc>
              <a:buFontTx/>
              <a:buAutoNum type="alphaUcPeriod" startAt="3"/>
            </a:pPr>
            <a:r>
              <a:rPr lang="en-US" sz="2400"/>
              <a:t>p and x equally well-defined for both.</a:t>
            </a:r>
          </a:p>
        </p:txBody>
      </p:sp>
      <p:sp>
        <p:nvSpPr>
          <p:cNvPr id="78853" name="Freeform 5"/>
          <p:cNvSpPr>
            <a:spLocks/>
          </p:cNvSpPr>
          <p:nvPr/>
        </p:nvSpPr>
        <p:spPr bwMode="auto">
          <a:xfrm>
            <a:off x="0" y="1397000"/>
            <a:ext cx="2055813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854" name="Freeform 6"/>
          <p:cNvSpPr>
            <a:spLocks/>
          </p:cNvSpPr>
          <p:nvPr/>
        </p:nvSpPr>
        <p:spPr bwMode="auto">
          <a:xfrm>
            <a:off x="1820863" y="1404938"/>
            <a:ext cx="2055812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855" name="Freeform 7"/>
          <p:cNvSpPr>
            <a:spLocks/>
          </p:cNvSpPr>
          <p:nvPr/>
        </p:nvSpPr>
        <p:spPr bwMode="auto">
          <a:xfrm>
            <a:off x="3630613" y="1397000"/>
            <a:ext cx="2055812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856" name="Freeform 8"/>
          <p:cNvSpPr>
            <a:spLocks/>
          </p:cNvSpPr>
          <p:nvPr/>
        </p:nvSpPr>
        <p:spPr bwMode="auto">
          <a:xfrm>
            <a:off x="5443538" y="1382713"/>
            <a:ext cx="2055812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857" name="Freeform 9"/>
          <p:cNvSpPr>
            <a:spLocks/>
          </p:cNvSpPr>
          <p:nvPr/>
        </p:nvSpPr>
        <p:spPr bwMode="auto">
          <a:xfrm>
            <a:off x="7264400" y="1390650"/>
            <a:ext cx="2055813" cy="5461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64" y="51"/>
              </a:cxn>
              <a:cxn ang="0">
                <a:pos x="117" y="129"/>
              </a:cxn>
              <a:cxn ang="0">
                <a:pos x="162" y="210"/>
              </a:cxn>
              <a:cxn ang="0">
                <a:pos x="219" y="294"/>
              </a:cxn>
              <a:cxn ang="0">
                <a:pos x="282" y="336"/>
              </a:cxn>
              <a:cxn ang="0">
                <a:pos x="354" y="276"/>
              </a:cxn>
              <a:cxn ang="0">
                <a:pos x="468" y="78"/>
              </a:cxn>
              <a:cxn ang="0">
                <a:pos x="561" y="9"/>
              </a:cxn>
              <a:cxn ang="0">
                <a:pos x="648" y="66"/>
              </a:cxn>
              <a:cxn ang="0">
                <a:pos x="705" y="162"/>
              </a:cxn>
              <a:cxn ang="0">
                <a:pos x="786" y="297"/>
              </a:cxn>
              <a:cxn ang="0">
                <a:pos x="858" y="336"/>
              </a:cxn>
              <a:cxn ang="0">
                <a:pos x="942" y="246"/>
              </a:cxn>
              <a:cxn ang="0">
                <a:pos x="1029" y="87"/>
              </a:cxn>
              <a:cxn ang="0">
                <a:pos x="1116" y="6"/>
              </a:cxn>
              <a:cxn ang="0">
                <a:pos x="1206" y="48"/>
              </a:cxn>
              <a:cxn ang="0">
                <a:pos x="1295" y="194"/>
              </a:cxn>
            </a:cxnLst>
            <a:rect l="0" t="0" r="r" b="b"/>
            <a:pathLst>
              <a:path w="1295" h="344">
                <a:moveTo>
                  <a:pt x="0" y="7"/>
                </a:moveTo>
                <a:cubicBezTo>
                  <a:pt x="11" y="14"/>
                  <a:pt x="44" y="31"/>
                  <a:pt x="64" y="51"/>
                </a:cubicBezTo>
                <a:cubicBezTo>
                  <a:pt x="84" y="71"/>
                  <a:pt x="101" y="103"/>
                  <a:pt x="117" y="129"/>
                </a:cubicBezTo>
                <a:cubicBezTo>
                  <a:pt x="133" y="155"/>
                  <a:pt x="145" y="183"/>
                  <a:pt x="162" y="210"/>
                </a:cubicBezTo>
                <a:cubicBezTo>
                  <a:pt x="179" y="237"/>
                  <a:pt x="199" y="273"/>
                  <a:pt x="219" y="294"/>
                </a:cubicBezTo>
                <a:cubicBezTo>
                  <a:pt x="239" y="315"/>
                  <a:pt x="260" y="339"/>
                  <a:pt x="282" y="336"/>
                </a:cubicBezTo>
                <a:cubicBezTo>
                  <a:pt x="304" y="333"/>
                  <a:pt x="323" y="319"/>
                  <a:pt x="354" y="276"/>
                </a:cubicBezTo>
                <a:cubicBezTo>
                  <a:pt x="385" y="233"/>
                  <a:pt x="433" y="123"/>
                  <a:pt x="468" y="78"/>
                </a:cubicBezTo>
                <a:cubicBezTo>
                  <a:pt x="503" y="33"/>
                  <a:pt x="531" y="11"/>
                  <a:pt x="561" y="9"/>
                </a:cubicBezTo>
                <a:cubicBezTo>
                  <a:pt x="591" y="7"/>
                  <a:pt x="624" y="40"/>
                  <a:pt x="648" y="66"/>
                </a:cubicBezTo>
                <a:cubicBezTo>
                  <a:pt x="672" y="92"/>
                  <a:pt x="682" y="124"/>
                  <a:pt x="705" y="162"/>
                </a:cubicBezTo>
                <a:cubicBezTo>
                  <a:pt x="728" y="200"/>
                  <a:pt x="761" y="268"/>
                  <a:pt x="786" y="297"/>
                </a:cubicBezTo>
                <a:cubicBezTo>
                  <a:pt x="811" y="326"/>
                  <a:pt x="832" y="344"/>
                  <a:pt x="858" y="336"/>
                </a:cubicBezTo>
                <a:cubicBezTo>
                  <a:pt x="884" y="328"/>
                  <a:pt x="913" y="288"/>
                  <a:pt x="942" y="246"/>
                </a:cubicBezTo>
                <a:cubicBezTo>
                  <a:pt x="971" y="204"/>
                  <a:pt x="1000" y="127"/>
                  <a:pt x="1029" y="87"/>
                </a:cubicBezTo>
                <a:cubicBezTo>
                  <a:pt x="1058" y="47"/>
                  <a:pt x="1087" y="12"/>
                  <a:pt x="1116" y="6"/>
                </a:cubicBezTo>
                <a:cubicBezTo>
                  <a:pt x="1145" y="0"/>
                  <a:pt x="1176" y="17"/>
                  <a:pt x="1206" y="48"/>
                </a:cubicBezTo>
                <a:cubicBezTo>
                  <a:pt x="1236" y="79"/>
                  <a:pt x="1277" y="164"/>
                  <a:pt x="1295" y="1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pic>
        <p:nvPicPr>
          <p:cNvPr id="7885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20950"/>
            <a:ext cx="9144000" cy="1000125"/>
          </a:xfrm>
          <a:prstGeom prst="rect">
            <a:avLst/>
          </a:prstGeom>
          <a:noFill/>
        </p:spPr>
      </p:pic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431800" y="781050"/>
            <a:ext cx="8129588" cy="35083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sz="2800" dirty="0"/>
              <a:t>Plane Wave: </a:t>
            </a:r>
            <a:r>
              <a:rPr lang="el-GR" sz="2800" dirty="0"/>
              <a:t>Ψ</a:t>
            </a:r>
            <a:r>
              <a:rPr lang="en-US" sz="2800" dirty="0"/>
              <a:t>(</a:t>
            </a:r>
            <a:r>
              <a:rPr lang="en-US" sz="2800" dirty="0" err="1"/>
              <a:t>x,t</a:t>
            </a:r>
            <a:r>
              <a:rPr lang="en-US" sz="2800" dirty="0"/>
              <a:t>) = </a:t>
            </a:r>
            <a:r>
              <a:rPr lang="en-US" sz="2800" dirty="0" err="1"/>
              <a:t>Aexp</a:t>
            </a:r>
            <a:r>
              <a:rPr lang="en-US" sz="2800" dirty="0"/>
              <a:t>(</a:t>
            </a:r>
            <a:r>
              <a:rPr lang="en-US" sz="2800" i="1" dirty="0" err="1"/>
              <a:t>i</a:t>
            </a:r>
            <a:r>
              <a:rPr lang="en-US" sz="2800" dirty="0"/>
              <a:t>(</a:t>
            </a:r>
            <a:r>
              <a:rPr lang="en-US" sz="2800" i="1" dirty="0" err="1"/>
              <a:t>kx</a:t>
            </a:r>
            <a:r>
              <a:rPr lang="en-US" sz="2800" dirty="0"/>
              <a:t>-</a:t>
            </a:r>
            <a:r>
              <a:rPr lang="el-GR" sz="2800" i="1" dirty="0"/>
              <a:t>ω</a:t>
            </a:r>
            <a:r>
              <a:rPr lang="en-US" sz="2800" i="1" dirty="0"/>
              <a:t>t</a:t>
            </a:r>
            <a:r>
              <a:rPr lang="en-US" sz="2800" dirty="0"/>
              <a:t>))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Wave Packet: </a:t>
            </a:r>
            <a:r>
              <a:rPr lang="el-GR" sz="2800" dirty="0"/>
              <a:t>Ψ</a:t>
            </a:r>
            <a:r>
              <a:rPr lang="en-US" sz="2800" dirty="0"/>
              <a:t>(</a:t>
            </a:r>
            <a:r>
              <a:rPr lang="en-US" sz="2800" dirty="0" err="1"/>
              <a:t>x,t</a:t>
            </a:r>
            <a:r>
              <a:rPr lang="en-US" sz="2800" dirty="0"/>
              <a:t>) = </a:t>
            </a:r>
            <a:r>
              <a:rPr lang="el-GR" sz="2800" dirty="0"/>
              <a:t>Σ</a:t>
            </a:r>
            <a:r>
              <a:rPr lang="en-US" sz="2800" baseline="-25000" dirty="0" err="1"/>
              <a:t>n</a:t>
            </a:r>
            <a:r>
              <a:rPr lang="en-US" sz="2800" dirty="0" err="1"/>
              <a:t>A</a:t>
            </a:r>
            <a:r>
              <a:rPr lang="en-US" sz="2800" baseline="-25000" dirty="0" err="1"/>
              <a:t>n</a:t>
            </a:r>
            <a:r>
              <a:rPr lang="en-US" sz="2800" dirty="0" err="1"/>
              <a:t>exp</a:t>
            </a:r>
            <a:r>
              <a:rPr lang="en-US" sz="2800" dirty="0"/>
              <a:t>(</a:t>
            </a:r>
            <a:r>
              <a:rPr lang="en-US" sz="2800" i="1" dirty="0" err="1"/>
              <a:t>i</a:t>
            </a:r>
            <a:r>
              <a:rPr lang="en-US" sz="2800" dirty="0"/>
              <a:t>(</a:t>
            </a:r>
            <a:r>
              <a:rPr lang="en-US" sz="2800" i="1" dirty="0" err="1"/>
              <a:t>k</a:t>
            </a:r>
            <a:r>
              <a:rPr lang="en-US" sz="2800" baseline="-25000" dirty="0" err="1"/>
              <a:t>n</a:t>
            </a:r>
            <a:r>
              <a:rPr lang="en-US" sz="2800" i="1" dirty="0" err="1"/>
              <a:t>x</a:t>
            </a:r>
            <a:r>
              <a:rPr lang="en-US" sz="2800" dirty="0"/>
              <a:t>-</a:t>
            </a:r>
            <a:r>
              <a:rPr lang="el-GR" sz="2800" i="1" dirty="0"/>
              <a:t>ω</a:t>
            </a:r>
            <a:r>
              <a:rPr lang="en-US" sz="2800" baseline="-25000" dirty="0" err="1"/>
              <a:t>n</a:t>
            </a:r>
            <a:r>
              <a:rPr lang="en-US" sz="2800" i="1" dirty="0" err="1"/>
              <a:t>t</a:t>
            </a:r>
            <a:r>
              <a:rPr lang="en-US" sz="2800" dirty="0"/>
              <a:t>))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For which type of wave are position x and momentum p most well-defined?</a:t>
            </a: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365125" y="4206875"/>
            <a:ext cx="4057650" cy="93663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7" y="642918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Friday tutorial -- solve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Schrod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eq. for easiest  (but important!) cases.  (like HW) 1. Electron in free space.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7" y="2143116"/>
            <a:ext cx="8358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today and wed-- talk about some implications, set up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issues involved in more general cases.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“How small does object have to be for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to become special in nanotechnology?  i.e. quantum mechanics becomes important.”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14356"/>
            <a:ext cx="747512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good question from multiple students-- “What is psi?”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we always talk about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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2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is probability, and what we </a:t>
            </a:r>
            <a:endParaRPr lang="en-CA" sz="2400" dirty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measure.  Can we just ignore thinking about psi and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only keep track of the probability?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766916" y="624349"/>
            <a:ext cx="2876390" cy="848032"/>
          </a:xfrm>
          <a:custGeom>
            <a:avLst/>
            <a:gdLst>
              <a:gd name="connsiteX0" fmla="*/ 0 w 2698955"/>
              <a:gd name="connsiteY0" fmla="*/ 806245 h 848032"/>
              <a:gd name="connsiteX1" fmla="*/ 752168 w 2698955"/>
              <a:gd name="connsiteY1" fmla="*/ 806245 h 848032"/>
              <a:gd name="connsiteX2" fmla="*/ 1032387 w 2698955"/>
              <a:gd name="connsiteY2" fmla="*/ 555522 h 848032"/>
              <a:gd name="connsiteX3" fmla="*/ 1460090 w 2698955"/>
              <a:gd name="connsiteY3" fmla="*/ 9832 h 848032"/>
              <a:gd name="connsiteX4" fmla="*/ 1740310 w 2698955"/>
              <a:gd name="connsiteY4" fmla="*/ 614516 h 848032"/>
              <a:gd name="connsiteX5" fmla="*/ 2035278 w 2698955"/>
              <a:gd name="connsiteY5" fmla="*/ 791496 h 848032"/>
              <a:gd name="connsiteX6" fmla="*/ 2698955 w 2698955"/>
              <a:gd name="connsiteY6" fmla="*/ 791496 h 848032"/>
              <a:gd name="connsiteX7" fmla="*/ 2698955 w 2698955"/>
              <a:gd name="connsiteY7" fmla="*/ 791496 h 848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8955" h="848032">
                <a:moveTo>
                  <a:pt x="0" y="806245"/>
                </a:moveTo>
                <a:cubicBezTo>
                  <a:pt x="290052" y="827138"/>
                  <a:pt x="580104" y="848032"/>
                  <a:pt x="752168" y="806245"/>
                </a:cubicBezTo>
                <a:cubicBezTo>
                  <a:pt x="924232" y="764458"/>
                  <a:pt x="914400" y="688257"/>
                  <a:pt x="1032387" y="555522"/>
                </a:cubicBezTo>
                <a:cubicBezTo>
                  <a:pt x="1150374" y="422787"/>
                  <a:pt x="1342103" y="0"/>
                  <a:pt x="1460090" y="9832"/>
                </a:cubicBezTo>
                <a:cubicBezTo>
                  <a:pt x="1578077" y="19664"/>
                  <a:pt x="1644445" y="484239"/>
                  <a:pt x="1740310" y="614516"/>
                </a:cubicBezTo>
                <a:cubicBezTo>
                  <a:pt x="1836175" y="744793"/>
                  <a:pt x="1875504" y="761999"/>
                  <a:pt x="2035278" y="791496"/>
                </a:cubicBezTo>
                <a:cubicBezTo>
                  <a:pt x="2195052" y="820993"/>
                  <a:pt x="2698955" y="791496"/>
                  <a:pt x="2698955" y="791496"/>
                </a:cubicBezTo>
                <a:lnTo>
                  <a:pt x="2698955" y="791496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Freeform 4"/>
          <p:cNvSpPr/>
          <p:nvPr/>
        </p:nvSpPr>
        <p:spPr>
          <a:xfrm>
            <a:off x="1071538" y="642918"/>
            <a:ext cx="2876390" cy="848032"/>
          </a:xfrm>
          <a:custGeom>
            <a:avLst/>
            <a:gdLst>
              <a:gd name="connsiteX0" fmla="*/ 0 w 2698955"/>
              <a:gd name="connsiteY0" fmla="*/ 806245 h 848032"/>
              <a:gd name="connsiteX1" fmla="*/ 752168 w 2698955"/>
              <a:gd name="connsiteY1" fmla="*/ 806245 h 848032"/>
              <a:gd name="connsiteX2" fmla="*/ 1032387 w 2698955"/>
              <a:gd name="connsiteY2" fmla="*/ 555522 h 848032"/>
              <a:gd name="connsiteX3" fmla="*/ 1460090 w 2698955"/>
              <a:gd name="connsiteY3" fmla="*/ 9832 h 848032"/>
              <a:gd name="connsiteX4" fmla="*/ 1740310 w 2698955"/>
              <a:gd name="connsiteY4" fmla="*/ 614516 h 848032"/>
              <a:gd name="connsiteX5" fmla="*/ 2035278 w 2698955"/>
              <a:gd name="connsiteY5" fmla="*/ 791496 h 848032"/>
              <a:gd name="connsiteX6" fmla="*/ 2698955 w 2698955"/>
              <a:gd name="connsiteY6" fmla="*/ 791496 h 848032"/>
              <a:gd name="connsiteX7" fmla="*/ 2698955 w 2698955"/>
              <a:gd name="connsiteY7" fmla="*/ 791496 h 848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8955" h="848032">
                <a:moveTo>
                  <a:pt x="0" y="806245"/>
                </a:moveTo>
                <a:cubicBezTo>
                  <a:pt x="290052" y="827138"/>
                  <a:pt x="580104" y="848032"/>
                  <a:pt x="752168" y="806245"/>
                </a:cubicBezTo>
                <a:cubicBezTo>
                  <a:pt x="924232" y="764458"/>
                  <a:pt x="914400" y="688257"/>
                  <a:pt x="1032387" y="555522"/>
                </a:cubicBezTo>
                <a:cubicBezTo>
                  <a:pt x="1150374" y="422787"/>
                  <a:pt x="1342103" y="0"/>
                  <a:pt x="1460090" y="9832"/>
                </a:cubicBezTo>
                <a:cubicBezTo>
                  <a:pt x="1578077" y="19664"/>
                  <a:pt x="1644445" y="484239"/>
                  <a:pt x="1740310" y="614516"/>
                </a:cubicBezTo>
                <a:cubicBezTo>
                  <a:pt x="1836175" y="744793"/>
                  <a:pt x="1875504" y="761999"/>
                  <a:pt x="2035278" y="791496"/>
                </a:cubicBezTo>
                <a:cubicBezTo>
                  <a:pt x="2195052" y="820993"/>
                  <a:pt x="2698955" y="791496"/>
                  <a:pt x="2698955" y="791496"/>
                </a:cubicBezTo>
                <a:lnTo>
                  <a:pt x="2698955" y="79149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Freeform 5"/>
          <p:cNvSpPr/>
          <p:nvPr/>
        </p:nvSpPr>
        <p:spPr>
          <a:xfrm>
            <a:off x="4534260" y="571480"/>
            <a:ext cx="2876390" cy="848032"/>
          </a:xfrm>
          <a:custGeom>
            <a:avLst/>
            <a:gdLst>
              <a:gd name="connsiteX0" fmla="*/ 0 w 2698955"/>
              <a:gd name="connsiteY0" fmla="*/ 806245 h 848032"/>
              <a:gd name="connsiteX1" fmla="*/ 752168 w 2698955"/>
              <a:gd name="connsiteY1" fmla="*/ 806245 h 848032"/>
              <a:gd name="connsiteX2" fmla="*/ 1032387 w 2698955"/>
              <a:gd name="connsiteY2" fmla="*/ 555522 h 848032"/>
              <a:gd name="connsiteX3" fmla="*/ 1460090 w 2698955"/>
              <a:gd name="connsiteY3" fmla="*/ 9832 h 848032"/>
              <a:gd name="connsiteX4" fmla="*/ 1740310 w 2698955"/>
              <a:gd name="connsiteY4" fmla="*/ 614516 h 848032"/>
              <a:gd name="connsiteX5" fmla="*/ 2035278 w 2698955"/>
              <a:gd name="connsiteY5" fmla="*/ 791496 h 848032"/>
              <a:gd name="connsiteX6" fmla="*/ 2698955 w 2698955"/>
              <a:gd name="connsiteY6" fmla="*/ 791496 h 848032"/>
              <a:gd name="connsiteX7" fmla="*/ 2698955 w 2698955"/>
              <a:gd name="connsiteY7" fmla="*/ 791496 h 848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8955" h="848032">
                <a:moveTo>
                  <a:pt x="0" y="806245"/>
                </a:moveTo>
                <a:cubicBezTo>
                  <a:pt x="290052" y="827138"/>
                  <a:pt x="580104" y="848032"/>
                  <a:pt x="752168" y="806245"/>
                </a:cubicBezTo>
                <a:cubicBezTo>
                  <a:pt x="924232" y="764458"/>
                  <a:pt x="914400" y="688257"/>
                  <a:pt x="1032387" y="555522"/>
                </a:cubicBezTo>
                <a:cubicBezTo>
                  <a:pt x="1150374" y="422787"/>
                  <a:pt x="1342103" y="0"/>
                  <a:pt x="1460090" y="9832"/>
                </a:cubicBezTo>
                <a:cubicBezTo>
                  <a:pt x="1578077" y="19664"/>
                  <a:pt x="1644445" y="484239"/>
                  <a:pt x="1740310" y="614516"/>
                </a:cubicBezTo>
                <a:cubicBezTo>
                  <a:pt x="1836175" y="744793"/>
                  <a:pt x="1875504" y="761999"/>
                  <a:pt x="2035278" y="791496"/>
                </a:cubicBezTo>
                <a:cubicBezTo>
                  <a:pt x="2195052" y="820993"/>
                  <a:pt x="2698955" y="791496"/>
                  <a:pt x="2698955" y="791496"/>
                </a:cubicBezTo>
                <a:lnTo>
                  <a:pt x="2698955" y="791496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 6"/>
          <p:cNvSpPr/>
          <p:nvPr/>
        </p:nvSpPr>
        <p:spPr>
          <a:xfrm flipV="1">
            <a:off x="4910320" y="1366522"/>
            <a:ext cx="2876390" cy="848032"/>
          </a:xfrm>
          <a:custGeom>
            <a:avLst/>
            <a:gdLst>
              <a:gd name="connsiteX0" fmla="*/ 0 w 2698955"/>
              <a:gd name="connsiteY0" fmla="*/ 806245 h 848032"/>
              <a:gd name="connsiteX1" fmla="*/ 752168 w 2698955"/>
              <a:gd name="connsiteY1" fmla="*/ 806245 h 848032"/>
              <a:gd name="connsiteX2" fmla="*/ 1032387 w 2698955"/>
              <a:gd name="connsiteY2" fmla="*/ 555522 h 848032"/>
              <a:gd name="connsiteX3" fmla="*/ 1460090 w 2698955"/>
              <a:gd name="connsiteY3" fmla="*/ 9832 h 848032"/>
              <a:gd name="connsiteX4" fmla="*/ 1740310 w 2698955"/>
              <a:gd name="connsiteY4" fmla="*/ 614516 h 848032"/>
              <a:gd name="connsiteX5" fmla="*/ 2035278 w 2698955"/>
              <a:gd name="connsiteY5" fmla="*/ 791496 h 848032"/>
              <a:gd name="connsiteX6" fmla="*/ 2698955 w 2698955"/>
              <a:gd name="connsiteY6" fmla="*/ 791496 h 848032"/>
              <a:gd name="connsiteX7" fmla="*/ 2698955 w 2698955"/>
              <a:gd name="connsiteY7" fmla="*/ 791496 h 848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8955" h="848032">
                <a:moveTo>
                  <a:pt x="0" y="806245"/>
                </a:moveTo>
                <a:cubicBezTo>
                  <a:pt x="290052" y="827138"/>
                  <a:pt x="580104" y="848032"/>
                  <a:pt x="752168" y="806245"/>
                </a:cubicBezTo>
                <a:cubicBezTo>
                  <a:pt x="924232" y="764458"/>
                  <a:pt x="914400" y="688257"/>
                  <a:pt x="1032387" y="555522"/>
                </a:cubicBezTo>
                <a:cubicBezTo>
                  <a:pt x="1150374" y="422787"/>
                  <a:pt x="1342103" y="0"/>
                  <a:pt x="1460090" y="9832"/>
                </a:cubicBezTo>
                <a:cubicBezTo>
                  <a:pt x="1578077" y="19664"/>
                  <a:pt x="1644445" y="484239"/>
                  <a:pt x="1740310" y="614516"/>
                </a:cubicBezTo>
                <a:cubicBezTo>
                  <a:pt x="1836175" y="744793"/>
                  <a:pt x="1875504" y="761999"/>
                  <a:pt x="2035278" y="791496"/>
                </a:cubicBezTo>
                <a:cubicBezTo>
                  <a:pt x="2195052" y="820993"/>
                  <a:pt x="2698955" y="791496"/>
                  <a:pt x="2698955" y="791496"/>
                </a:cubicBezTo>
                <a:lnTo>
                  <a:pt x="2698955" y="79149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2714612" y="6429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endParaRPr lang="en-CA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5140" y="157161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endParaRPr lang="en-CA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3042" y="64291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0694" y="57148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7224" y="2428868"/>
            <a:ext cx="767633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Two components of wave function, left and right,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added together to make full wave function.</a:t>
            </a:r>
          </a:p>
          <a:p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Write down what the final wave function looks like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for the two cases (peaks/dip are same distance apart) 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071538" y="1571612"/>
            <a:ext cx="17145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43108" y="15716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58" y="428625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the two combined peaks look ~the same, both give higher wider peak.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 look different, 1 higher and wider, 2 has two smaller peaks.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c. look different, 1 higher and wider; 2 lower peak on left,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valley on right.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71670" y="14285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6512" y="28572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766916" y="624349"/>
            <a:ext cx="2876390" cy="848032"/>
          </a:xfrm>
          <a:custGeom>
            <a:avLst/>
            <a:gdLst>
              <a:gd name="connsiteX0" fmla="*/ 0 w 2698955"/>
              <a:gd name="connsiteY0" fmla="*/ 806245 h 848032"/>
              <a:gd name="connsiteX1" fmla="*/ 752168 w 2698955"/>
              <a:gd name="connsiteY1" fmla="*/ 806245 h 848032"/>
              <a:gd name="connsiteX2" fmla="*/ 1032387 w 2698955"/>
              <a:gd name="connsiteY2" fmla="*/ 555522 h 848032"/>
              <a:gd name="connsiteX3" fmla="*/ 1460090 w 2698955"/>
              <a:gd name="connsiteY3" fmla="*/ 9832 h 848032"/>
              <a:gd name="connsiteX4" fmla="*/ 1740310 w 2698955"/>
              <a:gd name="connsiteY4" fmla="*/ 614516 h 848032"/>
              <a:gd name="connsiteX5" fmla="*/ 2035278 w 2698955"/>
              <a:gd name="connsiteY5" fmla="*/ 791496 h 848032"/>
              <a:gd name="connsiteX6" fmla="*/ 2698955 w 2698955"/>
              <a:gd name="connsiteY6" fmla="*/ 791496 h 848032"/>
              <a:gd name="connsiteX7" fmla="*/ 2698955 w 2698955"/>
              <a:gd name="connsiteY7" fmla="*/ 791496 h 848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8955" h="848032">
                <a:moveTo>
                  <a:pt x="0" y="806245"/>
                </a:moveTo>
                <a:cubicBezTo>
                  <a:pt x="290052" y="827138"/>
                  <a:pt x="580104" y="848032"/>
                  <a:pt x="752168" y="806245"/>
                </a:cubicBezTo>
                <a:cubicBezTo>
                  <a:pt x="924232" y="764458"/>
                  <a:pt x="914400" y="688257"/>
                  <a:pt x="1032387" y="555522"/>
                </a:cubicBezTo>
                <a:cubicBezTo>
                  <a:pt x="1150374" y="422787"/>
                  <a:pt x="1342103" y="0"/>
                  <a:pt x="1460090" y="9832"/>
                </a:cubicBezTo>
                <a:cubicBezTo>
                  <a:pt x="1578077" y="19664"/>
                  <a:pt x="1644445" y="484239"/>
                  <a:pt x="1740310" y="614516"/>
                </a:cubicBezTo>
                <a:cubicBezTo>
                  <a:pt x="1836175" y="744793"/>
                  <a:pt x="1875504" y="761999"/>
                  <a:pt x="2035278" y="791496"/>
                </a:cubicBezTo>
                <a:cubicBezTo>
                  <a:pt x="2195052" y="820993"/>
                  <a:pt x="2698955" y="791496"/>
                  <a:pt x="2698955" y="791496"/>
                </a:cubicBezTo>
                <a:lnTo>
                  <a:pt x="2698955" y="791496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Freeform 4"/>
          <p:cNvSpPr/>
          <p:nvPr/>
        </p:nvSpPr>
        <p:spPr>
          <a:xfrm>
            <a:off x="1071538" y="642918"/>
            <a:ext cx="2876390" cy="848032"/>
          </a:xfrm>
          <a:custGeom>
            <a:avLst/>
            <a:gdLst>
              <a:gd name="connsiteX0" fmla="*/ 0 w 2698955"/>
              <a:gd name="connsiteY0" fmla="*/ 806245 h 848032"/>
              <a:gd name="connsiteX1" fmla="*/ 752168 w 2698955"/>
              <a:gd name="connsiteY1" fmla="*/ 806245 h 848032"/>
              <a:gd name="connsiteX2" fmla="*/ 1032387 w 2698955"/>
              <a:gd name="connsiteY2" fmla="*/ 555522 h 848032"/>
              <a:gd name="connsiteX3" fmla="*/ 1460090 w 2698955"/>
              <a:gd name="connsiteY3" fmla="*/ 9832 h 848032"/>
              <a:gd name="connsiteX4" fmla="*/ 1740310 w 2698955"/>
              <a:gd name="connsiteY4" fmla="*/ 614516 h 848032"/>
              <a:gd name="connsiteX5" fmla="*/ 2035278 w 2698955"/>
              <a:gd name="connsiteY5" fmla="*/ 791496 h 848032"/>
              <a:gd name="connsiteX6" fmla="*/ 2698955 w 2698955"/>
              <a:gd name="connsiteY6" fmla="*/ 791496 h 848032"/>
              <a:gd name="connsiteX7" fmla="*/ 2698955 w 2698955"/>
              <a:gd name="connsiteY7" fmla="*/ 791496 h 848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8955" h="848032">
                <a:moveTo>
                  <a:pt x="0" y="806245"/>
                </a:moveTo>
                <a:cubicBezTo>
                  <a:pt x="290052" y="827138"/>
                  <a:pt x="580104" y="848032"/>
                  <a:pt x="752168" y="806245"/>
                </a:cubicBezTo>
                <a:cubicBezTo>
                  <a:pt x="924232" y="764458"/>
                  <a:pt x="914400" y="688257"/>
                  <a:pt x="1032387" y="555522"/>
                </a:cubicBezTo>
                <a:cubicBezTo>
                  <a:pt x="1150374" y="422787"/>
                  <a:pt x="1342103" y="0"/>
                  <a:pt x="1460090" y="9832"/>
                </a:cubicBezTo>
                <a:cubicBezTo>
                  <a:pt x="1578077" y="19664"/>
                  <a:pt x="1644445" y="484239"/>
                  <a:pt x="1740310" y="614516"/>
                </a:cubicBezTo>
                <a:cubicBezTo>
                  <a:pt x="1836175" y="744793"/>
                  <a:pt x="1875504" y="761999"/>
                  <a:pt x="2035278" y="791496"/>
                </a:cubicBezTo>
                <a:cubicBezTo>
                  <a:pt x="2195052" y="820993"/>
                  <a:pt x="2698955" y="791496"/>
                  <a:pt x="2698955" y="791496"/>
                </a:cubicBezTo>
                <a:lnTo>
                  <a:pt x="2698955" y="79149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Freeform 5"/>
          <p:cNvSpPr/>
          <p:nvPr/>
        </p:nvSpPr>
        <p:spPr>
          <a:xfrm>
            <a:off x="4534260" y="571480"/>
            <a:ext cx="2876390" cy="848032"/>
          </a:xfrm>
          <a:custGeom>
            <a:avLst/>
            <a:gdLst>
              <a:gd name="connsiteX0" fmla="*/ 0 w 2698955"/>
              <a:gd name="connsiteY0" fmla="*/ 806245 h 848032"/>
              <a:gd name="connsiteX1" fmla="*/ 752168 w 2698955"/>
              <a:gd name="connsiteY1" fmla="*/ 806245 h 848032"/>
              <a:gd name="connsiteX2" fmla="*/ 1032387 w 2698955"/>
              <a:gd name="connsiteY2" fmla="*/ 555522 h 848032"/>
              <a:gd name="connsiteX3" fmla="*/ 1460090 w 2698955"/>
              <a:gd name="connsiteY3" fmla="*/ 9832 h 848032"/>
              <a:gd name="connsiteX4" fmla="*/ 1740310 w 2698955"/>
              <a:gd name="connsiteY4" fmla="*/ 614516 h 848032"/>
              <a:gd name="connsiteX5" fmla="*/ 2035278 w 2698955"/>
              <a:gd name="connsiteY5" fmla="*/ 791496 h 848032"/>
              <a:gd name="connsiteX6" fmla="*/ 2698955 w 2698955"/>
              <a:gd name="connsiteY6" fmla="*/ 791496 h 848032"/>
              <a:gd name="connsiteX7" fmla="*/ 2698955 w 2698955"/>
              <a:gd name="connsiteY7" fmla="*/ 791496 h 848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8955" h="848032">
                <a:moveTo>
                  <a:pt x="0" y="806245"/>
                </a:moveTo>
                <a:cubicBezTo>
                  <a:pt x="290052" y="827138"/>
                  <a:pt x="580104" y="848032"/>
                  <a:pt x="752168" y="806245"/>
                </a:cubicBezTo>
                <a:cubicBezTo>
                  <a:pt x="924232" y="764458"/>
                  <a:pt x="914400" y="688257"/>
                  <a:pt x="1032387" y="555522"/>
                </a:cubicBezTo>
                <a:cubicBezTo>
                  <a:pt x="1150374" y="422787"/>
                  <a:pt x="1342103" y="0"/>
                  <a:pt x="1460090" y="9832"/>
                </a:cubicBezTo>
                <a:cubicBezTo>
                  <a:pt x="1578077" y="19664"/>
                  <a:pt x="1644445" y="484239"/>
                  <a:pt x="1740310" y="614516"/>
                </a:cubicBezTo>
                <a:cubicBezTo>
                  <a:pt x="1836175" y="744793"/>
                  <a:pt x="1875504" y="761999"/>
                  <a:pt x="2035278" y="791496"/>
                </a:cubicBezTo>
                <a:cubicBezTo>
                  <a:pt x="2195052" y="820993"/>
                  <a:pt x="2698955" y="791496"/>
                  <a:pt x="2698955" y="791496"/>
                </a:cubicBezTo>
                <a:lnTo>
                  <a:pt x="2698955" y="791496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 6"/>
          <p:cNvSpPr/>
          <p:nvPr/>
        </p:nvSpPr>
        <p:spPr>
          <a:xfrm flipV="1">
            <a:off x="4910320" y="1366522"/>
            <a:ext cx="2876390" cy="848032"/>
          </a:xfrm>
          <a:custGeom>
            <a:avLst/>
            <a:gdLst>
              <a:gd name="connsiteX0" fmla="*/ 0 w 2698955"/>
              <a:gd name="connsiteY0" fmla="*/ 806245 h 848032"/>
              <a:gd name="connsiteX1" fmla="*/ 752168 w 2698955"/>
              <a:gd name="connsiteY1" fmla="*/ 806245 h 848032"/>
              <a:gd name="connsiteX2" fmla="*/ 1032387 w 2698955"/>
              <a:gd name="connsiteY2" fmla="*/ 555522 h 848032"/>
              <a:gd name="connsiteX3" fmla="*/ 1460090 w 2698955"/>
              <a:gd name="connsiteY3" fmla="*/ 9832 h 848032"/>
              <a:gd name="connsiteX4" fmla="*/ 1740310 w 2698955"/>
              <a:gd name="connsiteY4" fmla="*/ 614516 h 848032"/>
              <a:gd name="connsiteX5" fmla="*/ 2035278 w 2698955"/>
              <a:gd name="connsiteY5" fmla="*/ 791496 h 848032"/>
              <a:gd name="connsiteX6" fmla="*/ 2698955 w 2698955"/>
              <a:gd name="connsiteY6" fmla="*/ 791496 h 848032"/>
              <a:gd name="connsiteX7" fmla="*/ 2698955 w 2698955"/>
              <a:gd name="connsiteY7" fmla="*/ 791496 h 848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8955" h="848032">
                <a:moveTo>
                  <a:pt x="0" y="806245"/>
                </a:moveTo>
                <a:cubicBezTo>
                  <a:pt x="290052" y="827138"/>
                  <a:pt x="580104" y="848032"/>
                  <a:pt x="752168" y="806245"/>
                </a:cubicBezTo>
                <a:cubicBezTo>
                  <a:pt x="924232" y="764458"/>
                  <a:pt x="914400" y="688257"/>
                  <a:pt x="1032387" y="555522"/>
                </a:cubicBezTo>
                <a:cubicBezTo>
                  <a:pt x="1150374" y="422787"/>
                  <a:pt x="1342103" y="0"/>
                  <a:pt x="1460090" y="9832"/>
                </a:cubicBezTo>
                <a:cubicBezTo>
                  <a:pt x="1578077" y="19664"/>
                  <a:pt x="1644445" y="484239"/>
                  <a:pt x="1740310" y="614516"/>
                </a:cubicBezTo>
                <a:cubicBezTo>
                  <a:pt x="1836175" y="744793"/>
                  <a:pt x="1875504" y="761999"/>
                  <a:pt x="2035278" y="791496"/>
                </a:cubicBezTo>
                <a:cubicBezTo>
                  <a:pt x="2195052" y="820993"/>
                  <a:pt x="2698955" y="791496"/>
                  <a:pt x="2698955" y="791496"/>
                </a:cubicBezTo>
                <a:lnTo>
                  <a:pt x="2698955" y="79149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2714612" y="6429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endParaRPr lang="en-CA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5140" y="157161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endParaRPr lang="en-CA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3042" y="64291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0694" y="57148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7224" y="2428868"/>
            <a:ext cx="68922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Two components of wave function, left and right,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added together to make full wave function. Ans. c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071538" y="1571612"/>
            <a:ext cx="17145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43108" y="15716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857752" y="4929198"/>
            <a:ext cx="3071834" cy="1262667"/>
          </a:xfrm>
          <a:custGeom>
            <a:avLst/>
            <a:gdLst>
              <a:gd name="connsiteX0" fmla="*/ 0 w 2374490"/>
              <a:gd name="connsiteY0" fmla="*/ 557981 h 1086465"/>
              <a:gd name="connsiteX1" fmla="*/ 634181 w 2374490"/>
              <a:gd name="connsiteY1" fmla="*/ 498987 h 1086465"/>
              <a:gd name="connsiteX2" fmla="*/ 958645 w 2374490"/>
              <a:gd name="connsiteY2" fmla="*/ 86032 h 1086465"/>
              <a:gd name="connsiteX3" fmla="*/ 1342103 w 2374490"/>
              <a:gd name="connsiteY3" fmla="*/ 1015181 h 1086465"/>
              <a:gd name="connsiteX4" fmla="*/ 1622323 w 2374490"/>
              <a:gd name="connsiteY4" fmla="*/ 513735 h 1086465"/>
              <a:gd name="connsiteX5" fmla="*/ 2374490 w 2374490"/>
              <a:gd name="connsiteY5" fmla="*/ 454742 h 1086465"/>
              <a:gd name="connsiteX6" fmla="*/ 2374490 w 2374490"/>
              <a:gd name="connsiteY6" fmla="*/ 454742 h 1086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74490" h="1086465">
                <a:moveTo>
                  <a:pt x="0" y="557981"/>
                </a:moveTo>
                <a:cubicBezTo>
                  <a:pt x="237203" y="567813"/>
                  <a:pt x="474407" y="577645"/>
                  <a:pt x="634181" y="498987"/>
                </a:cubicBezTo>
                <a:cubicBezTo>
                  <a:pt x="793955" y="420329"/>
                  <a:pt x="840658" y="0"/>
                  <a:pt x="958645" y="86032"/>
                </a:cubicBezTo>
                <a:cubicBezTo>
                  <a:pt x="1076632" y="172064"/>
                  <a:pt x="1231490" y="943897"/>
                  <a:pt x="1342103" y="1015181"/>
                </a:cubicBezTo>
                <a:cubicBezTo>
                  <a:pt x="1452716" y="1086465"/>
                  <a:pt x="1450259" y="607141"/>
                  <a:pt x="1622323" y="513735"/>
                </a:cubicBezTo>
                <a:cubicBezTo>
                  <a:pt x="1794387" y="420329"/>
                  <a:pt x="2374490" y="454742"/>
                  <a:pt x="2374490" y="454742"/>
                </a:cubicBezTo>
                <a:lnTo>
                  <a:pt x="2374490" y="454742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 rot="21379767">
            <a:off x="283894" y="4649518"/>
            <a:ext cx="3725841" cy="1015303"/>
          </a:xfrm>
          <a:custGeom>
            <a:avLst/>
            <a:gdLst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873260 w 3873260"/>
              <a:gd name="connsiteY8" fmla="*/ 864079 h 892834"/>
              <a:gd name="connsiteX9" fmla="*/ 3873260 w 3873260"/>
              <a:gd name="connsiteY9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2752448 w 3873260"/>
              <a:gd name="connsiteY8" fmla="*/ 754464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873260 w 3873260"/>
              <a:gd name="connsiteY8" fmla="*/ 864079 h 892834"/>
              <a:gd name="connsiteX9" fmla="*/ 3873260 w 3873260"/>
              <a:gd name="connsiteY9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2752448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1018206"/>
              <a:gd name="connsiteX1" fmla="*/ 966159 w 3873260"/>
              <a:gd name="connsiteY1" fmla="*/ 829574 h 1018206"/>
              <a:gd name="connsiteX2" fmla="*/ 1570008 w 3873260"/>
              <a:gd name="connsiteY2" fmla="*/ 424132 h 1018206"/>
              <a:gd name="connsiteX3" fmla="*/ 1880559 w 3873260"/>
              <a:gd name="connsiteY3" fmla="*/ 61823 h 1018206"/>
              <a:gd name="connsiteX4" fmla="*/ 2147977 w 3873260"/>
              <a:gd name="connsiteY4" fmla="*/ 61823 h 1018206"/>
              <a:gd name="connsiteX5" fmla="*/ 2363638 w 3873260"/>
              <a:gd name="connsiteY5" fmla="*/ 53196 h 1018206"/>
              <a:gd name="connsiteX6" fmla="*/ 2501660 w 3873260"/>
              <a:gd name="connsiteY6" fmla="*/ 381000 h 1018206"/>
              <a:gd name="connsiteX7" fmla="*/ 2743200 w 3873260"/>
              <a:gd name="connsiteY7" fmla="*/ 743309 h 1018206"/>
              <a:gd name="connsiteX8" fmla="*/ 3181044 w 3873260"/>
              <a:gd name="connsiteY8" fmla="*/ 954005 h 1018206"/>
              <a:gd name="connsiteX9" fmla="*/ 3873260 w 3873260"/>
              <a:gd name="connsiteY9" fmla="*/ 864079 h 1018206"/>
              <a:gd name="connsiteX10" fmla="*/ 3873260 w 3873260"/>
              <a:gd name="connsiteY10" fmla="*/ 864079 h 1018206"/>
              <a:gd name="connsiteX0" fmla="*/ 0 w 3873260"/>
              <a:gd name="connsiteY0" fmla="*/ 803694 h 1018206"/>
              <a:gd name="connsiteX1" fmla="*/ 966159 w 3873260"/>
              <a:gd name="connsiteY1" fmla="*/ 829574 h 1018206"/>
              <a:gd name="connsiteX2" fmla="*/ 1570008 w 3873260"/>
              <a:gd name="connsiteY2" fmla="*/ 424132 h 1018206"/>
              <a:gd name="connsiteX3" fmla="*/ 1880559 w 3873260"/>
              <a:gd name="connsiteY3" fmla="*/ 61823 h 1018206"/>
              <a:gd name="connsiteX4" fmla="*/ 2147977 w 3873260"/>
              <a:gd name="connsiteY4" fmla="*/ 61823 h 1018206"/>
              <a:gd name="connsiteX5" fmla="*/ 2363638 w 3873260"/>
              <a:gd name="connsiteY5" fmla="*/ 53196 h 1018206"/>
              <a:gd name="connsiteX6" fmla="*/ 2501660 w 3873260"/>
              <a:gd name="connsiteY6" fmla="*/ 381000 h 1018206"/>
              <a:gd name="connsiteX7" fmla="*/ 2743200 w 3873260"/>
              <a:gd name="connsiteY7" fmla="*/ 743309 h 1018206"/>
              <a:gd name="connsiteX8" fmla="*/ 3181044 w 3873260"/>
              <a:gd name="connsiteY8" fmla="*/ 954005 h 1018206"/>
              <a:gd name="connsiteX9" fmla="*/ 3873260 w 3873260"/>
              <a:gd name="connsiteY9" fmla="*/ 864079 h 1018206"/>
              <a:gd name="connsiteX10" fmla="*/ 3873260 w 3873260"/>
              <a:gd name="connsiteY10" fmla="*/ 864079 h 1018206"/>
              <a:gd name="connsiteX0" fmla="*/ 0 w 3873260"/>
              <a:gd name="connsiteY0" fmla="*/ 803694 h 954005"/>
              <a:gd name="connsiteX1" fmla="*/ 966159 w 3873260"/>
              <a:gd name="connsiteY1" fmla="*/ 829574 h 954005"/>
              <a:gd name="connsiteX2" fmla="*/ 1570008 w 3873260"/>
              <a:gd name="connsiteY2" fmla="*/ 424132 h 954005"/>
              <a:gd name="connsiteX3" fmla="*/ 1880559 w 3873260"/>
              <a:gd name="connsiteY3" fmla="*/ 61823 h 954005"/>
              <a:gd name="connsiteX4" fmla="*/ 2147977 w 3873260"/>
              <a:gd name="connsiteY4" fmla="*/ 61823 h 954005"/>
              <a:gd name="connsiteX5" fmla="*/ 2363638 w 3873260"/>
              <a:gd name="connsiteY5" fmla="*/ 53196 h 954005"/>
              <a:gd name="connsiteX6" fmla="*/ 2501660 w 3873260"/>
              <a:gd name="connsiteY6" fmla="*/ 381000 h 954005"/>
              <a:gd name="connsiteX7" fmla="*/ 2743200 w 3873260"/>
              <a:gd name="connsiteY7" fmla="*/ 743309 h 954005"/>
              <a:gd name="connsiteX8" fmla="*/ 3181044 w 3873260"/>
              <a:gd name="connsiteY8" fmla="*/ 954005 h 954005"/>
              <a:gd name="connsiteX9" fmla="*/ 3725841 w 3873260"/>
              <a:gd name="connsiteY9" fmla="*/ 872451 h 954005"/>
              <a:gd name="connsiteX10" fmla="*/ 3873260 w 3873260"/>
              <a:gd name="connsiteY10" fmla="*/ 864079 h 954005"/>
              <a:gd name="connsiteX11" fmla="*/ 3873260 w 3873260"/>
              <a:gd name="connsiteY11" fmla="*/ 864079 h 954005"/>
              <a:gd name="connsiteX0" fmla="*/ 0 w 3873260"/>
              <a:gd name="connsiteY0" fmla="*/ 803694 h 1019894"/>
              <a:gd name="connsiteX1" fmla="*/ 966159 w 3873260"/>
              <a:gd name="connsiteY1" fmla="*/ 829574 h 1019894"/>
              <a:gd name="connsiteX2" fmla="*/ 1570008 w 3873260"/>
              <a:gd name="connsiteY2" fmla="*/ 424132 h 1019894"/>
              <a:gd name="connsiteX3" fmla="*/ 1880559 w 3873260"/>
              <a:gd name="connsiteY3" fmla="*/ 61823 h 1019894"/>
              <a:gd name="connsiteX4" fmla="*/ 2147977 w 3873260"/>
              <a:gd name="connsiteY4" fmla="*/ 61823 h 1019894"/>
              <a:gd name="connsiteX5" fmla="*/ 2363638 w 3873260"/>
              <a:gd name="connsiteY5" fmla="*/ 53196 h 1019894"/>
              <a:gd name="connsiteX6" fmla="*/ 2501660 w 3873260"/>
              <a:gd name="connsiteY6" fmla="*/ 381000 h 1019894"/>
              <a:gd name="connsiteX7" fmla="*/ 2743200 w 3873260"/>
              <a:gd name="connsiteY7" fmla="*/ 743309 h 1019894"/>
              <a:gd name="connsiteX8" fmla="*/ 3181044 w 3873260"/>
              <a:gd name="connsiteY8" fmla="*/ 954005 h 1019894"/>
              <a:gd name="connsiteX9" fmla="*/ 3725841 w 3873260"/>
              <a:gd name="connsiteY9" fmla="*/ 872451 h 1019894"/>
              <a:gd name="connsiteX10" fmla="*/ 3873260 w 3873260"/>
              <a:gd name="connsiteY10" fmla="*/ 864079 h 1019894"/>
              <a:gd name="connsiteX11" fmla="*/ 3873260 w 3873260"/>
              <a:gd name="connsiteY11" fmla="*/ 864079 h 1019894"/>
              <a:gd name="connsiteX0" fmla="*/ 0 w 3873260"/>
              <a:gd name="connsiteY0" fmla="*/ 803694 h 954005"/>
              <a:gd name="connsiteX1" fmla="*/ 966159 w 3873260"/>
              <a:gd name="connsiteY1" fmla="*/ 829574 h 954005"/>
              <a:gd name="connsiteX2" fmla="*/ 1570008 w 3873260"/>
              <a:gd name="connsiteY2" fmla="*/ 424132 h 954005"/>
              <a:gd name="connsiteX3" fmla="*/ 1880559 w 3873260"/>
              <a:gd name="connsiteY3" fmla="*/ 61823 h 954005"/>
              <a:gd name="connsiteX4" fmla="*/ 2147977 w 3873260"/>
              <a:gd name="connsiteY4" fmla="*/ 61823 h 954005"/>
              <a:gd name="connsiteX5" fmla="*/ 2363638 w 3873260"/>
              <a:gd name="connsiteY5" fmla="*/ 53196 h 954005"/>
              <a:gd name="connsiteX6" fmla="*/ 2501660 w 3873260"/>
              <a:gd name="connsiteY6" fmla="*/ 381000 h 954005"/>
              <a:gd name="connsiteX7" fmla="*/ 2743200 w 3873260"/>
              <a:gd name="connsiteY7" fmla="*/ 743309 h 954005"/>
              <a:gd name="connsiteX8" fmla="*/ 3181044 w 3873260"/>
              <a:gd name="connsiteY8" fmla="*/ 954005 h 954005"/>
              <a:gd name="connsiteX9" fmla="*/ 3725841 w 3873260"/>
              <a:gd name="connsiteY9" fmla="*/ 872451 h 954005"/>
              <a:gd name="connsiteX10" fmla="*/ 3725841 w 3873260"/>
              <a:gd name="connsiteY10" fmla="*/ 872451 h 954005"/>
              <a:gd name="connsiteX11" fmla="*/ 3873260 w 3873260"/>
              <a:gd name="connsiteY11" fmla="*/ 864079 h 954005"/>
              <a:gd name="connsiteX12" fmla="*/ 3873260 w 3873260"/>
              <a:gd name="connsiteY12" fmla="*/ 864079 h 954005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872451 h 1078369"/>
              <a:gd name="connsiteX10" fmla="*/ 3725841 w 3873260"/>
              <a:gd name="connsiteY10" fmla="*/ 872451 h 1078369"/>
              <a:gd name="connsiteX11" fmla="*/ 3873260 w 3873260"/>
              <a:gd name="connsiteY11" fmla="*/ 864079 h 1078369"/>
              <a:gd name="connsiteX12" fmla="*/ 3873260 w 3873260"/>
              <a:gd name="connsiteY12" fmla="*/ 1078369 h 1078369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872451 h 1078369"/>
              <a:gd name="connsiteX10" fmla="*/ 3725841 w 3873260"/>
              <a:gd name="connsiteY10" fmla="*/ 872451 h 1078369"/>
              <a:gd name="connsiteX11" fmla="*/ 3873260 w 3873260"/>
              <a:gd name="connsiteY11" fmla="*/ 1078369 h 1078369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872451 h 1078369"/>
              <a:gd name="connsiteX10" fmla="*/ 3873260 w 3873260"/>
              <a:gd name="connsiteY10" fmla="*/ 1078369 h 1078369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1015303 h 1078369"/>
              <a:gd name="connsiteX10" fmla="*/ 3873260 w 3873260"/>
              <a:gd name="connsiteY10" fmla="*/ 1078369 h 1078369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1015303 h 1078369"/>
              <a:gd name="connsiteX10" fmla="*/ 3873260 w 3873260"/>
              <a:gd name="connsiteY10" fmla="*/ 1078369 h 1078369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1015303 h 1078369"/>
              <a:gd name="connsiteX10" fmla="*/ 3873260 w 3873260"/>
              <a:gd name="connsiteY10" fmla="*/ 1078369 h 1078369"/>
              <a:gd name="connsiteX0" fmla="*/ 0 w 3913535"/>
              <a:gd name="connsiteY0" fmla="*/ 803694 h 1078369"/>
              <a:gd name="connsiteX1" fmla="*/ 966159 w 3913535"/>
              <a:gd name="connsiteY1" fmla="*/ 829574 h 1078369"/>
              <a:gd name="connsiteX2" fmla="*/ 1570008 w 3913535"/>
              <a:gd name="connsiteY2" fmla="*/ 424132 h 1078369"/>
              <a:gd name="connsiteX3" fmla="*/ 1880559 w 3913535"/>
              <a:gd name="connsiteY3" fmla="*/ 61823 h 1078369"/>
              <a:gd name="connsiteX4" fmla="*/ 2147977 w 3913535"/>
              <a:gd name="connsiteY4" fmla="*/ 61823 h 1078369"/>
              <a:gd name="connsiteX5" fmla="*/ 2363638 w 3913535"/>
              <a:gd name="connsiteY5" fmla="*/ 53196 h 1078369"/>
              <a:gd name="connsiteX6" fmla="*/ 2501660 w 3913535"/>
              <a:gd name="connsiteY6" fmla="*/ 381000 h 1078369"/>
              <a:gd name="connsiteX7" fmla="*/ 2743200 w 3913535"/>
              <a:gd name="connsiteY7" fmla="*/ 743309 h 1078369"/>
              <a:gd name="connsiteX8" fmla="*/ 3181044 w 3913535"/>
              <a:gd name="connsiteY8" fmla="*/ 954005 h 1078369"/>
              <a:gd name="connsiteX9" fmla="*/ 3725841 w 3913535"/>
              <a:gd name="connsiteY9" fmla="*/ 1015303 h 1078369"/>
              <a:gd name="connsiteX10" fmla="*/ 3873260 w 3913535"/>
              <a:gd name="connsiteY10" fmla="*/ 1078369 h 1078369"/>
              <a:gd name="connsiteX0" fmla="*/ 0 w 3725841"/>
              <a:gd name="connsiteY0" fmla="*/ 803694 h 1015303"/>
              <a:gd name="connsiteX1" fmla="*/ 966159 w 3725841"/>
              <a:gd name="connsiteY1" fmla="*/ 829574 h 1015303"/>
              <a:gd name="connsiteX2" fmla="*/ 1570008 w 3725841"/>
              <a:gd name="connsiteY2" fmla="*/ 424132 h 1015303"/>
              <a:gd name="connsiteX3" fmla="*/ 1880559 w 3725841"/>
              <a:gd name="connsiteY3" fmla="*/ 61823 h 1015303"/>
              <a:gd name="connsiteX4" fmla="*/ 2147977 w 3725841"/>
              <a:gd name="connsiteY4" fmla="*/ 61823 h 1015303"/>
              <a:gd name="connsiteX5" fmla="*/ 2363638 w 3725841"/>
              <a:gd name="connsiteY5" fmla="*/ 53196 h 1015303"/>
              <a:gd name="connsiteX6" fmla="*/ 2501660 w 3725841"/>
              <a:gd name="connsiteY6" fmla="*/ 381000 h 1015303"/>
              <a:gd name="connsiteX7" fmla="*/ 2743200 w 3725841"/>
              <a:gd name="connsiteY7" fmla="*/ 743309 h 1015303"/>
              <a:gd name="connsiteX8" fmla="*/ 3181044 w 3725841"/>
              <a:gd name="connsiteY8" fmla="*/ 954005 h 1015303"/>
              <a:gd name="connsiteX9" fmla="*/ 3725841 w 3725841"/>
              <a:gd name="connsiteY9" fmla="*/ 1015303 h 101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25841" h="1015303">
                <a:moveTo>
                  <a:pt x="0" y="803694"/>
                </a:moveTo>
                <a:cubicBezTo>
                  <a:pt x="352245" y="848264"/>
                  <a:pt x="704491" y="892834"/>
                  <a:pt x="966159" y="829574"/>
                </a:cubicBezTo>
                <a:cubicBezTo>
                  <a:pt x="1227827" y="766314"/>
                  <a:pt x="1417608" y="552091"/>
                  <a:pt x="1570008" y="424132"/>
                </a:cubicBezTo>
                <a:cubicBezTo>
                  <a:pt x="1722408" y="296174"/>
                  <a:pt x="1784231" y="122208"/>
                  <a:pt x="1880559" y="61823"/>
                </a:cubicBezTo>
                <a:cubicBezTo>
                  <a:pt x="1976887" y="1438"/>
                  <a:pt x="2067464" y="63261"/>
                  <a:pt x="2147977" y="61823"/>
                </a:cubicBezTo>
                <a:cubicBezTo>
                  <a:pt x="2228490" y="60385"/>
                  <a:pt x="2304691" y="0"/>
                  <a:pt x="2363638" y="53196"/>
                </a:cubicBezTo>
                <a:cubicBezTo>
                  <a:pt x="2422585" y="106392"/>
                  <a:pt x="2438400" y="265981"/>
                  <a:pt x="2501660" y="381000"/>
                </a:cubicBezTo>
                <a:cubicBezTo>
                  <a:pt x="2564920" y="496019"/>
                  <a:pt x="2629969" y="647808"/>
                  <a:pt x="2743200" y="743309"/>
                </a:cubicBezTo>
                <a:cubicBezTo>
                  <a:pt x="2856431" y="838810"/>
                  <a:pt x="3017271" y="932481"/>
                  <a:pt x="3181044" y="954005"/>
                </a:cubicBezTo>
                <a:lnTo>
                  <a:pt x="3725841" y="1015303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1928794" y="421481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15074" y="442913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>
          <a:xfrm>
            <a:off x="4857752" y="714356"/>
            <a:ext cx="3071834" cy="1262667"/>
          </a:xfrm>
          <a:custGeom>
            <a:avLst/>
            <a:gdLst>
              <a:gd name="connsiteX0" fmla="*/ 0 w 2374490"/>
              <a:gd name="connsiteY0" fmla="*/ 557981 h 1086465"/>
              <a:gd name="connsiteX1" fmla="*/ 634181 w 2374490"/>
              <a:gd name="connsiteY1" fmla="*/ 498987 h 1086465"/>
              <a:gd name="connsiteX2" fmla="*/ 958645 w 2374490"/>
              <a:gd name="connsiteY2" fmla="*/ 86032 h 1086465"/>
              <a:gd name="connsiteX3" fmla="*/ 1342103 w 2374490"/>
              <a:gd name="connsiteY3" fmla="*/ 1015181 h 1086465"/>
              <a:gd name="connsiteX4" fmla="*/ 1622323 w 2374490"/>
              <a:gd name="connsiteY4" fmla="*/ 513735 h 1086465"/>
              <a:gd name="connsiteX5" fmla="*/ 2374490 w 2374490"/>
              <a:gd name="connsiteY5" fmla="*/ 454742 h 1086465"/>
              <a:gd name="connsiteX6" fmla="*/ 2374490 w 2374490"/>
              <a:gd name="connsiteY6" fmla="*/ 454742 h 1086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74490" h="1086465">
                <a:moveTo>
                  <a:pt x="0" y="557981"/>
                </a:moveTo>
                <a:cubicBezTo>
                  <a:pt x="237203" y="567813"/>
                  <a:pt x="474407" y="577645"/>
                  <a:pt x="634181" y="498987"/>
                </a:cubicBezTo>
                <a:cubicBezTo>
                  <a:pt x="793955" y="420329"/>
                  <a:pt x="840658" y="0"/>
                  <a:pt x="958645" y="86032"/>
                </a:cubicBezTo>
                <a:cubicBezTo>
                  <a:pt x="1076632" y="172064"/>
                  <a:pt x="1231490" y="943897"/>
                  <a:pt x="1342103" y="1015181"/>
                </a:cubicBezTo>
                <a:cubicBezTo>
                  <a:pt x="1452716" y="1086465"/>
                  <a:pt x="1450259" y="607141"/>
                  <a:pt x="1622323" y="513735"/>
                </a:cubicBezTo>
                <a:cubicBezTo>
                  <a:pt x="1794387" y="420329"/>
                  <a:pt x="2374490" y="454742"/>
                  <a:pt x="2374490" y="454742"/>
                </a:cubicBezTo>
                <a:lnTo>
                  <a:pt x="2374490" y="454742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 rot="21379767">
            <a:off x="171523" y="689702"/>
            <a:ext cx="3725841" cy="1015303"/>
          </a:xfrm>
          <a:custGeom>
            <a:avLst/>
            <a:gdLst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873260 w 3873260"/>
              <a:gd name="connsiteY8" fmla="*/ 864079 h 892834"/>
              <a:gd name="connsiteX9" fmla="*/ 3873260 w 3873260"/>
              <a:gd name="connsiteY9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2752448 w 3873260"/>
              <a:gd name="connsiteY8" fmla="*/ 754464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873260 w 3873260"/>
              <a:gd name="connsiteY8" fmla="*/ 864079 h 892834"/>
              <a:gd name="connsiteX9" fmla="*/ 3873260 w 3873260"/>
              <a:gd name="connsiteY9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2752448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892834"/>
              <a:gd name="connsiteX1" fmla="*/ 966159 w 3873260"/>
              <a:gd name="connsiteY1" fmla="*/ 829574 h 892834"/>
              <a:gd name="connsiteX2" fmla="*/ 1570008 w 3873260"/>
              <a:gd name="connsiteY2" fmla="*/ 424132 h 892834"/>
              <a:gd name="connsiteX3" fmla="*/ 1880559 w 3873260"/>
              <a:gd name="connsiteY3" fmla="*/ 61823 h 892834"/>
              <a:gd name="connsiteX4" fmla="*/ 2147977 w 3873260"/>
              <a:gd name="connsiteY4" fmla="*/ 61823 h 892834"/>
              <a:gd name="connsiteX5" fmla="*/ 2363638 w 3873260"/>
              <a:gd name="connsiteY5" fmla="*/ 53196 h 892834"/>
              <a:gd name="connsiteX6" fmla="*/ 2501660 w 3873260"/>
              <a:gd name="connsiteY6" fmla="*/ 381000 h 892834"/>
              <a:gd name="connsiteX7" fmla="*/ 2743200 w 3873260"/>
              <a:gd name="connsiteY7" fmla="*/ 743309 h 892834"/>
              <a:gd name="connsiteX8" fmla="*/ 3181044 w 3873260"/>
              <a:gd name="connsiteY8" fmla="*/ 739715 h 892834"/>
              <a:gd name="connsiteX9" fmla="*/ 3873260 w 3873260"/>
              <a:gd name="connsiteY9" fmla="*/ 864079 h 892834"/>
              <a:gd name="connsiteX10" fmla="*/ 3873260 w 3873260"/>
              <a:gd name="connsiteY10" fmla="*/ 864079 h 892834"/>
              <a:gd name="connsiteX0" fmla="*/ 0 w 3873260"/>
              <a:gd name="connsiteY0" fmla="*/ 803694 h 1018206"/>
              <a:gd name="connsiteX1" fmla="*/ 966159 w 3873260"/>
              <a:gd name="connsiteY1" fmla="*/ 829574 h 1018206"/>
              <a:gd name="connsiteX2" fmla="*/ 1570008 w 3873260"/>
              <a:gd name="connsiteY2" fmla="*/ 424132 h 1018206"/>
              <a:gd name="connsiteX3" fmla="*/ 1880559 w 3873260"/>
              <a:gd name="connsiteY3" fmla="*/ 61823 h 1018206"/>
              <a:gd name="connsiteX4" fmla="*/ 2147977 w 3873260"/>
              <a:gd name="connsiteY4" fmla="*/ 61823 h 1018206"/>
              <a:gd name="connsiteX5" fmla="*/ 2363638 w 3873260"/>
              <a:gd name="connsiteY5" fmla="*/ 53196 h 1018206"/>
              <a:gd name="connsiteX6" fmla="*/ 2501660 w 3873260"/>
              <a:gd name="connsiteY6" fmla="*/ 381000 h 1018206"/>
              <a:gd name="connsiteX7" fmla="*/ 2743200 w 3873260"/>
              <a:gd name="connsiteY7" fmla="*/ 743309 h 1018206"/>
              <a:gd name="connsiteX8" fmla="*/ 3181044 w 3873260"/>
              <a:gd name="connsiteY8" fmla="*/ 954005 h 1018206"/>
              <a:gd name="connsiteX9" fmla="*/ 3873260 w 3873260"/>
              <a:gd name="connsiteY9" fmla="*/ 864079 h 1018206"/>
              <a:gd name="connsiteX10" fmla="*/ 3873260 w 3873260"/>
              <a:gd name="connsiteY10" fmla="*/ 864079 h 1018206"/>
              <a:gd name="connsiteX0" fmla="*/ 0 w 3873260"/>
              <a:gd name="connsiteY0" fmla="*/ 803694 h 1018206"/>
              <a:gd name="connsiteX1" fmla="*/ 966159 w 3873260"/>
              <a:gd name="connsiteY1" fmla="*/ 829574 h 1018206"/>
              <a:gd name="connsiteX2" fmla="*/ 1570008 w 3873260"/>
              <a:gd name="connsiteY2" fmla="*/ 424132 h 1018206"/>
              <a:gd name="connsiteX3" fmla="*/ 1880559 w 3873260"/>
              <a:gd name="connsiteY3" fmla="*/ 61823 h 1018206"/>
              <a:gd name="connsiteX4" fmla="*/ 2147977 w 3873260"/>
              <a:gd name="connsiteY4" fmla="*/ 61823 h 1018206"/>
              <a:gd name="connsiteX5" fmla="*/ 2363638 w 3873260"/>
              <a:gd name="connsiteY5" fmla="*/ 53196 h 1018206"/>
              <a:gd name="connsiteX6" fmla="*/ 2501660 w 3873260"/>
              <a:gd name="connsiteY6" fmla="*/ 381000 h 1018206"/>
              <a:gd name="connsiteX7" fmla="*/ 2743200 w 3873260"/>
              <a:gd name="connsiteY7" fmla="*/ 743309 h 1018206"/>
              <a:gd name="connsiteX8" fmla="*/ 3181044 w 3873260"/>
              <a:gd name="connsiteY8" fmla="*/ 954005 h 1018206"/>
              <a:gd name="connsiteX9" fmla="*/ 3873260 w 3873260"/>
              <a:gd name="connsiteY9" fmla="*/ 864079 h 1018206"/>
              <a:gd name="connsiteX10" fmla="*/ 3873260 w 3873260"/>
              <a:gd name="connsiteY10" fmla="*/ 864079 h 1018206"/>
              <a:gd name="connsiteX0" fmla="*/ 0 w 3873260"/>
              <a:gd name="connsiteY0" fmla="*/ 803694 h 954005"/>
              <a:gd name="connsiteX1" fmla="*/ 966159 w 3873260"/>
              <a:gd name="connsiteY1" fmla="*/ 829574 h 954005"/>
              <a:gd name="connsiteX2" fmla="*/ 1570008 w 3873260"/>
              <a:gd name="connsiteY2" fmla="*/ 424132 h 954005"/>
              <a:gd name="connsiteX3" fmla="*/ 1880559 w 3873260"/>
              <a:gd name="connsiteY3" fmla="*/ 61823 h 954005"/>
              <a:gd name="connsiteX4" fmla="*/ 2147977 w 3873260"/>
              <a:gd name="connsiteY4" fmla="*/ 61823 h 954005"/>
              <a:gd name="connsiteX5" fmla="*/ 2363638 w 3873260"/>
              <a:gd name="connsiteY5" fmla="*/ 53196 h 954005"/>
              <a:gd name="connsiteX6" fmla="*/ 2501660 w 3873260"/>
              <a:gd name="connsiteY6" fmla="*/ 381000 h 954005"/>
              <a:gd name="connsiteX7" fmla="*/ 2743200 w 3873260"/>
              <a:gd name="connsiteY7" fmla="*/ 743309 h 954005"/>
              <a:gd name="connsiteX8" fmla="*/ 3181044 w 3873260"/>
              <a:gd name="connsiteY8" fmla="*/ 954005 h 954005"/>
              <a:gd name="connsiteX9" fmla="*/ 3725841 w 3873260"/>
              <a:gd name="connsiteY9" fmla="*/ 872451 h 954005"/>
              <a:gd name="connsiteX10" fmla="*/ 3873260 w 3873260"/>
              <a:gd name="connsiteY10" fmla="*/ 864079 h 954005"/>
              <a:gd name="connsiteX11" fmla="*/ 3873260 w 3873260"/>
              <a:gd name="connsiteY11" fmla="*/ 864079 h 954005"/>
              <a:gd name="connsiteX0" fmla="*/ 0 w 3873260"/>
              <a:gd name="connsiteY0" fmla="*/ 803694 h 1019894"/>
              <a:gd name="connsiteX1" fmla="*/ 966159 w 3873260"/>
              <a:gd name="connsiteY1" fmla="*/ 829574 h 1019894"/>
              <a:gd name="connsiteX2" fmla="*/ 1570008 w 3873260"/>
              <a:gd name="connsiteY2" fmla="*/ 424132 h 1019894"/>
              <a:gd name="connsiteX3" fmla="*/ 1880559 w 3873260"/>
              <a:gd name="connsiteY3" fmla="*/ 61823 h 1019894"/>
              <a:gd name="connsiteX4" fmla="*/ 2147977 w 3873260"/>
              <a:gd name="connsiteY4" fmla="*/ 61823 h 1019894"/>
              <a:gd name="connsiteX5" fmla="*/ 2363638 w 3873260"/>
              <a:gd name="connsiteY5" fmla="*/ 53196 h 1019894"/>
              <a:gd name="connsiteX6" fmla="*/ 2501660 w 3873260"/>
              <a:gd name="connsiteY6" fmla="*/ 381000 h 1019894"/>
              <a:gd name="connsiteX7" fmla="*/ 2743200 w 3873260"/>
              <a:gd name="connsiteY7" fmla="*/ 743309 h 1019894"/>
              <a:gd name="connsiteX8" fmla="*/ 3181044 w 3873260"/>
              <a:gd name="connsiteY8" fmla="*/ 954005 h 1019894"/>
              <a:gd name="connsiteX9" fmla="*/ 3725841 w 3873260"/>
              <a:gd name="connsiteY9" fmla="*/ 872451 h 1019894"/>
              <a:gd name="connsiteX10" fmla="*/ 3873260 w 3873260"/>
              <a:gd name="connsiteY10" fmla="*/ 864079 h 1019894"/>
              <a:gd name="connsiteX11" fmla="*/ 3873260 w 3873260"/>
              <a:gd name="connsiteY11" fmla="*/ 864079 h 1019894"/>
              <a:gd name="connsiteX0" fmla="*/ 0 w 3873260"/>
              <a:gd name="connsiteY0" fmla="*/ 803694 h 954005"/>
              <a:gd name="connsiteX1" fmla="*/ 966159 w 3873260"/>
              <a:gd name="connsiteY1" fmla="*/ 829574 h 954005"/>
              <a:gd name="connsiteX2" fmla="*/ 1570008 w 3873260"/>
              <a:gd name="connsiteY2" fmla="*/ 424132 h 954005"/>
              <a:gd name="connsiteX3" fmla="*/ 1880559 w 3873260"/>
              <a:gd name="connsiteY3" fmla="*/ 61823 h 954005"/>
              <a:gd name="connsiteX4" fmla="*/ 2147977 w 3873260"/>
              <a:gd name="connsiteY4" fmla="*/ 61823 h 954005"/>
              <a:gd name="connsiteX5" fmla="*/ 2363638 w 3873260"/>
              <a:gd name="connsiteY5" fmla="*/ 53196 h 954005"/>
              <a:gd name="connsiteX6" fmla="*/ 2501660 w 3873260"/>
              <a:gd name="connsiteY6" fmla="*/ 381000 h 954005"/>
              <a:gd name="connsiteX7" fmla="*/ 2743200 w 3873260"/>
              <a:gd name="connsiteY7" fmla="*/ 743309 h 954005"/>
              <a:gd name="connsiteX8" fmla="*/ 3181044 w 3873260"/>
              <a:gd name="connsiteY8" fmla="*/ 954005 h 954005"/>
              <a:gd name="connsiteX9" fmla="*/ 3725841 w 3873260"/>
              <a:gd name="connsiteY9" fmla="*/ 872451 h 954005"/>
              <a:gd name="connsiteX10" fmla="*/ 3725841 w 3873260"/>
              <a:gd name="connsiteY10" fmla="*/ 872451 h 954005"/>
              <a:gd name="connsiteX11" fmla="*/ 3873260 w 3873260"/>
              <a:gd name="connsiteY11" fmla="*/ 864079 h 954005"/>
              <a:gd name="connsiteX12" fmla="*/ 3873260 w 3873260"/>
              <a:gd name="connsiteY12" fmla="*/ 864079 h 954005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872451 h 1078369"/>
              <a:gd name="connsiteX10" fmla="*/ 3725841 w 3873260"/>
              <a:gd name="connsiteY10" fmla="*/ 872451 h 1078369"/>
              <a:gd name="connsiteX11" fmla="*/ 3873260 w 3873260"/>
              <a:gd name="connsiteY11" fmla="*/ 864079 h 1078369"/>
              <a:gd name="connsiteX12" fmla="*/ 3873260 w 3873260"/>
              <a:gd name="connsiteY12" fmla="*/ 1078369 h 1078369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872451 h 1078369"/>
              <a:gd name="connsiteX10" fmla="*/ 3725841 w 3873260"/>
              <a:gd name="connsiteY10" fmla="*/ 872451 h 1078369"/>
              <a:gd name="connsiteX11" fmla="*/ 3873260 w 3873260"/>
              <a:gd name="connsiteY11" fmla="*/ 1078369 h 1078369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872451 h 1078369"/>
              <a:gd name="connsiteX10" fmla="*/ 3873260 w 3873260"/>
              <a:gd name="connsiteY10" fmla="*/ 1078369 h 1078369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1015303 h 1078369"/>
              <a:gd name="connsiteX10" fmla="*/ 3873260 w 3873260"/>
              <a:gd name="connsiteY10" fmla="*/ 1078369 h 1078369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1015303 h 1078369"/>
              <a:gd name="connsiteX10" fmla="*/ 3873260 w 3873260"/>
              <a:gd name="connsiteY10" fmla="*/ 1078369 h 1078369"/>
              <a:gd name="connsiteX0" fmla="*/ 0 w 3873260"/>
              <a:gd name="connsiteY0" fmla="*/ 803694 h 1078369"/>
              <a:gd name="connsiteX1" fmla="*/ 966159 w 3873260"/>
              <a:gd name="connsiteY1" fmla="*/ 829574 h 1078369"/>
              <a:gd name="connsiteX2" fmla="*/ 1570008 w 3873260"/>
              <a:gd name="connsiteY2" fmla="*/ 424132 h 1078369"/>
              <a:gd name="connsiteX3" fmla="*/ 1880559 w 3873260"/>
              <a:gd name="connsiteY3" fmla="*/ 61823 h 1078369"/>
              <a:gd name="connsiteX4" fmla="*/ 2147977 w 3873260"/>
              <a:gd name="connsiteY4" fmla="*/ 61823 h 1078369"/>
              <a:gd name="connsiteX5" fmla="*/ 2363638 w 3873260"/>
              <a:gd name="connsiteY5" fmla="*/ 53196 h 1078369"/>
              <a:gd name="connsiteX6" fmla="*/ 2501660 w 3873260"/>
              <a:gd name="connsiteY6" fmla="*/ 381000 h 1078369"/>
              <a:gd name="connsiteX7" fmla="*/ 2743200 w 3873260"/>
              <a:gd name="connsiteY7" fmla="*/ 743309 h 1078369"/>
              <a:gd name="connsiteX8" fmla="*/ 3181044 w 3873260"/>
              <a:gd name="connsiteY8" fmla="*/ 954005 h 1078369"/>
              <a:gd name="connsiteX9" fmla="*/ 3725841 w 3873260"/>
              <a:gd name="connsiteY9" fmla="*/ 1015303 h 1078369"/>
              <a:gd name="connsiteX10" fmla="*/ 3873260 w 3873260"/>
              <a:gd name="connsiteY10" fmla="*/ 1078369 h 1078369"/>
              <a:gd name="connsiteX0" fmla="*/ 0 w 3913535"/>
              <a:gd name="connsiteY0" fmla="*/ 803694 h 1078369"/>
              <a:gd name="connsiteX1" fmla="*/ 966159 w 3913535"/>
              <a:gd name="connsiteY1" fmla="*/ 829574 h 1078369"/>
              <a:gd name="connsiteX2" fmla="*/ 1570008 w 3913535"/>
              <a:gd name="connsiteY2" fmla="*/ 424132 h 1078369"/>
              <a:gd name="connsiteX3" fmla="*/ 1880559 w 3913535"/>
              <a:gd name="connsiteY3" fmla="*/ 61823 h 1078369"/>
              <a:gd name="connsiteX4" fmla="*/ 2147977 w 3913535"/>
              <a:gd name="connsiteY4" fmla="*/ 61823 h 1078369"/>
              <a:gd name="connsiteX5" fmla="*/ 2363638 w 3913535"/>
              <a:gd name="connsiteY5" fmla="*/ 53196 h 1078369"/>
              <a:gd name="connsiteX6" fmla="*/ 2501660 w 3913535"/>
              <a:gd name="connsiteY6" fmla="*/ 381000 h 1078369"/>
              <a:gd name="connsiteX7" fmla="*/ 2743200 w 3913535"/>
              <a:gd name="connsiteY7" fmla="*/ 743309 h 1078369"/>
              <a:gd name="connsiteX8" fmla="*/ 3181044 w 3913535"/>
              <a:gd name="connsiteY8" fmla="*/ 954005 h 1078369"/>
              <a:gd name="connsiteX9" fmla="*/ 3725841 w 3913535"/>
              <a:gd name="connsiteY9" fmla="*/ 1015303 h 1078369"/>
              <a:gd name="connsiteX10" fmla="*/ 3873260 w 3913535"/>
              <a:gd name="connsiteY10" fmla="*/ 1078369 h 1078369"/>
              <a:gd name="connsiteX0" fmla="*/ 0 w 3725841"/>
              <a:gd name="connsiteY0" fmla="*/ 803694 h 1015303"/>
              <a:gd name="connsiteX1" fmla="*/ 966159 w 3725841"/>
              <a:gd name="connsiteY1" fmla="*/ 829574 h 1015303"/>
              <a:gd name="connsiteX2" fmla="*/ 1570008 w 3725841"/>
              <a:gd name="connsiteY2" fmla="*/ 424132 h 1015303"/>
              <a:gd name="connsiteX3" fmla="*/ 1880559 w 3725841"/>
              <a:gd name="connsiteY3" fmla="*/ 61823 h 1015303"/>
              <a:gd name="connsiteX4" fmla="*/ 2147977 w 3725841"/>
              <a:gd name="connsiteY4" fmla="*/ 61823 h 1015303"/>
              <a:gd name="connsiteX5" fmla="*/ 2363638 w 3725841"/>
              <a:gd name="connsiteY5" fmla="*/ 53196 h 1015303"/>
              <a:gd name="connsiteX6" fmla="*/ 2501660 w 3725841"/>
              <a:gd name="connsiteY6" fmla="*/ 381000 h 1015303"/>
              <a:gd name="connsiteX7" fmla="*/ 2743200 w 3725841"/>
              <a:gd name="connsiteY7" fmla="*/ 743309 h 1015303"/>
              <a:gd name="connsiteX8" fmla="*/ 3181044 w 3725841"/>
              <a:gd name="connsiteY8" fmla="*/ 954005 h 1015303"/>
              <a:gd name="connsiteX9" fmla="*/ 3725841 w 3725841"/>
              <a:gd name="connsiteY9" fmla="*/ 1015303 h 101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25841" h="1015303">
                <a:moveTo>
                  <a:pt x="0" y="803694"/>
                </a:moveTo>
                <a:cubicBezTo>
                  <a:pt x="352245" y="848264"/>
                  <a:pt x="704491" y="892834"/>
                  <a:pt x="966159" y="829574"/>
                </a:cubicBezTo>
                <a:cubicBezTo>
                  <a:pt x="1227827" y="766314"/>
                  <a:pt x="1417608" y="552091"/>
                  <a:pt x="1570008" y="424132"/>
                </a:cubicBezTo>
                <a:cubicBezTo>
                  <a:pt x="1722408" y="296174"/>
                  <a:pt x="1784231" y="122208"/>
                  <a:pt x="1880559" y="61823"/>
                </a:cubicBezTo>
                <a:cubicBezTo>
                  <a:pt x="1976887" y="1438"/>
                  <a:pt x="2067464" y="63261"/>
                  <a:pt x="2147977" y="61823"/>
                </a:cubicBezTo>
                <a:cubicBezTo>
                  <a:pt x="2228490" y="60385"/>
                  <a:pt x="2304691" y="0"/>
                  <a:pt x="2363638" y="53196"/>
                </a:cubicBezTo>
                <a:cubicBezTo>
                  <a:pt x="2422585" y="106392"/>
                  <a:pt x="2438400" y="265981"/>
                  <a:pt x="2501660" y="381000"/>
                </a:cubicBezTo>
                <a:cubicBezTo>
                  <a:pt x="2564920" y="496019"/>
                  <a:pt x="2629969" y="647808"/>
                  <a:pt x="2743200" y="743309"/>
                </a:cubicBezTo>
                <a:cubicBezTo>
                  <a:pt x="2856431" y="838810"/>
                  <a:pt x="3017271" y="932481"/>
                  <a:pt x="3181044" y="954005"/>
                </a:cubicBezTo>
                <a:lnTo>
                  <a:pt x="3725841" y="1015303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1857356" y="21429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72198" y="21429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4348" y="2285992"/>
            <a:ext cx="75456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What will measure for position and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of 1 and 2?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(assume have many identical copies of wave function,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do measurements bunch of times)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1. position?</a:t>
            </a:r>
          </a:p>
          <a:p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1357290" y="4000504"/>
            <a:ext cx="5857916" cy="214314"/>
            <a:chOff x="1357290" y="4000504"/>
            <a:chExt cx="5857916" cy="214314"/>
          </a:xfrm>
        </p:grpSpPr>
        <p:sp>
          <p:nvSpPr>
            <p:cNvPr id="21" name="Oval 20"/>
            <p:cNvSpPr/>
            <p:nvPr/>
          </p:nvSpPr>
          <p:spPr>
            <a:xfrm>
              <a:off x="1357290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Oval 21"/>
            <p:cNvSpPr/>
            <p:nvPr/>
          </p:nvSpPr>
          <p:spPr>
            <a:xfrm>
              <a:off x="1714480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/>
            <p:cNvSpPr/>
            <p:nvPr/>
          </p:nvSpPr>
          <p:spPr>
            <a:xfrm>
              <a:off x="1857356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/>
            <p:cNvSpPr/>
            <p:nvPr/>
          </p:nvSpPr>
          <p:spPr>
            <a:xfrm>
              <a:off x="1928794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/>
            <p:cNvSpPr/>
            <p:nvPr/>
          </p:nvSpPr>
          <p:spPr>
            <a:xfrm>
              <a:off x="2428860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/>
            <p:cNvSpPr/>
            <p:nvPr/>
          </p:nvSpPr>
          <p:spPr>
            <a:xfrm>
              <a:off x="2071670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/>
            <p:cNvSpPr/>
            <p:nvPr/>
          </p:nvSpPr>
          <p:spPr>
            <a:xfrm>
              <a:off x="2214546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Oval 27"/>
            <p:cNvSpPr/>
            <p:nvPr/>
          </p:nvSpPr>
          <p:spPr>
            <a:xfrm>
              <a:off x="3214678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Oval 28"/>
            <p:cNvSpPr/>
            <p:nvPr/>
          </p:nvSpPr>
          <p:spPr>
            <a:xfrm>
              <a:off x="2857488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" name="Oval 29"/>
            <p:cNvSpPr/>
            <p:nvPr/>
          </p:nvSpPr>
          <p:spPr>
            <a:xfrm>
              <a:off x="2285984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" name="Oval 30"/>
            <p:cNvSpPr/>
            <p:nvPr/>
          </p:nvSpPr>
          <p:spPr>
            <a:xfrm>
              <a:off x="2357422" y="414338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Oval 31"/>
            <p:cNvSpPr/>
            <p:nvPr/>
          </p:nvSpPr>
          <p:spPr>
            <a:xfrm>
              <a:off x="5572132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Oval 32"/>
            <p:cNvSpPr/>
            <p:nvPr/>
          </p:nvSpPr>
          <p:spPr>
            <a:xfrm>
              <a:off x="5786446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Oval 33"/>
            <p:cNvSpPr/>
            <p:nvPr/>
          </p:nvSpPr>
          <p:spPr>
            <a:xfrm>
              <a:off x="5929322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Oval 34"/>
            <p:cNvSpPr/>
            <p:nvPr/>
          </p:nvSpPr>
          <p:spPr>
            <a:xfrm>
              <a:off x="6000760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" name="Oval 35"/>
            <p:cNvSpPr/>
            <p:nvPr/>
          </p:nvSpPr>
          <p:spPr>
            <a:xfrm>
              <a:off x="6072198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Oval 36"/>
            <p:cNvSpPr/>
            <p:nvPr/>
          </p:nvSpPr>
          <p:spPr>
            <a:xfrm>
              <a:off x="6143636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Oval 37"/>
            <p:cNvSpPr/>
            <p:nvPr/>
          </p:nvSpPr>
          <p:spPr>
            <a:xfrm>
              <a:off x="6786578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Oval 38"/>
            <p:cNvSpPr/>
            <p:nvPr/>
          </p:nvSpPr>
          <p:spPr>
            <a:xfrm>
              <a:off x="7143768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Oval 39"/>
            <p:cNvSpPr/>
            <p:nvPr/>
          </p:nvSpPr>
          <p:spPr>
            <a:xfrm>
              <a:off x="6929454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Oval 40"/>
            <p:cNvSpPr/>
            <p:nvPr/>
          </p:nvSpPr>
          <p:spPr>
            <a:xfrm>
              <a:off x="6786578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Oval 41"/>
            <p:cNvSpPr/>
            <p:nvPr/>
          </p:nvSpPr>
          <p:spPr>
            <a:xfrm>
              <a:off x="6715140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857224" y="4786322"/>
            <a:ext cx="77380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2. Kinetic energy?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1 has more,      b.   both have same,     c. 2 has more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d. cannot tell 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0034" y="6143644"/>
            <a:ext cx="4139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which has more momentum?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29999" y="5857892"/>
            <a:ext cx="43140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ans. 2 has more.  Relates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to molecular bonding energies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0EFE-0CF9-4538-B526-CB94C70377F6}" type="slidenum">
              <a:rPr lang="en-US"/>
              <a:pPr/>
              <a:t>8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Superposition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22"/>
            <a:ext cx="8686800" cy="4525963"/>
          </a:xfrm>
        </p:spPr>
        <p:txBody>
          <a:bodyPr/>
          <a:lstStyle/>
          <a:p>
            <a:r>
              <a:rPr lang="en-US" dirty="0"/>
              <a:t>If </a:t>
            </a:r>
            <a:r>
              <a:rPr lang="el-GR" dirty="0"/>
              <a:t>Ψ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dirty="0" err="1"/>
              <a:t>x,t</a:t>
            </a:r>
            <a:r>
              <a:rPr lang="en-US" dirty="0"/>
              <a:t>) and </a:t>
            </a:r>
            <a:r>
              <a:rPr lang="el-GR" dirty="0"/>
              <a:t>Ψ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x,t</a:t>
            </a:r>
            <a:r>
              <a:rPr lang="en-US" dirty="0"/>
              <a:t>) are both solutions to wave equation, so is </a:t>
            </a:r>
            <a:r>
              <a:rPr lang="el-GR" dirty="0"/>
              <a:t>Ψ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dirty="0" err="1"/>
              <a:t>x,t</a:t>
            </a:r>
            <a:r>
              <a:rPr lang="en-US" dirty="0"/>
              <a:t>) + </a:t>
            </a:r>
            <a:r>
              <a:rPr lang="el-GR" dirty="0"/>
              <a:t>Ψ</a:t>
            </a:r>
            <a:r>
              <a:rPr lang="en-US" baseline="-25000" dirty="0"/>
              <a:t>2</a:t>
            </a:r>
            <a:r>
              <a:rPr lang="en-US" dirty="0"/>
              <a:t> (</a:t>
            </a:r>
            <a:r>
              <a:rPr lang="en-US" dirty="0" err="1"/>
              <a:t>x,t</a:t>
            </a:r>
            <a:r>
              <a:rPr lang="en-US" dirty="0"/>
              <a:t>).         → Superposition principle</a:t>
            </a:r>
          </a:p>
          <a:p>
            <a:pPr>
              <a:lnSpc>
                <a:spcPct val="90000"/>
              </a:lnSpc>
            </a:pPr>
            <a:r>
              <a:rPr lang="en-US" dirty="0"/>
              <a:t>E.g. homework 2 – superposition of waves traveling left and right create standing wave: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 can make a “wave packet” by combining plane waves of different energies:</a:t>
            </a:r>
          </a:p>
          <a:p>
            <a:pPr>
              <a:buFontTx/>
              <a:buNone/>
            </a:pPr>
            <a:endParaRPr lang="en-US" dirty="0"/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214282" y="3714752"/>
          <a:ext cx="8734425" cy="484188"/>
        </p:xfrm>
        <a:graphic>
          <a:graphicData uri="http://schemas.openxmlformats.org/presentationml/2006/ole">
            <p:oleObj spid="_x0000_s2050" name="Equation" r:id="rId3" imgW="3670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849957"/>
            <a:ext cx="2133600" cy="365125"/>
          </a:xfrm>
        </p:spPr>
        <p:txBody>
          <a:bodyPr/>
          <a:lstStyle/>
          <a:p>
            <a:fld id="{CF304F32-9B7F-4EC4-83A6-A6CD3972ED9D}" type="slidenum">
              <a:rPr lang="en-US"/>
              <a:pPr/>
              <a:t>9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smtClean="0"/>
              <a:t>Comparing waves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93807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/>
              <a:t>EM Waves (light/photons):</a:t>
            </a:r>
          </a:p>
          <a:p>
            <a:pPr>
              <a:buFontTx/>
              <a:buNone/>
            </a:pPr>
            <a:r>
              <a:rPr lang="en-US" sz="2400"/>
              <a:t>Amplitude E = electric field</a:t>
            </a:r>
          </a:p>
          <a:p>
            <a:pPr>
              <a:buFontTx/>
              <a:buNone/>
            </a:pPr>
            <a:r>
              <a:rPr lang="en-US" sz="2400"/>
              <a:t>E</a:t>
            </a:r>
            <a:r>
              <a:rPr lang="en-US" sz="2400" baseline="30000"/>
              <a:t>2</a:t>
            </a:r>
            <a:r>
              <a:rPr lang="en-US" sz="2400"/>
              <a:t> tells you probability of finding photon.</a:t>
            </a:r>
          </a:p>
          <a:p>
            <a:pPr>
              <a:buFontTx/>
              <a:buNone/>
            </a:pPr>
            <a:r>
              <a:rPr lang="en-US" sz="2400"/>
              <a:t>Maxwell’s Equations: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/>
              <a:t>Solutions are sin/cosine waves: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093807"/>
            <a:ext cx="4495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/>
              <a:t>Matter Waves (electrons, etc.):</a:t>
            </a:r>
          </a:p>
          <a:p>
            <a:pPr>
              <a:buFontTx/>
              <a:buNone/>
            </a:pPr>
            <a:r>
              <a:rPr lang="en-US" sz="2400"/>
              <a:t>Amplitude </a:t>
            </a:r>
            <a:r>
              <a:rPr lang="en-US" sz="2400">
                <a:sym typeface="Symbol" pitchFamily="18" charset="2"/>
              </a:rPr>
              <a:t> = “wave function”</a:t>
            </a:r>
          </a:p>
          <a:p>
            <a:pPr>
              <a:buFontTx/>
              <a:buNone/>
            </a:pPr>
            <a:r>
              <a:rPr lang="en-US" sz="2400"/>
              <a:t>|</a:t>
            </a:r>
            <a:r>
              <a:rPr lang="en-US" sz="2400">
                <a:sym typeface="Symbol" pitchFamily="18" charset="2"/>
              </a:rPr>
              <a:t></a:t>
            </a:r>
            <a:r>
              <a:rPr lang="en-US" sz="2400"/>
              <a:t>|</a:t>
            </a:r>
            <a:r>
              <a:rPr lang="en-US" sz="2400" baseline="30000"/>
              <a:t>2</a:t>
            </a:r>
            <a:r>
              <a:rPr lang="en-US" sz="2400"/>
              <a:t> tells you probability of finding particle.</a:t>
            </a:r>
          </a:p>
          <a:p>
            <a:pPr>
              <a:buFontTx/>
              <a:buNone/>
            </a:pPr>
            <a:r>
              <a:rPr lang="en-US" sz="2400"/>
              <a:t>Schrodinger Equation: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/>
              <a:t>Solutions are complex sine/cosine waves:</a:t>
            </a:r>
          </a:p>
          <a:p>
            <a:pPr>
              <a:buFontTx/>
              <a:buNone/>
            </a:pPr>
            <a:endParaRPr lang="en-US" sz="2400"/>
          </a:p>
        </p:txBody>
      </p:sp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1039813" y="3211532"/>
          <a:ext cx="2078037" cy="952500"/>
        </p:xfrm>
        <a:graphic>
          <a:graphicData uri="http://schemas.openxmlformats.org/presentationml/2006/ole">
            <p:oleObj spid="_x0000_s1026" name="Equation" r:id="rId3" imgW="914400" imgH="419040" progId="Equation.3">
              <p:embed/>
            </p:oleObj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5045075" y="3197245"/>
          <a:ext cx="2684463" cy="952500"/>
        </p:xfrm>
        <a:graphic>
          <a:graphicData uri="http://schemas.openxmlformats.org/presentationml/2006/ole">
            <p:oleObj spid="_x0000_s1027" name="Equation" r:id="rId4" imgW="1180800" imgH="419040" progId="Equation.3">
              <p:embed/>
            </p:oleObj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306388" y="4903807"/>
          <a:ext cx="3444875" cy="847725"/>
        </p:xfrm>
        <a:graphic>
          <a:graphicData uri="http://schemas.openxmlformats.org/presentationml/2006/ole">
            <p:oleObj spid="_x0000_s1028" name="Equation" r:id="rId5" imgW="1447560" imgH="355320" progId="Equation.3">
              <p:embed/>
            </p:oleObj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4421188" y="4841895"/>
          <a:ext cx="4473575" cy="908050"/>
        </p:xfrm>
        <a:graphic>
          <a:graphicData uri="http://schemas.openxmlformats.org/presentationml/2006/ole">
            <p:oleObj spid="_x0000_s1029" name="Equation" r:id="rId6" imgW="1879560" imgH="38088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85786" y="5857892"/>
            <a:ext cx="7614585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sign of  </a:t>
            </a:r>
            <a:r>
              <a:rPr lang="en-US" sz="2400" dirty="0" smtClean="0">
                <a:latin typeface="Brush Script MT" pitchFamily="66" charset="0"/>
                <a:cs typeface="Arial" pitchFamily="34" charset="0"/>
              </a:rPr>
              <a:t>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important when adding waves -- interference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same for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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1977</Words>
  <Application>Microsoft Office PowerPoint</Application>
  <PresentationFormat>On-screen Show (4:3)</PresentationFormat>
  <Paragraphs>259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Superposition</vt:lpstr>
      <vt:lpstr>Comparing waves</vt:lpstr>
      <vt:lpstr>Slide 10</vt:lpstr>
      <vt:lpstr>Review of sinusoidal waves:</vt:lpstr>
      <vt:lpstr>Slide 12</vt:lpstr>
      <vt:lpstr>Plane Waves</vt:lpstr>
      <vt:lpstr>Heisenberg Uncertainty Principle</vt:lpstr>
      <vt:lpstr>Heisenberg Uncertainty Principle</vt:lpstr>
      <vt:lpstr>Heisenberg Uncertainty Principle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Plane Waves vs. Wave Packets</vt:lpstr>
    </vt:vector>
  </TitlesOfParts>
  <Company>ubc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c wieman</dc:creator>
  <cp:lastModifiedBy>grace.wood</cp:lastModifiedBy>
  <cp:revision>16</cp:revision>
  <dcterms:created xsi:type="dcterms:W3CDTF">2009-06-07T00:58:50Z</dcterms:created>
  <dcterms:modified xsi:type="dcterms:W3CDTF">2009-06-08T20:51:04Z</dcterms:modified>
</cp:coreProperties>
</file>