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61" r:id="rId2"/>
    <p:sldId id="257" r:id="rId3"/>
    <p:sldId id="258" r:id="rId4"/>
    <p:sldId id="259" r:id="rId5"/>
    <p:sldId id="262" r:id="rId6"/>
    <p:sldId id="263" r:id="rId7"/>
    <p:sldId id="267" r:id="rId8"/>
    <p:sldId id="268" r:id="rId9"/>
    <p:sldId id="269" r:id="rId10"/>
    <p:sldId id="260" r:id="rId11"/>
    <p:sldId id="264" r:id="rId12"/>
    <p:sldId id="265" r:id="rId13"/>
    <p:sldId id="26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1" autoAdjust="0"/>
    <p:restoredTop sz="99645" autoAdjust="0"/>
  </p:normalViewPr>
  <p:slideViewPr>
    <p:cSldViewPr>
      <p:cViewPr varScale="1">
        <p:scale>
          <a:sx n="66" d="100"/>
          <a:sy n="66" d="100"/>
        </p:scale>
        <p:origin x="-10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CE85E-2221-4D36-BFD8-89872ED2E8F3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76FAD-EF80-443E-9AF9-E95F1EB5C1F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9BC6C-E2F0-49AA-AD11-59741D65B612}" type="datetimeFigureOut">
              <a:rPr lang="en-US" smtClean="0"/>
              <a:t>6/9/2009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76346-0843-4C4F-A6F5-5887D49F5C75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1214422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Learning goals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-- relate position, velocity, energy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to shapes of wave functions.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Include potential energy.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Be able characterize when quantum effects become important in very small structures.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428604"/>
            <a:ext cx="4259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move groups to new locations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000504"/>
            <a:ext cx="84737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Important note about something BAD book does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(and sometimes so do I)</a:t>
            </a:r>
            <a:endParaRPr lang="en-CA" sz="2800" b="1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09600" y="4930020"/>
            <a:ext cx="2061029" cy="1574799"/>
          </a:xfrm>
          <a:custGeom>
            <a:avLst/>
            <a:gdLst>
              <a:gd name="connsiteX0" fmla="*/ 0 w 2061029"/>
              <a:gd name="connsiteY0" fmla="*/ 948266 h 1574799"/>
              <a:gd name="connsiteX1" fmla="*/ 174171 w 2061029"/>
              <a:gd name="connsiteY1" fmla="*/ 77409 h 1574799"/>
              <a:gd name="connsiteX2" fmla="*/ 449943 w 2061029"/>
              <a:gd name="connsiteY2" fmla="*/ 1412723 h 1574799"/>
              <a:gd name="connsiteX3" fmla="*/ 783771 w 2061029"/>
              <a:gd name="connsiteY3" fmla="*/ 77409 h 1574799"/>
              <a:gd name="connsiteX4" fmla="*/ 1132114 w 2061029"/>
              <a:gd name="connsiteY4" fmla="*/ 1572380 h 1574799"/>
              <a:gd name="connsiteX5" fmla="*/ 1306286 w 2061029"/>
              <a:gd name="connsiteY5" fmla="*/ 91923 h 1574799"/>
              <a:gd name="connsiteX6" fmla="*/ 1727200 w 2061029"/>
              <a:gd name="connsiteY6" fmla="*/ 1441751 h 1574799"/>
              <a:gd name="connsiteX7" fmla="*/ 1886857 w 2061029"/>
              <a:gd name="connsiteY7" fmla="*/ 237066 h 1574799"/>
              <a:gd name="connsiteX8" fmla="*/ 2061029 w 2061029"/>
              <a:gd name="connsiteY8" fmla="*/ 919237 h 1574799"/>
              <a:gd name="connsiteX9" fmla="*/ 2061029 w 2061029"/>
              <a:gd name="connsiteY9" fmla="*/ 919237 h 1574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61029" h="1574799">
                <a:moveTo>
                  <a:pt x="0" y="948266"/>
                </a:moveTo>
                <a:cubicBezTo>
                  <a:pt x="49590" y="474133"/>
                  <a:pt x="99181" y="0"/>
                  <a:pt x="174171" y="77409"/>
                </a:cubicBezTo>
                <a:cubicBezTo>
                  <a:pt x="249161" y="154818"/>
                  <a:pt x="348343" y="1412723"/>
                  <a:pt x="449943" y="1412723"/>
                </a:cubicBezTo>
                <a:cubicBezTo>
                  <a:pt x="551543" y="1412723"/>
                  <a:pt x="670076" y="50800"/>
                  <a:pt x="783771" y="77409"/>
                </a:cubicBezTo>
                <a:cubicBezTo>
                  <a:pt x="897466" y="104018"/>
                  <a:pt x="1045028" y="1569961"/>
                  <a:pt x="1132114" y="1572380"/>
                </a:cubicBezTo>
                <a:cubicBezTo>
                  <a:pt x="1219200" y="1574799"/>
                  <a:pt x="1207105" y="113694"/>
                  <a:pt x="1306286" y="91923"/>
                </a:cubicBezTo>
                <a:cubicBezTo>
                  <a:pt x="1405467" y="70152"/>
                  <a:pt x="1630438" y="1417561"/>
                  <a:pt x="1727200" y="1441751"/>
                </a:cubicBezTo>
                <a:cubicBezTo>
                  <a:pt x="1823962" y="1465941"/>
                  <a:pt x="1831219" y="324152"/>
                  <a:pt x="1886857" y="237066"/>
                </a:cubicBezTo>
                <a:cubicBezTo>
                  <a:pt x="1942495" y="149980"/>
                  <a:pt x="2061029" y="919237"/>
                  <a:pt x="2061029" y="919237"/>
                </a:cubicBezTo>
                <a:lnTo>
                  <a:pt x="2061029" y="919237"/>
                </a:lnTo>
              </a:path>
            </a:pathLst>
          </a:cu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2571736" y="4929198"/>
            <a:ext cx="4286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“picture of wave function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(x)”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5857892"/>
            <a:ext cx="6606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“picture of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real part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wave function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Symbol"/>
              </a:rPr>
              <a:t>(x),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  <a:sym typeface="Symbol"/>
              </a:rPr>
              <a:t>it has an imaginary part, but it is not drawn”</a:t>
            </a:r>
            <a:endParaRPr lang="en-CA" sz="2400" b="1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071802" y="4714884"/>
            <a:ext cx="2786082" cy="928694"/>
          </a:xfrm>
          <a:prstGeom prst="line">
            <a:avLst/>
          </a:prstGeom>
          <a:ln w="762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71802" y="4786322"/>
            <a:ext cx="3214710" cy="785818"/>
          </a:xfrm>
          <a:prstGeom prst="line">
            <a:avLst/>
          </a:prstGeom>
          <a:ln w="762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Be able characterize when quantum effects become important in very small structures.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When electrons behave noticeably differently than they would if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could move like classical particles. Have any energy they wanted, etc. 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143248"/>
            <a:ext cx="8026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How to think of an electron in a metal?  How to model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for using Schrodinger equation to find wave functions and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behavior? 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478632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85786" y="4500570"/>
          <a:ext cx="7521575" cy="1157288"/>
        </p:xfrm>
        <a:graphic>
          <a:graphicData uri="http://schemas.openxmlformats.org/presentationml/2006/ole">
            <p:oleObj spid="_x0000_s1026" name="Equation" r:id="rId3" imgW="27176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3" y="285728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How to think of an electron in a metal?  How to model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metal for using Schrodinger equation to find wave functions and behavior? 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478632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2910" y="1857364"/>
          <a:ext cx="7521575" cy="1157288"/>
        </p:xfrm>
        <a:graphic>
          <a:graphicData uri="http://schemas.openxmlformats.org/presentationml/2006/ole">
            <p:oleObj spid="_x0000_s2050" name="Equation" r:id="rId3" imgW="2717640" imgH="419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4348" y="3143248"/>
            <a:ext cx="70182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How did we model electron in metal when thinking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about photoelectron effect?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4000504"/>
            <a:ext cx="77973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Electrons down in a pit, bottom electrons stuck to atoms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but top ones able to move freely around in bottom of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pit.  What would that say V(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x,t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is?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8728" y="5643578"/>
            <a:ext cx="2286016" cy="10001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1428728" y="5429264"/>
            <a:ext cx="3143272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1571604" y="635795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3071802" y="635795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2143108" y="635795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478632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2910" y="1857364"/>
          <a:ext cx="7521575" cy="1157288"/>
        </p:xfrm>
        <a:graphic>
          <a:graphicData uri="http://schemas.openxmlformats.org/presentationml/2006/ole">
            <p:oleObj spid="_x0000_s3074" name="Equation" r:id="rId3" imgW="2717640" imgH="419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2811" y="428604"/>
            <a:ext cx="87911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Electrons in metal down in a pit, deep electrons stuck to atoms,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but top ones able to move freely around in bottom of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pit.  What would that say V(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x,t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is?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286124"/>
            <a:ext cx="5857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V(x) has no time dependence, and is constant Vin inside metal.  Much higher V(outside) when outside metal.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Does that make sense with Ohms law, classical potential energy of electron in metal wire?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72198" y="3714752"/>
            <a:ext cx="2500330" cy="2643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5643570" y="3643314"/>
            <a:ext cx="307183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179091" y="4893479"/>
            <a:ext cx="292895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643570" y="6500834"/>
            <a:ext cx="321471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14942" y="557214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15206" y="63963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857884" y="6143644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15074" y="442913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V(x)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6110514" y="4804229"/>
            <a:ext cx="333829" cy="43542"/>
          </a:xfrm>
          <a:custGeom>
            <a:avLst/>
            <a:gdLst>
              <a:gd name="connsiteX0" fmla="*/ 333829 w 333829"/>
              <a:gd name="connsiteY0" fmla="*/ 0 h 43542"/>
              <a:gd name="connsiteX1" fmla="*/ 0 w 333829"/>
              <a:gd name="connsiteY1" fmla="*/ 43542 h 43542"/>
              <a:gd name="connsiteX2" fmla="*/ 0 w 333829"/>
              <a:gd name="connsiteY2" fmla="*/ 43542 h 4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29" h="43542">
                <a:moveTo>
                  <a:pt x="333829" y="0"/>
                </a:moveTo>
                <a:lnTo>
                  <a:pt x="0" y="43542"/>
                </a:lnTo>
                <a:lnTo>
                  <a:pt x="0" y="43542"/>
                </a:ln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6215074" y="5715016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total energy</a:t>
            </a:r>
            <a:endParaRPr lang="en-CA" sz="2400" dirty="0" err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929322" y="6213494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929322" y="6283344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929322" y="6213494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7" grpId="0"/>
      <p:bldP spid="18" grpId="0"/>
      <p:bldP spid="24" grpId="0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72198" y="1713694"/>
            <a:ext cx="2500330" cy="2643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/>
          <p:cNvSpPr/>
          <p:nvPr/>
        </p:nvSpPr>
        <p:spPr>
          <a:xfrm>
            <a:off x="5643570" y="1642256"/>
            <a:ext cx="3071834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179091" y="2892421"/>
            <a:ext cx="292895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643570" y="4499776"/>
            <a:ext cx="321471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15206" y="43952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857884" y="4142586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15074" y="2428074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V(x)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110514" y="2803171"/>
            <a:ext cx="333829" cy="43542"/>
          </a:xfrm>
          <a:custGeom>
            <a:avLst/>
            <a:gdLst>
              <a:gd name="connsiteX0" fmla="*/ 333829 w 333829"/>
              <a:gd name="connsiteY0" fmla="*/ 0 h 43542"/>
              <a:gd name="connsiteX1" fmla="*/ 0 w 333829"/>
              <a:gd name="connsiteY1" fmla="*/ 43542 h 43542"/>
              <a:gd name="connsiteX2" fmla="*/ 0 w 333829"/>
              <a:gd name="connsiteY2" fmla="*/ 43542 h 4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29" h="43542">
                <a:moveTo>
                  <a:pt x="333829" y="0"/>
                </a:moveTo>
                <a:lnTo>
                  <a:pt x="0" y="43542"/>
                </a:lnTo>
                <a:lnTo>
                  <a:pt x="0" y="43542"/>
                </a:ln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6215074" y="371395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total energy</a:t>
            </a:r>
            <a:endParaRPr lang="en-CA" sz="2400" dirty="0" err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71670" y="214290"/>
            <a:ext cx="48381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If V confines electron and no time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dependence, get discrete energy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levels, similar to atoms.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929322" y="4214818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86446" y="4287050"/>
            <a:ext cx="3071834" cy="1588"/>
          </a:xfrm>
          <a:prstGeom prst="line">
            <a:avLst/>
          </a:prstGeom>
          <a:ln>
            <a:solidFill>
              <a:srgbClr val="C0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-500029" y="3927547"/>
            <a:ext cx="3143272" cy="30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14348" y="300037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142976" y="3857628"/>
            <a:ext cx="785818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214414" y="4000504"/>
            <a:ext cx="642942" cy="13573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/>
          <p:cNvCxnSpPr/>
          <p:nvPr/>
        </p:nvCxnSpPr>
        <p:spPr>
          <a:xfrm>
            <a:off x="1142976" y="3641726"/>
            <a:ext cx="785818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28794" y="4429132"/>
            <a:ext cx="66736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bunch of electrons stuck down in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deep energy levels, never move or do anything</a:t>
            </a:r>
            <a:r>
              <a:rPr lang="en-C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We just ignore.</a:t>
            </a:r>
          </a:p>
        </p:txBody>
      </p:sp>
      <p:sp>
        <p:nvSpPr>
          <p:cNvPr id="24" name="Oval 23"/>
          <p:cNvSpPr/>
          <p:nvPr/>
        </p:nvSpPr>
        <p:spPr>
          <a:xfrm>
            <a:off x="1714480" y="378619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1714480" y="357187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214414" y="3427412"/>
            <a:ext cx="785818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85852" y="3214686"/>
            <a:ext cx="785818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85852" y="2928934"/>
            <a:ext cx="785818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285852" y="2428868"/>
            <a:ext cx="785818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4348" y="357166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  <a:cs typeface="Arial" pitchFamily="34" charset="0"/>
              </a:rPr>
              <a:t>escape</a:t>
            </a:r>
            <a:endParaRPr lang="en-CA" sz="2400" dirty="0" err="1" smtClean="0">
              <a:solidFill>
                <a:schemeClr val="tx2"/>
              </a:solidFill>
              <a:latin typeface="Comic Sans MS" pitchFamily="66" charset="0"/>
              <a:cs typeface="Arial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215076" y="785000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1886857" y="4286552"/>
            <a:ext cx="319314" cy="285448"/>
          </a:xfrm>
          <a:custGeom>
            <a:avLst/>
            <a:gdLst>
              <a:gd name="connsiteX0" fmla="*/ 319314 w 319314"/>
              <a:gd name="connsiteY0" fmla="*/ 285448 h 285448"/>
              <a:gd name="connsiteX1" fmla="*/ 145143 w 319314"/>
              <a:gd name="connsiteY1" fmla="*/ 38705 h 285448"/>
              <a:gd name="connsiteX2" fmla="*/ 0 w 319314"/>
              <a:gd name="connsiteY2" fmla="*/ 53219 h 285448"/>
              <a:gd name="connsiteX3" fmla="*/ 0 w 319314"/>
              <a:gd name="connsiteY3" fmla="*/ 53219 h 285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4" h="285448">
                <a:moveTo>
                  <a:pt x="319314" y="285448"/>
                </a:moveTo>
                <a:cubicBezTo>
                  <a:pt x="258838" y="181429"/>
                  <a:pt x="198362" y="77410"/>
                  <a:pt x="145143" y="38705"/>
                </a:cubicBezTo>
                <a:cubicBezTo>
                  <a:pt x="91924" y="0"/>
                  <a:pt x="0" y="53219"/>
                  <a:pt x="0" y="53219"/>
                </a:cubicBezTo>
                <a:lnTo>
                  <a:pt x="0" y="53219"/>
                </a:lnTo>
              </a:path>
            </a:pathLst>
          </a:cu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/>
          <p:nvPr/>
        </p:nvCxnSpPr>
        <p:spPr>
          <a:xfrm rot="5400000" flipH="1" flipV="1">
            <a:off x="357952" y="1571612"/>
            <a:ext cx="228522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81754" y="11429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71604" y="2285992"/>
            <a:ext cx="57150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571604" y="214311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14480" y="2071678"/>
            <a:ext cx="45719" cy="71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>
            <a:off x="1571604" y="178592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143240" y="357142"/>
            <a:ext cx="1071570" cy="1000132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3143240" y="1428736"/>
            <a:ext cx="977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L = 40 nm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001158" y="1570794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000496" y="1570000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3319570" y="1356480"/>
            <a:ext cx="228522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43372" y="92785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33222" y="2070860"/>
            <a:ext cx="57150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Freeform 62"/>
          <p:cNvSpPr/>
          <p:nvPr/>
        </p:nvSpPr>
        <p:spPr>
          <a:xfrm>
            <a:off x="285720" y="2857496"/>
            <a:ext cx="642942" cy="142876"/>
          </a:xfrm>
          <a:custGeom>
            <a:avLst/>
            <a:gdLst>
              <a:gd name="connsiteX0" fmla="*/ 0 w 1326524"/>
              <a:gd name="connsiteY0" fmla="*/ 133082 h 171719"/>
              <a:gd name="connsiteX1" fmla="*/ 128789 w 1326524"/>
              <a:gd name="connsiteY1" fmla="*/ 133082 h 171719"/>
              <a:gd name="connsiteX2" fmla="*/ 206062 w 1326524"/>
              <a:gd name="connsiteY2" fmla="*/ 133082 h 171719"/>
              <a:gd name="connsiteX3" fmla="*/ 540913 w 1326524"/>
              <a:gd name="connsiteY3" fmla="*/ 17172 h 171719"/>
              <a:gd name="connsiteX4" fmla="*/ 875763 w 1326524"/>
              <a:gd name="connsiteY4" fmla="*/ 30051 h 171719"/>
              <a:gd name="connsiteX5" fmla="*/ 1043189 w 1326524"/>
              <a:gd name="connsiteY5" fmla="*/ 120203 h 171719"/>
              <a:gd name="connsiteX6" fmla="*/ 1326524 w 1326524"/>
              <a:gd name="connsiteY6" fmla="*/ 171719 h 171719"/>
              <a:gd name="connsiteX7" fmla="*/ 1326524 w 1326524"/>
              <a:gd name="connsiteY7" fmla="*/ 171719 h 171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26524" h="171719">
                <a:moveTo>
                  <a:pt x="0" y="133082"/>
                </a:moveTo>
                <a:lnTo>
                  <a:pt x="128789" y="133082"/>
                </a:lnTo>
                <a:cubicBezTo>
                  <a:pt x="163133" y="133082"/>
                  <a:pt x="137375" y="152400"/>
                  <a:pt x="206062" y="133082"/>
                </a:cubicBezTo>
                <a:cubicBezTo>
                  <a:pt x="274749" y="113764"/>
                  <a:pt x="429296" y="34344"/>
                  <a:pt x="540913" y="17172"/>
                </a:cubicBezTo>
                <a:cubicBezTo>
                  <a:pt x="652530" y="0"/>
                  <a:pt x="792050" y="12879"/>
                  <a:pt x="875763" y="30051"/>
                </a:cubicBezTo>
                <a:cubicBezTo>
                  <a:pt x="959476" y="47223"/>
                  <a:pt x="968062" y="96592"/>
                  <a:pt x="1043189" y="120203"/>
                </a:cubicBezTo>
                <a:cubicBezTo>
                  <a:pt x="1118316" y="143814"/>
                  <a:pt x="1326524" y="171719"/>
                  <a:pt x="1326524" y="171719"/>
                </a:cubicBezTo>
                <a:lnTo>
                  <a:pt x="1326524" y="171719"/>
                </a:lnTo>
              </a:path>
            </a:pathLst>
          </a:cu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Freeform 67"/>
          <p:cNvSpPr/>
          <p:nvPr/>
        </p:nvSpPr>
        <p:spPr>
          <a:xfrm>
            <a:off x="285720" y="2214554"/>
            <a:ext cx="642942" cy="535594"/>
          </a:xfrm>
          <a:custGeom>
            <a:avLst/>
            <a:gdLst>
              <a:gd name="connsiteX0" fmla="*/ 0 w 862885"/>
              <a:gd name="connsiteY0" fmla="*/ 446468 h 682580"/>
              <a:gd name="connsiteX1" fmla="*/ 270457 w 862885"/>
              <a:gd name="connsiteY1" fmla="*/ 433589 h 682580"/>
              <a:gd name="connsiteX2" fmla="*/ 399245 w 862885"/>
              <a:gd name="connsiteY2" fmla="*/ 343437 h 682580"/>
              <a:gd name="connsiteX3" fmla="*/ 476519 w 862885"/>
              <a:gd name="connsiteY3" fmla="*/ 47222 h 682580"/>
              <a:gd name="connsiteX4" fmla="*/ 540913 w 862885"/>
              <a:gd name="connsiteY4" fmla="*/ 626772 h 682580"/>
              <a:gd name="connsiteX5" fmla="*/ 631065 w 862885"/>
              <a:gd name="connsiteY5" fmla="*/ 382073 h 682580"/>
              <a:gd name="connsiteX6" fmla="*/ 862885 w 862885"/>
              <a:gd name="connsiteY6" fmla="*/ 382073 h 682580"/>
              <a:gd name="connsiteX7" fmla="*/ 862885 w 862885"/>
              <a:gd name="connsiteY7" fmla="*/ 382073 h 682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2885" h="682580">
                <a:moveTo>
                  <a:pt x="0" y="446468"/>
                </a:moveTo>
                <a:cubicBezTo>
                  <a:pt x="101958" y="448614"/>
                  <a:pt x="203916" y="450761"/>
                  <a:pt x="270457" y="433589"/>
                </a:cubicBezTo>
                <a:cubicBezTo>
                  <a:pt x="336998" y="416417"/>
                  <a:pt x="364901" y="407832"/>
                  <a:pt x="399245" y="343437"/>
                </a:cubicBezTo>
                <a:cubicBezTo>
                  <a:pt x="433589" y="279042"/>
                  <a:pt x="452908" y="0"/>
                  <a:pt x="476519" y="47222"/>
                </a:cubicBezTo>
                <a:cubicBezTo>
                  <a:pt x="500130" y="94444"/>
                  <a:pt x="515155" y="570964"/>
                  <a:pt x="540913" y="626772"/>
                </a:cubicBezTo>
                <a:cubicBezTo>
                  <a:pt x="566671" y="682580"/>
                  <a:pt x="577403" y="422856"/>
                  <a:pt x="631065" y="382073"/>
                </a:cubicBezTo>
                <a:cubicBezTo>
                  <a:pt x="684727" y="341290"/>
                  <a:pt x="862885" y="382073"/>
                  <a:pt x="862885" y="382073"/>
                </a:cubicBezTo>
                <a:lnTo>
                  <a:pt x="862885" y="382073"/>
                </a:lnTo>
              </a:path>
            </a:pathLst>
          </a:cu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9" name="Straight Connector 68"/>
          <p:cNvCxnSpPr/>
          <p:nvPr/>
        </p:nvCxnSpPr>
        <p:spPr>
          <a:xfrm>
            <a:off x="1571604" y="1427148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571604" y="106837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571604" y="68383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571604" y="57148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1571604" y="85723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 flipH="1" flipV="1">
            <a:off x="928662" y="1785926"/>
            <a:ext cx="642942" cy="64294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857224" y="2143116"/>
            <a:ext cx="714380" cy="71438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Brace 77"/>
          <p:cNvSpPr/>
          <p:nvPr/>
        </p:nvSpPr>
        <p:spPr>
          <a:xfrm>
            <a:off x="2143108" y="1785926"/>
            <a:ext cx="214314" cy="357190"/>
          </a:xfrm>
          <a:prstGeom prst="rightBrac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TextBox 78"/>
          <p:cNvSpPr txBox="1"/>
          <p:nvPr/>
        </p:nvSpPr>
        <p:spPr>
          <a:xfrm>
            <a:off x="2285984" y="1763901"/>
            <a:ext cx="482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0.06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eV</a:t>
            </a:r>
            <a:endParaRPr lang="en-CA" sz="12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4517217" y="185734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4660093" y="1785902"/>
            <a:ext cx="45719" cy="71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2" name="Straight Connector 81"/>
          <p:cNvCxnSpPr/>
          <p:nvPr/>
        </p:nvCxnSpPr>
        <p:spPr>
          <a:xfrm>
            <a:off x="4517217" y="150015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517217" y="114137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517217" y="78259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17217" y="398058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517217" y="28570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517217" y="57145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ight Brace 87"/>
          <p:cNvSpPr/>
          <p:nvPr/>
        </p:nvSpPr>
        <p:spPr>
          <a:xfrm>
            <a:off x="5088721" y="1500150"/>
            <a:ext cx="214314" cy="357190"/>
          </a:xfrm>
          <a:prstGeom prst="rightBrac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TextBox 88"/>
          <p:cNvSpPr txBox="1"/>
          <p:nvPr/>
        </p:nvSpPr>
        <p:spPr>
          <a:xfrm>
            <a:off x="5143504" y="1428736"/>
            <a:ext cx="67678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6 x 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-4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eV</a:t>
            </a:r>
            <a:endParaRPr lang="en-CA" sz="12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85786" y="3929066"/>
            <a:ext cx="285752" cy="428628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TextBox 90"/>
          <p:cNvSpPr txBox="1"/>
          <p:nvPr/>
        </p:nvSpPr>
        <p:spPr>
          <a:xfrm>
            <a:off x="500034" y="4786322"/>
            <a:ext cx="878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L = 4 nm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rot="5400000">
            <a:off x="643704" y="4572008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929456" y="4571214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 flipH="1" flipV="1">
            <a:off x="643704" y="4643446"/>
            <a:ext cx="228522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67506" y="421481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857356" y="5357826"/>
            <a:ext cx="57150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7" name="Straight Connector 96"/>
          <p:cNvCxnSpPr/>
          <p:nvPr/>
        </p:nvCxnSpPr>
        <p:spPr>
          <a:xfrm>
            <a:off x="1857356" y="521495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2000232" y="5143512"/>
            <a:ext cx="45719" cy="71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9" name="Straight Connector 98"/>
          <p:cNvCxnSpPr/>
          <p:nvPr/>
        </p:nvCxnSpPr>
        <p:spPr>
          <a:xfrm>
            <a:off x="1857356" y="485776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3571868" y="3643314"/>
            <a:ext cx="1071570" cy="1000132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1" name="TextBox 100"/>
          <p:cNvSpPr txBox="1"/>
          <p:nvPr/>
        </p:nvSpPr>
        <p:spPr>
          <a:xfrm>
            <a:off x="3571868" y="4929198"/>
            <a:ext cx="977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L = 40 nm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rot="5400000">
            <a:off x="3429786" y="4856966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4429124" y="4856172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5400000" flipH="1" flipV="1">
            <a:off x="3819636" y="4642652"/>
            <a:ext cx="228522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4643438" y="421402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033288" y="5357032"/>
            <a:ext cx="57150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1857356" y="449898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857356" y="414020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857356" y="3755668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857356" y="364331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857356" y="392906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ight Brace 115"/>
          <p:cNvSpPr/>
          <p:nvPr/>
        </p:nvSpPr>
        <p:spPr>
          <a:xfrm>
            <a:off x="2428860" y="4857760"/>
            <a:ext cx="214314" cy="357190"/>
          </a:xfrm>
          <a:prstGeom prst="rightBrac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TextBox 116"/>
          <p:cNvSpPr txBox="1"/>
          <p:nvPr/>
        </p:nvSpPr>
        <p:spPr>
          <a:xfrm>
            <a:off x="2571736" y="4835735"/>
            <a:ext cx="43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0.06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eV</a:t>
            </a:r>
            <a:endParaRPr lang="en-CA" sz="10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>
            <a:off x="5017283" y="514351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/>
          <p:nvPr/>
        </p:nvSpPr>
        <p:spPr>
          <a:xfrm>
            <a:off x="5160159" y="5072074"/>
            <a:ext cx="45719" cy="71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5017283" y="478632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5017283" y="442754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017283" y="406876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5017283" y="368423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5017283" y="357187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017283" y="3857628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ight Brace 125"/>
          <p:cNvSpPr/>
          <p:nvPr/>
        </p:nvSpPr>
        <p:spPr>
          <a:xfrm>
            <a:off x="5588787" y="4786322"/>
            <a:ext cx="214314" cy="357190"/>
          </a:xfrm>
          <a:prstGeom prst="rightBrac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7" name="TextBox 126"/>
          <p:cNvSpPr txBox="1"/>
          <p:nvPr/>
        </p:nvSpPr>
        <p:spPr>
          <a:xfrm>
            <a:off x="5643570" y="4643446"/>
            <a:ext cx="643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 x 10</a:t>
            </a:r>
            <a:r>
              <a:rPr lang="en-US" sz="1000" baseline="30000" dirty="0" smtClean="0">
                <a:latin typeface="Arial" pitchFamily="34" charset="0"/>
                <a:cs typeface="Arial" pitchFamily="34" charset="0"/>
              </a:rPr>
              <a:t>-4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 smtClean="0">
                <a:latin typeface="Arial" pitchFamily="34" charset="0"/>
                <a:cs typeface="Arial" pitchFamily="34" charset="0"/>
              </a:rPr>
              <a:t>eV</a:t>
            </a:r>
            <a:endParaRPr lang="en-CA" sz="10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14282" y="500042"/>
            <a:ext cx="962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 = 300 K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143240" y="71390"/>
            <a:ext cx="962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 = 300 K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42910" y="3643314"/>
            <a:ext cx="763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 = 1 K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786182" y="3286124"/>
            <a:ext cx="763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 = 1 K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357158" y="71438"/>
            <a:ext cx="428628" cy="500042"/>
            <a:chOff x="285720" y="0"/>
            <a:chExt cx="428628" cy="500042"/>
          </a:xfrm>
        </p:grpSpPr>
        <p:sp>
          <p:nvSpPr>
            <p:cNvPr id="132" name="TextBox 131"/>
            <p:cNvSpPr txBox="1"/>
            <p:nvPr/>
          </p:nvSpPr>
          <p:spPr>
            <a:xfrm>
              <a:off x="285720" y="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285720" y="0"/>
              <a:ext cx="428628" cy="5000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286116" y="3429000"/>
            <a:ext cx="428628" cy="500042"/>
            <a:chOff x="285720" y="0"/>
            <a:chExt cx="428628" cy="500042"/>
          </a:xfrm>
        </p:grpSpPr>
        <p:sp>
          <p:nvSpPr>
            <p:cNvPr id="139" name="TextBox 138"/>
            <p:cNvSpPr txBox="1"/>
            <p:nvPr/>
          </p:nvSpPr>
          <p:spPr>
            <a:xfrm>
              <a:off x="285720" y="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285720" y="0"/>
              <a:ext cx="428628" cy="5000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214282" y="3500438"/>
            <a:ext cx="428628" cy="500042"/>
            <a:chOff x="285720" y="0"/>
            <a:chExt cx="428628" cy="500042"/>
          </a:xfrm>
        </p:grpSpPr>
        <p:sp>
          <p:nvSpPr>
            <p:cNvPr id="142" name="TextBox 141"/>
            <p:cNvSpPr txBox="1"/>
            <p:nvPr/>
          </p:nvSpPr>
          <p:spPr>
            <a:xfrm>
              <a:off x="285720" y="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285720" y="0"/>
              <a:ext cx="428628" cy="5000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857488" y="285728"/>
            <a:ext cx="428628" cy="500042"/>
            <a:chOff x="285720" y="0"/>
            <a:chExt cx="428628" cy="500042"/>
          </a:xfrm>
        </p:grpSpPr>
        <p:sp>
          <p:nvSpPr>
            <p:cNvPr id="145" name="TextBox 144"/>
            <p:cNvSpPr txBox="1"/>
            <p:nvPr/>
          </p:nvSpPr>
          <p:spPr>
            <a:xfrm>
              <a:off x="285720" y="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285720" y="0"/>
              <a:ext cx="428628" cy="5000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357158" y="785794"/>
            <a:ext cx="285752" cy="428628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8" name="TextBox 147"/>
          <p:cNvSpPr txBox="1"/>
          <p:nvPr/>
        </p:nvSpPr>
        <p:spPr>
          <a:xfrm>
            <a:off x="71406" y="1643050"/>
            <a:ext cx="878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L = 4 nm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rot="5400000">
            <a:off x="215076" y="1428736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500828" y="1427942"/>
            <a:ext cx="284958" cy="794"/>
          </a:xfrm>
          <a:prstGeom prst="line">
            <a:avLst/>
          </a:prstGeom>
          <a:ln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165"/>
          <p:cNvSpPr/>
          <p:nvPr/>
        </p:nvSpPr>
        <p:spPr>
          <a:xfrm>
            <a:off x="5929322" y="428580"/>
            <a:ext cx="1500198" cy="1214470"/>
          </a:xfrm>
          <a:prstGeom prst="rect">
            <a:avLst/>
          </a:prstGeom>
          <a:solidFill>
            <a:srgbClr val="77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7" name="TextBox 166"/>
          <p:cNvSpPr txBox="1"/>
          <p:nvPr/>
        </p:nvSpPr>
        <p:spPr>
          <a:xfrm>
            <a:off x="6143636" y="1643050"/>
            <a:ext cx="1077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L = 400 nm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0" name="Straight Arrow Connector 169"/>
          <p:cNvCxnSpPr/>
          <p:nvPr/>
        </p:nvCxnSpPr>
        <p:spPr>
          <a:xfrm rot="5400000" flipH="1" flipV="1">
            <a:off x="6534280" y="1427918"/>
            <a:ext cx="228522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7358082" y="99929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7747932" y="2142298"/>
            <a:ext cx="57150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3" name="Straight Connector 172"/>
          <p:cNvCxnSpPr/>
          <p:nvPr/>
        </p:nvCxnSpPr>
        <p:spPr>
          <a:xfrm>
            <a:off x="7731927" y="1928778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 173"/>
          <p:cNvSpPr/>
          <p:nvPr/>
        </p:nvSpPr>
        <p:spPr>
          <a:xfrm>
            <a:off x="7874803" y="1857340"/>
            <a:ext cx="45719" cy="71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5" name="Straight Connector 174"/>
          <p:cNvCxnSpPr/>
          <p:nvPr/>
        </p:nvCxnSpPr>
        <p:spPr>
          <a:xfrm>
            <a:off x="7731927" y="1571588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7731927" y="1212810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7731927" y="85403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7731927" y="469496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7731927" y="357142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7731927" y="642894"/>
            <a:ext cx="500066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ight Brace 180"/>
          <p:cNvSpPr/>
          <p:nvPr/>
        </p:nvSpPr>
        <p:spPr>
          <a:xfrm>
            <a:off x="8303431" y="1571588"/>
            <a:ext cx="214314" cy="357190"/>
          </a:xfrm>
          <a:prstGeom prst="rightBrac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2" name="TextBox 181"/>
          <p:cNvSpPr txBox="1"/>
          <p:nvPr/>
        </p:nvSpPr>
        <p:spPr>
          <a:xfrm>
            <a:off x="8358214" y="1500174"/>
            <a:ext cx="760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6 x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-6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eV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357950" y="142828"/>
            <a:ext cx="962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T = 300 K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5929322" y="0"/>
            <a:ext cx="428628" cy="500042"/>
            <a:chOff x="285720" y="0"/>
            <a:chExt cx="428628" cy="500042"/>
          </a:xfrm>
        </p:grpSpPr>
        <p:sp>
          <p:nvSpPr>
            <p:cNvPr id="188" name="TextBox 187"/>
            <p:cNvSpPr txBox="1"/>
            <p:nvPr/>
          </p:nvSpPr>
          <p:spPr>
            <a:xfrm>
              <a:off x="285720" y="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itchFamily="34" charset="0"/>
                  <a:cs typeface="Arial" pitchFamily="34" charset="0"/>
                </a:rPr>
                <a:t>3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285720" y="0"/>
              <a:ext cx="428628" cy="50004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90" name="TextBox 189"/>
          <p:cNvSpPr txBox="1"/>
          <p:nvPr/>
        </p:nvSpPr>
        <p:spPr>
          <a:xfrm>
            <a:off x="6286512" y="3429000"/>
            <a:ext cx="2643174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You have to invent  a “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quantumticity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” parameter.  The value of this parameter will characterize if motion of electrons in small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blocks of metal is going to be similar to motion in large block,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or will be changed by quantum behavior.  Parameter should work for all these cases, and any new case.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No single right answer.  Will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have groups share their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parameters when done.</a:t>
            </a:r>
            <a:endParaRPr lang="en-CA" sz="1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0" y="0"/>
            <a:ext cx="2714612" cy="33575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2" name="Rectangle 191"/>
          <p:cNvSpPr/>
          <p:nvPr/>
        </p:nvSpPr>
        <p:spPr>
          <a:xfrm>
            <a:off x="2786050" y="0"/>
            <a:ext cx="3071834" cy="321468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3" name="Rectangle 192"/>
          <p:cNvSpPr/>
          <p:nvPr/>
        </p:nvSpPr>
        <p:spPr>
          <a:xfrm>
            <a:off x="0" y="3429000"/>
            <a:ext cx="3071802" cy="32147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1" y="642918"/>
            <a:ext cx="8143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Reading quiz.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1.  Which is best picture of real part of wave function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 potential as shown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with total energy as given?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285720" y="2357430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20" y="214311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5786" y="2786058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85786" y="1857364"/>
            <a:ext cx="2928958" cy="928694"/>
          </a:xfrm>
          <a:prstGeom prst="line">
            <a:avLst/>
          </a:prstGeom>
          <a:ln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85786" y="2071678"/>
            <a:ext cx="3500462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14546" y="271462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85918" y="2214554"/>
            <a:ext cx="304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U(x) potential energy</a:t>
            </a:r>
            <a:endParaRPr lang="en-CA" sz="2400" dirty="0" err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6248" y="1857364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total energy</a:t>
            </a:r>
            <a:endParaRPr lang="en-CA" sz="2400" dirty="0" err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86514" y="3856834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85786" y="3929066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00232" y="4286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1889" y="3500438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latin typeface="Arial" pitchFamily="34" charset="0"/>
                <a:cs typeface="Arial" pitchFamily="34" charset="0"/>
                <a:sym typeface="Symbol"/>
              </a:rPr>
              <a:t>(x)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3000372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256031" y="5538309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85786" y="5643578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69749" y="611060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406" y="5324789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latin typeface="Arial" pitchFamily="34" charset="0"/>
                <a:cs typeface="Arial" pitchFamily="34" charset="0"/>
                <a:sym typeface="Symbol"/>
              </a:rPr>
              <a:t>(x)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3799" y="4824723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4787108" y="3752359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286380" y="3929066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00826" y="43246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02483" y="3538839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latin typeface="Arial" pitchFamily="34" charset="0"/>
                <a:cs typeface="Arial" pitchFamily="34" charset="0"/>
                <a:sym typeface="Symbol"/>
              </a:rPr>
              <a:t>(x)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14876" y="303877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4828063" y="5538309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357818" y="5643578"/>
            <a:ext cx="285752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541781" y="611060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43438" y="5324789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latin typeface="Arial" pitchFamily="34" charset="0"/>
                <a:cs typeface="Arial" pitchFamily="34" charset="0"/>
                <a:sym typeface="Symbol"/>
              </a:rPr>
              <a:t>(x)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55831" y="4824723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807522" y="3354780"/>
            <a:ext cx="2121404" cy="1019297"/>
          </a:xfrm>
          <a:custGeom>
            <a:avLst/>
            <a:gdLst>
              <a:gd name="connsiteX0" fmla="*/ 0 w 1567543"/>
              <a:gd name="connsiteY0" fmla="*/ 599703 h 1019297"/>
              <a:gd name="connsiteX1" fmla="*/ 178130 w 1567543"/>
              <a:gd name="connsiteY1" fmla="*/ 65314 h 1019297"/>
              <a:gd name="connsiteX2" fmla="*/ 261257 w 1567543"/>
              <a:gd name="connsiteY2" fmla="*/ 991589 h 1019297"/>
              <a:gd name="connsiteX3" fmla="*/ 475013 w 1567543"/>
              <a:gd name="connsiteY3" fmla="*/ 100939 h 1019297"/>
              <a:gd name="connsiteX4" fmla="*/ 570016 w 1567543"/>
              <a:gd name="connsiteY4" fmla="*/ 979714 h 1019297"/>
              <a:gd name="connsiteX5" fmla="*/ 748146 w 1567543"/>
              <a:gd name="connsiteY5" fmla="*/ 160316 h 1019297"/>
              <a:gd name="connsiteX6" fmla="*/ 843148 w 1567543"/>
              <a:gd name="connsiteY6" fmla="*/ 979714 h 1019297"/>
              <a:gd name="connsiteX7" fmla="*/ 985652 w 1567543"/>
              <a:gd name="connsiteY7" fmla="*/ 160316 h 1019297"/>
              <a:gd name="connsiteX8" fmla="*/ 1092530 w 1567543"/>
              <a:gd name="connsiteY8" fmla="*/ 1015339 h 1019297"/>
              <a:gd name="connsiteX9" fmla="*/ 1246909 w 1567543"/>
              <a:gd name="connsiteY9" fmla="*/ 136565 h 1019297"/>
              <a:gd name="connsiteX10" fmla="*/ 1282535 w 1567543"/>
              <a:gd name="connsiteY10" fmla="*/ 932212 h 1019297"/>
              <a:gd name="connsiteX11" fmla="*/ 1353787 w 1567543"/>
              <a:gd name="connsiteY11" fmla="*/ 136565 h 1019297"/>
              <a:gd name="connsiteX12" fmla="*/ 1377538 w 1567543"/>
              <a:gd name="connsiteY12" fmla="*/ 896586 h 1019297"/>
              <a:gd name="connsiteX13" fmla="*/ 1436914 w 1567543"/>
              <a:gd name="connsiteY13" fmla="*/ 148441 h 1019297"/>
              <a:gd name="connsiteX14" fmla="*/ 1448790 w 1567543"/>
              <a:gd name="connsiteY14" fmla="*/ 955963 h 1019297"/>
              <a:gd name="connsiteX15" fmla="*/ 1496291 w 1567543"/>
              <a:gd name="connsiteY15" fmla="*/ 148441 h 1019297"/>
              <a:gd name="connsiteX16" fmla="*/ 1508166 w 1567543"/>
              <a:gd name="connsiteY16" fmla="*/ 932212 h 1019297"/>
              <a:gd name="connsiteX17" fmla="*/ 1567543 w 1567543"/>
              <a:gd name="connsiteY17" fmla="*/ 587828 h 1019297"/>
              <a:gd name="connsiteX18" fmla="*/ 1567543 w 1567543"/>
              <a:gd name="connsiteY18" fmla="*/ 587828 h 1019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567543" h="1019297">
                <a:moveTo>
                  <a:pt x="0" y="599703"/>
                </a:moveTo>
                <a:cubicBezTo>
                  <a:pt x="67293" y="299851"/>
                  <a:pt x="134587" y="0"/>
                  <a:pt x="178130" y="65314"/>
                </a:cubicBezTo>
                <a:cubicBezTo>
                  <a:pt x="221673" y="130628"/>
                  <a:pt x="211777" y="985652"/>
                  <a:pt x="261257" y="991589"/>
                </a:cubicBezTo>
                <a:cubicBezTo>
                  <a:pt x="310737" y="997526"/>
                  <a:pt x="423553" y="102918"/>
                  <a:pt x="475013" y="100939"/>
                </a:cubicBezTo>
                <a:cubicBezTo>
                  <a:pt x="526473" y="98960"/>
                  <a:pt x="524494" y="969818"/>
                  <a:pt x="570016" y="979714"/>
                </a:cubicBezTo>
                <a:cubicBezTo>
                  <a:pt x="615538" y="989610"/>
                  <a:pt x="702624" y="160316"/>
                  <a:pt x="748146" y="160316"/>
                </a:cubicBezTo>
                <a:cubicBezTo>
                  <a:pt x="793668" y="160316"/>
                  <a:pt x="803564" y="979714"/>
                  <a:pt x="843148" y="979714"/>
                </a:cubicBezTo>
                <a:cubicBezTo>
                  <a:pt x="882732" y="979714"/>
                  <a:pt x="944088" y="154378"/>
                  <a:pt x="985652" y="160316"/>
                </a:cubicBezTo>
                <a:cubicBezTo>
                  <a:pt x="1027216" y="166254"/>
                  <a:pt x="1048987" y="1019297"/>
                  <a:pt x="1092530" y="1015339"/>
                </a:cubicBezTo>
                <a:cubicBezTo>
                  <a:pt x="1136073" y="1011381"/>
                  <a:pt x="1215241" y="150420"/>
                  <a:pt x="1246909" y="136565"/>
                </a:cubicBezTo>
                <a:cubicBezTo>
                  <a:pt x="1278577" y="122710"/>
                  <a:pt x="1264722" y="932212"/>
                  <a:pt x="1282535" y="932212"/>
                </a:cubicBezTo>
                <a:cubicBezTo>
                  <a:pt x="1300348" y="932212"/>
                  <a:pt x="1337953" y="142503"/>
                  <a:pt x="1353787" y="136565"/>
                </a:cubicBezTo>
                <a:cubicBezTo>
                  <a:pt x="1369621" y="130627"/>
                  <a:pt x="1363683" y="894607"/>
                  <a:pt x="1377538" y="896586"/>
                </a:cubicBezTo>
                <a:cubicBezTo>
                  <a:pt x="1391393" y="898565"/>
                  <a:pt x="1425039" y="138545"/>
                  <a:pt x="1436914" y="148441"/>
                </a:cubicBezTo>
                <a:cubicBezTo>
                  <a:pt x="1448789" y="158337"/>
                  <a:pt x="1438894" y="955963"/>
                  <a:pt x="1448790" y="955963"/>
                </a:cubicBezTo>
                <a:cubicBezTo>
                  <a:pt x="1458686" y="955963"/>
                  <a:pt x="1486395" y="152399"/>
                  <a:pt x="1496291" y="148441"/>
                </a:cubicBezTo>
                <a:cubicBezTo>
                  <a:pt x="1506187" y="144483"/>
                  <a:pt x="1496291" y="858981"/>
                  <a:pt x="1508166" y="932212"/>
                </a:cubicBezTo>
                <a:cubicBezTo>
                  <a:pt x="1520041" y="1005443"/>
                  <a:pt x="1567543" y="587828"/>
                  <a:pt x="1567543" y="587828"/>
                </a:cubicBezTo>
                <a:lnTo>
                  <a:pt x="1567543" y="587828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Freeform 40"/>
          <p:cNvSpPr/>
          <p:nvPr/>
        </p:nvSpPr>
        <p:spPr>
          <a:xfrm>
            <a:off x="760021" y="5031179"/>
            <a:ext cx="3526971" cy="1155865"/>
          </a:xfrm>
          <a:custGeom>
            <a:avLst/>
            <a:gdLst>
              <a:gd name="connsiteX0" fmla="*/ 0 w 3526971"/>
              <a:gd name="connsiteY0" fmla="*/ 609600 h 1155865"/>
              <a:gd name="connsiteX1" fmla="*/ 130628 w 3526971"/>
              <a:gd name="connsiteY1" fmla="*/ 63335 h 1155865"/>
              <a:gd name="connsiteX2" fmla="*/ 178130 w 3526971"/>
              <a:gd name="connsiteY2" fmla="*/ 989611 h 1155865"/>
              <a:gd name="connsiteX3" fmla="*/ 427511 w 3526971"/>
              <a:gd name="connsiteY3" fmla="*/ 98961 h 1155865"/>
              <a:gd name="connsiteX4" fmla="*/ 629392 w 3526971"/>
              <a:gd name="connsiteY4" fmla="*/ 1060863 h 1155865"/>
              <a:gd name="connsiteX5" fmla="*/ 1163782 w 3526971"/>
              <a:gd name="connsiteY5" fmla="*/ 158338 h 1155865"/>
              <a:gd name="connsiteX6" fmla="*/ 1543792 w 3526971"/>
              <a:gd name="connsiteY6" fmla="*/ 1037112 h 1155865"/>
              <a:gd name="connsiteX7" fmla="*/ 2185060 w 3526971"/>
              <a:gd name="connsiteY7" fmla="*/ 158338 h 1155865"/>
              <a:gd name="connsiteX8" fmla="*/ 2838202 w 3526971"/>
              <a:gd name="connsiteY8" fmla="*/ 1072738 h 1155865"/>
              <a:gd name="connsiteX9" fmla="*/ 3526971 w 3526971"/>
              <a:gd name="connsiteY9" fmla="*/ 657102 h 1155865"/>
              <a:gd name="connsiteX10" fmla="*/ 3526971 w 3526971"/>
              <a:gd name="connsiteY10" fmla="*/ 657102 h 115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26971" h="1155865">
                <a:moveTo>
                  <a:pt x="0" y="609600"/>
                </a:moveTo>
                <a:cubicBezTo>
                  <a:pt x="50470" y="304800"/>
                  <a:pt x="100940" y="0"/>
                  <a:pt x="130628" y="63335"/>
                </a:cubicBezTo>
                <a:cubicBezTo>
                  <a:pt x="160316" y="126670"/>
                  <a:pt x="128650" y="983673"/>
                  <a:pt x="178130" y="989611"/>
                </a:cubicBezTo>
                <a:cubicBezTo>
                  <a:pt x="227610" y="995549"/>
                  <a:pt x="352301" y="87086"/>
                  <a:pt x="427511" y="98961"/>
                </a:cubicBezTo>
                <a:cubicBezTo>
                  <a:pt x="502721" y="110836"/>
                  <a:pt x="506680" y="1050967"/>
                  <a:pt x="629392" y="1060863"/>
                </a:cubicBezTo>
                <a:cubicBezTo>
                  <a:pt x="752104" y="1070759"/>
                  <a:pt x="1011382" y="162297"/>
                  <a:pt x="1163782" y="158338"/>
                </a:cubicBezTo>
                <a:cubicBezTo>
                  <a:pt x="1316182" y="154379"/>
                  <a:pt x="1373579" y="1037112"/>
                  <a:pt x="1543792" y="1037112"/>
                </a:cubicBezTo>
                <a:cubicBezTo>
                  <a:pt x="1714005" y="1037112"/>
                  <a:pt x="1969325" y="152400"/>
                  <a:pt x="2185060" y="158338"/>
                </a:cubicBezTo>
                <a:cubicBezTo>
                  <a:pt x="2400795" y="164276"/>
                  <a:pt x="2614550" y="989611"/>
                  <a:pt x="2838202" y="1072738"/>
                </a:cubicBezTo>
                <a:cubicBezTo>
                  <a:pt x="3061854" y="1155865"/>
                  <a:pt x="3526971" y="657102"/>
                  <a:pt x="3526971" y="657102"/>
                </a:cubicBezTo>
                <a:lnTo>
                  <a:pt x="3526971" y="657102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Freeform 41"/>
          <p:cNvSpPr/>
          <p:nvPr/>
        </p:nvSpPr>
        <p:spPr>
          <a:xfrm>
            <a:off x="5357818" y="5000636"/>
            <a:ext cx="2143140" cy="1155865"/>
          </a:xfrm>
          <a:custGeom>
            <a:avLst/>
            <a:gdLst>
              <a:gd name="connsiteX0" fmla="*/ 0 w 3526971"/>
              <a:gd name="connsiteY0" fmla="*/ 609600 h 1155865"/>
              <a:gd name="connsiteX1" fmla="*/ 130628 w 3526971"/>
              <a:gd name="connsiteY1" fmla="*/ 63335 h 1155865"/>
              <a:gd name="connsiteX2" fmla="*/ 178130 w 3526971"/>
              <a:gd name="connsiteY2" fmla="*/ 989611 h 1155865"/>
              <a:gd name="connsiteX3" fmla="*/ 427511 w 3526971"/>
              <a:gd name="connsiteY3" fmla="*/ 98961 h 1155865"/>
              <a:gd name="connsiteX4" fmla="*/ 629392 w 3526971"/>
              <a:gd name="connsiteY4" fmla="*/ 1060863 h 1155865"/>
              <a:gd name="connsiteX5" fmla="*/ 1163782 w 3526971"/>
              <a:gd name="connsiteY5" fmla="*/ 158338 h 1155865"/>
              <a:gd name="connsiteX6" fmla="*/ 1543792 w 3526971"/>
              <a:gd name="connsiteY6" fmla="*/ 1037112 h 1155865"/>
              <a:gd name="connsiteX7" fmla="*/ 2185060 w 3526971"/>
              <a:gd name="connsiteY7" fmla="*/ 158338 h 1155865"/>
              <a:gd name="connsiteX8" fmla="*/ 2838202 w 3526971"/>
              <a:gd name="connsiteY8" fmla="*/ 1072738 h 1155865"/>
              <a:gd name="connsiteX9" fmla="*/ 3526971 w 3526971"/>
              <a:gd name="connsiteY9" fmla="*/ 657102 h 1155865"/>
              <a:gd name="connsiteX10" fmla="*/ 3526971 w 3526971"/>
              <a:gd name="connsiteY10" fmla="*/ 657102 h 115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26971" h="1155865">
                <a:moveTo>
                  <a:pt x="0" y="609600"/>
                </a:moveTo>
                <a:cubicBezTo>
                  <a:pt x="50470" y="304800"/>
                  <a:pt x="100940" y="0"/>
                  <a:pt x="130628" y="63335"/>
                </a:cubicBezTo>
                <a:cubicBezTo>
                  <a:pt x="160316" y="126670"/>
                  <a:pt x="128650" y="983673"/>
                  <a:pt x="178130" y="989611"/>
                </a:cubicBezTo>
                <a:cubicBezTo>
                  <a:pt x="227610" y="995549"/>
                  <a:pt x="352301" y="87086"/>
                  <a:pt x="427511" y="98961"/>
                </a:cubicBezTo>
                <a:cubicBezTo>
                  <a:pt x="502721" y="110836"/>
                  <a:pt x="506680" y="1050967"/>
                  <a:pt x="629392" y="1060863"/>
                </a:cubicBezTo>
                <a:cubicBezTo>
                  <a:pt x="752104" y="1070759"/>
                  <a:pt x="1011382" y="162297"/>
                  <a:pt x="1163782" y="158338"/>
                </a:cubicBezTo>
                <a:cubicBezTo>
                  <a:pt x="1316182" y="154379"/>
                  <a:pt x="1373579" y="1037112"/>
                  <a:pt x="1543792" y="1037112"/>
                </a:cubicBezTo>
                <a:cubicBezTo>
                  <a:pt x="1714005" y="1037112"/>
                  <a:pt x="1969325" y="152400"/>
                  <a:pt x="2185060" y="158338"/>
                </a:cubicBezTo>
                <a:cubicBezTo>
                  <a:pt x="2400795" y="164276"/>
                  <a:pt x="2614550" y="989611"/>
                  <a:pt x="2838202" y="1072738"/>
                </a:cubicBezTo>
                <a:cubicBezTo>
                  <a:pt x="3061854" y="1155865"/>
                  <a:pt x="3526971" y="657102"/>
                  <a:pt x="3526971" y="657102"/>
                </a:cubicBezTo>
                <a:lnTo>
                  <a:pt x="3526971" y="657102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Freeform 42"/>
          <p:cNvSpPr/>
          <p:nvPr/>
        </p:nvSpPr>
        <p:spPr>
          <a:xfrm>
            <a:off x="5286380" y="3214686"/>
            <a:ext cx="2214577" cy="1280557"/>
          </a:xfrm>
          <a:custGeom>
            <a:avLst/>
            <a:gdLst>
              <a:gd name="connsiteX0" fmla="*/ 0 w 2481943"/>
              <a:gd name="connsiteY0" fmla="*/ 730333 h 1280557"/>
              <a:gd name="connsiteX1" fmla="*/ 213756 w 2481943"/>
              <a:gd name="connsiteY1" fmla="*/ 77190 h 1280557"/>
              <a:gd name="connsiteX2" fmla="*/ 475013 w 2481943"/>
              <a:gd name="connsiteY2" fmla="*/ 1193471 h 1280557"/>
              <a:gd name="connsiteX3" fmla="*/ 700644 w 2481943"/>
              <a:gd name="connsiteY3" fmla="*/ 124692 h 1280557"/>
              <a:gd name="connsiteX4" fmla="*/ 914400 w 2481943"/>
              <a:gd name="connsiteY4" fmla="*/ 1205346 h 1280557"/>
              <a:gd name="connsiteX5" fmla="*/ 1187532 w 2481943"/>
              <a:gd name="connsiteY5" fmla="*/ 136567 h 1280557"/>
              <a:gd name="connsiteX6" fmla="*/ 1353787 w 2481943"/>
              <a:gd name="connsiteY6" fmla="*/ 1169720 h 1280557"/>
              <a:gd name="connsiteX7" fmla="*/ 1626919 w 2481943"/>
              <a:gd name="connsiteY7" fmla="*/ 160318 h 1280557"/>
              <a:gd name="connsiteX8" fmla="*/ 1816924 w 2481943"/>
              <a:gd name="connsiteY8" fmla="*/ 1193471 h 1280557"/>
              <a:gd name="connsiteX9" fmla="*/ 2018805 w 2481943"/>
              <a:gd name="connsiteY9" fmla="*/ 184068 h 1280557"/>
              <a:gd name="connsiteX10" fmla="*/ 2291937 w 2481943"/>
              <a:gd name="connsiteY10" fmla="*/ 1193471 h 1280557"/>
              <a:gd name="connsiteX11" fmla="*/ 2481943 w 2481943"/>
              <a:gd name="connsiteY11" fmla="*/ 706582 h 1280557"/>
              <a:gd name="connsiteX12" fmla="*/ 2481943 w 2481943"/>
              <a:gd name="connsiteY12" fmla="*/ 706582 h 1280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81943" h="1280557">
                <a:moveTo>
                  <a:pt x="0" y="730333"/>
                </a:moveTo>
                <a:cubicBezTo>
                  <a:pt x="67293" y="365166"/>
                  <a:pt x="134587" y="0"/>
                  <a:pt x="213756" y="77190"/>
                </a:cubicBezTo>
                <a:cubicBezTo>
                  <a:pt x="292925" y="154380"/>
                  <a:pt x="393865" y="1185554"/>
                  <a:pt x="475013" y="1193471"/>
                </a:cubicBezTo>
                <a:cubicBezTo>
                  <a:pt x="556161" y="1201388"/>
                  <a:pt x="627413" y="122713"/>
                  <a:pt x="700644" y="124692"/>
                </a:cubicBezTo>
                <a:cubicBezTo>
                  <a:pt x="773875" y="126671"/>
                  <a:pt x="833252" y="1203367"/>
                  <a:pt x="914400" y="1205346"/>
                </a:cubicBezTo>
                <a:cubicBezTo>
                  <a:pt x="995548" y="1207325"/>
                  <a:pt x="1114301" y="142505"/>
                  <a:pt x="1187532" y="136567"/>
                </a:cubicBezTo>
                <a:cubicBezTo>
                  <a:pt x="1260763" y="130629"/>
                  <a:pt x="1280556" y="1165762"/>
                  <a:pt x="1353787" y="1169720"/>
                </a:cubicBezTo>
                <a:cubicBezTo>
                  <a:pt x="1427018" y="1173678"/>
                  <a:pt x="1549730" y="156360"/>
                  <a:pt x="1626919" y="160318"/>
                </a:cubicBezTo>
                <a:cubicBezTo>
                  <a:pt x="1704108" y="164276"/>
                  <a:pt x="1751610" y="1189513"/>
                  <a:pt x="1816924" y="1193471"/>
                </a:cubicBezTo>
                <a:cubicBezTo>
                  <a:pt x="1882238" y="1197429"/>
                  <a:pt x="1939636" y="184068"/>
                  <a:pt x="2018805" y="184068"/>
                </a:cubicBezTo>
                <a:cubicBezTo>
                  <a:pt x="2097974" y="184068"/>
                  <a:pt x="2214747" y="1106385"/>
                  <a:pt x="2291937" y="1193471"/>
                </a:cubicBezTo>
                <a:cubicBezTo>
                  <a:pt x="2369127" y="1280557"/>
                  <a:pt x="2481943" y="706582"/>
                  <a:pt x="2481943" y="706582"/>
                </a:cubicBezTo>
                <a:lnTo>
                  <a:pt x="2481943" y="706582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>
          <a:xfrm rot="5400000" flipH="1" flipV="1">
            <a:off x="285720" y="1714488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5720" y="150017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85786" y="2143116"/>
            <a:ext cx="40005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57224" y="928670"/>
            <a:ext cx="3500462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14546" y="207167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1571612"/>
            <a:ext cx="304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U(x) potential energy</a:t>
            </a:r>
            <a:endParaRPr lang="en-CA" sz="2400" dirty="0" err="1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124" y="785794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total energy E</a:t>
            </a:r>
            <a:endParaRPr lang="en-CA" sz="2400" dirty="0" err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48145" y="544590"/>
            <a:ext cx="3835730" cy="1626920"/>
          </a:xfrm>
          <a:custGeom>
            <a:avLst/>
            <a:gdLst>
              <a:gd name="connsiteX0" fmla="*/ 0 w 3835730"/>
              <a:gd name="connsiteY0" fmla="*/ 59377 h 1626920"/>
              <a:gd name="connsiteX1" fmla="*/ 581891 w 3835730"/>
              <a:gd name="connsiteY1" fmla="*/ 1484416 h 1626920"/>
              <a:gd name="connsiteX2" fmla="*/ 1805050 w 3835730"/>
              <a:gd name="connsiteY2" fmla="*/ 914400 h 1626920"/>
              <a:gd name="connsiteX3" fmla="*/ 2945081 w 3835730"/>
              <a:gd name="connsiteY3" fmla="*/ 795647 h 1626920"/>
              <a:gd name="connsiteX4" fmla="*/ 3835730 w 3835730"/>
              <a:gd name="connsiteY4" fmla="*/ 0 h 1626920"/>
              <a:gd name="connsiteX5" fmla="*/ 3835730 w 3835730"/>
              <a:gd name="connsiteY5" fmla="*/ 0 h 1626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35730" h="1626920">
                <a:moveTo>
                  <a:pt x="0" y="59377"/>
                </a:moveTo>
                <a:cubicBezTo>
                  <a:pt x="140524" y="700644"/>
                  <a:pt x="281049" y="1341912"/>
                  <a:pt x="581891" y="1484416"/>
                </a:cubicBezTo>
                <a:cubicBezTo>
                  <a:pt x="882733" y="1626920"/>
                  <a:pt x="1411185" y="1029195"/>
                  <a:pt x="1805050" y="914400"/>
                </a:cubicBezTo>
                <a:cubicBezTo>
                  <a:pt x="2198915" y="799605"/>
                  <a:pt x="2606634" y="948047"/>
                  <a:pt x="2945081" y="795647"/>
                </a:cubicBezTo>
                <a:cubicBezTo>
                  <a:pt x="3283528" y="643247"/>
                  <a:pt x="3835730" y="0"/>
                  <a:pt x="3835730" y="0"/>
                </a:cubicBezTo>
                <a:lnTo>
                  <a:pt x="3835730" y="0"/>
                </a:lnTo>
              </a:path>
            </a:pathLst>
          </a:cu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3572662" y="1714488"/>
            <a:ext cx="1285090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86182" y="235743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10 nm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71414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2.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2786058"/>
            <a:ext cx="8396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latin typeface="Arial" pitchFamily="34" charset="0"/>
                <a:cs typeface="Arial" pitchFamily="34" charset="0"/>
              </a:rPr>
              <a:t>The kinetic energy of 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 electron at x greater than 10 nm</a:t>
            </a:r>
            <a:r>
              <a:rPr lang="en-C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CA" sz="2400" dirty="0" smtClean="0">
                <a:latin typeface="Arial" pitchFamily="34" charset="0"/>
                <a:cs typeface="Arial" pitchFamily="34" charset="0"/>
              </a:rPr>
              <a:t> is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&gt; 0,   b.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 0,  c.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&lt;0,  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the question does not make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357166"/>
            <a:ext cx="4280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Home work problem difficulty.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2910" y="1000108"/>
            <a:ext cx="7786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ruby laser emits a 100MW, 10ns long pulse of light with a wavelength of 690 nm.</a:t>
            </a:r>
          </a:p>
          <a:p>
            <a:r>
              <a:rPr lang="en-US" sz="2400" dirty="0" smtClean="0"/>
              <a:t>How many atoms undergo stimulated emission to generate this pulse? (give answer to two sig digit, such as 1.1E1)</a:t>
            </a:r>
            <a:endParaRPr lang="en-C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643182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solution-- figure out how many photons in light pulse.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how many atoms have stimulated emission for each photon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3786190"/>
            <a:ext cx="7713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# photons = energy in pulse (1J)/(energy/photon(=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)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= 1 J/(2.9 x 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-19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J) = 3.5 x 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  <a:sym typeface="Symbol"/>
              </a:rPr>
              <a:t>18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 photons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295400" y="494348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3276600" y="4867284"/>
            <a:ext cx="381000" cy="381000"/>
            <a:chOff x="2544" y="2688"/>
            <a:chExt cx="240" cy="240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544" y="268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2640" y="278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3175000" y="4816484"/>
            <a:ext cx="457200" cy="457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Oval 7" descr="Zig zag"/>
          <p:cNvSpPr>
            <a:spLocks noChangeArrowheads="1"/>
          </p:cNvSpPr>
          <p:nvPr/>
        </p:nvSpPr>
        <p:spPr bwMode="auto">
          <a:xfrm>
            <a:off x="3048000" y="4714884"/>
            <a:ext cx="685800" cy="685800"/>
          </a:xfrm>
          <a:prstGeom prst="ellipse">
            <a:avLst/>
          </a:prstGeom>
          <a:pattFill prst="zigZag">
            <a:fgClr>
              <a:schemeClr val="accent1"/>
            </a:fgClr>
            <a:bgClr>
              <a:schemeClr val="bg2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14282" y="5429264"/>
            <a:ext cx="84641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 photon in, one atom stimulated emission, 2 photons out.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 gain one photon each stimulated emission.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Energy conserved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so need 3.5 x 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atoms undergo stimulated emission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2125 0.005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0555 L 0.50417 0.0055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47652"/>
            <a:ext cx="3319452" cy="9572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</p:pic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3"/>
          <a:srcRect l="24051" r="24050"/>
          <a:stretch>
            <a:fillRect/>
          </a:stretch>
        </p:blipFill>
        <p:spPr bwMode="auto">
          <a:xfrm>
            <a:off x="4857752" y="519090"/>
            <a:ext cx="2928958" cy="785818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1002890" y="428604"/>
            <a:ext cx="3023420" cy="533400"/>
          </a:xfrm>
          <a:custGeom>
            <a:avLst/>
            <a:gdLst>
              <a:gd name="connsiteX0" fmla="*/ 0 w 3023420"/>
              <a:gd name="connsiteY0" fmla="*/ 503903 h 533400"/>
              <a:gd name="connsiteX1" fmla="*/ 560439 w 3023420"/>
              <a:gd name="connsiteY1" fmla="*/ 474406 h 533400"/>
              <a:gd name="connsiteX2" fmla="*/ 1165123 w 3023420"/>
              <a:gd name="connsiteY2" fmla="*/ 149942 h 533400"/>
              <a:gd name="connsiteX3" fmla="*/ 1401097 w 3023420"/>
              <a:gd name="connsiteY3" fmla="*/ 17206 h 533400"/>
              <a:gd name="connsiteX4" fmla="*/ 1622323 w 3023420"/>
              <a:gd name="connsiteY4" fmla="*/ 46703 h 533400"/>
              <a:gd name="connsiteX5" fmla="*/ 2020529 w 3023420"/>
              <a:gd name="connsiteY5" fmla="*/ 282677 h 533400"/>
              <a:gd name="connsiteX6" fmla="*/ 2227007 w 3023420"/>
              <a:gd name="connsiteY6" fmla="*/ 415413 h 533400"/>
              <a:gd name="connsiteX7" fmla="*/ 2654710 w 3023420"/>
              <a:gd name="connsiteY7" fmla="*/ 459658 h 533400"/>
              <a:gd name="connsiteX8" fmla="*/ 3023420 w 3023420"/>
              <a:gd name="connsiteY8" fmla="*/ 459658 h 533400"/>
              <a:gd name="connsiteX9" fmla="*/ 3023420 w 3023420"/>
              <a:gd name="connsiteY9" fmla="*/ 459658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3420" h="533400">
                <a:moveTo>
                  <a:pt x="0" y="503903"/>
                </a:moveTo>
                <a:cubicBezTo>
                  <a:pt x="183126" y="518651"/>
                  <a:pt x="366252" y="533400"/>
                  <a:pt x="560439" y="474406"/>
                </a:cubicBezTo>
                <a:cubicBezTo>
                  <a:pt x="754626" y="415413"/>
                  <a:pt x="1025013" y="226142"/>
                  <a:pt x="1165123" y="149942"/>
                </a:cubicBezTo>
                <a:cubicBezTo>
                  <a:pt x="1305233" y="73742"/>
                  <a:pt x="1324897" y="34413"/>
                  <a:pt x="1401097" y="17206"/>
                </a:cubicBezTo>
                <a:cubicBezTo>
                  <a:pt x="1477297" y="0"/>
                  <a:pt x="1519084" y="2458"/>
                  <a:pt x="1622323" y="46703"/>
                </a:cubicBezTo>
                <a:cubicBezTo>
                  <a:pt x="1725562" y="90948"/>
                  <a:pt x="1919748" y="221225"/>
                  <a:pt x="2020529" y="282677"/>
                </a:cubicBezTo>
                <a:cubicBezTo>
                  <a:pt x="2121310" y="344129"/>
                  <a:pt x="2121310" y="385916"/>
                  <a:pt x="2227007" y="415413"/>
                </a:cubicBezTo>
                <a:cubicBezTo>
                  <a:pt x="2332704" y="444910"/>
                  <a:pt x="2521975" y="452284"/>
                  <a:pt x="2654710" y="459658"/>
                </a:cubicBezTo>
                <a:cubicBezTo>
                  <a:pt x="2787445" y="467032"/>
                  <a:pt x="3023420" y="459658"/>
                  <a:pt x="3023420" y="459658"/>
                </a:cubicBezTo>
                <a:lnTo>
                  <a:pt x="3023420" y="459658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143240" y="135729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43702" y="128586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1785926"/>
            <a:ext cx="7681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two wave packets for electron-- same envelope-- 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2571744"/>
            <a:ext cx="7502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spreads faster.    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both spread at the same rate.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c. B spreads faster.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2214554"/>
            <a:ext cx="6449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Which wave packet 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spreads out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most rapidly?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3357562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ans. b. A is moving faster, but wave packet spreads according to 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spread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 p.  Both packets have same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x, and so same p, and so same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v.  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643446"/>
            <a:ext cx="3319452" cy="9572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</p:pic>
      <p:pic>
        <p:nvPicPr>
          <p:cNvPr id="13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643446"/>
            <a:ext cx="4748212" cy="9572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lg"/>
          </a:ln>
          <a:effectLst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3"/>
          <a:srcRect l="24051" r="24050"/>
          <a:stretch>
            <a:fillRect/>
          </a:stretch>
        </p:blipFill>
        <p:spPr bwMode="auto">
          <a:xfrm>
            <a:off x="714348" y="5857892"/>
            <a:ext cx="2928958" cy="785818"/>
          </a:xfrm>
          <a:prstGeom prst="rect">
            <a:avLst/>
          </a:prstGeom>
          <a:noFill/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/>
          <a:srcRect l="24051" r="24050"/>
          <a:stretch>
            <a:fillRect/>
          </a:stretch>
        </p:blipFill>
        <p:spPr bwMode="auto">
          <a:xfrm>
            <a:off x="3000364" y="5929330"/>
            <a:ext cx="4143404" cy="785818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>
            <a:off x="3286116" y="5643578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29058" y="5214950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time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42188 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42910" y="500042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910" y="1214422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1472" y="1928802"/>
            <a:ext cx="83311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Have 100 copies each of two wave functions </a:t>
            </a:r>
            <a:r>
              <a:rPr lang="en-US" sz="2400" dirty="0" smtClean="0">
                <a:latin typeface="Arial" pitchFamily="34" charset="0"/>
                <a:cs typeface="Arial" pitchFamily="34" charset="0"/>
                <a:sym typeface="Symbol"/>
              </a:rPr>
              <a:t>1 and 2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Measure electron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position for each one, get patterns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above.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Which wave function has the most kinetic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energy?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a. 1 has more,      b.   both have same,     c. 2 has more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d. cannot tell 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2910" y="4572008"/>
            <a:ext cx="24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hat look like? 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14348" y="3786190"/>
            <a:ext cx="3764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answer without discussing</a:t>
            </a:r>
            <a:endParaRPr lang="en-CA" sz="2400" i="1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191927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Oval 49"/>
          <p:cNvSpPr/>
          <p:nvPr/>
        </p:nvSpPr>
        <p:spPr>
          <a:xfrm>
            <a:off x="13572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Oval 50"/>
          <p:cNvSpPr/>
          <p:nvPr/>
        </p:nvSpPr>
        <p:spPr>
          <a:xfrm>
            <a:off x="15096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Oval 51"/>
          <p:cNvSpPr/>
          <p:nvPr/>
        </p:nvSpPr>
        <p:spPr>
          <a:xfrm>
            <a:off x="16620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Oval 52"/>
          <p:cNvSpPr/>
          <p:nvPr/>
        </p:nvSpPr>
        <p:spPr>
          <a:xfrm>
            <a:off x="18144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Oval 53"/>
          <p:cNvSpPr/>
          <p:nvPr/>
        </p:nvSpPr>
        <p:spPr>
          <a:xfrm>
            <a:off x="19668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/>
          <p:cNvSpPr/>
          <p:nvPr/>
        </p:nvSpPr>
        <p:spPr>
          <a:xfrm>
            <a:off x="21192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/>
          <p:cNvSpPr/>
          <p:nvPr/>
        </p:nvSpPr>
        <p:spPr>
          <a:xfrm>
            <a:off x="22716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Oval 56"/>
          <p:cNvSpPr/>
          <p:nvPr/>
        </p:nvSpPr>
        <p:spPr>
          <a:xfrm>
            <a:off x="24240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/>
          <p:cNvSpPr/>
          <p:nvPr/>
        </p:nvSpPr>
        <p:spPr>
          <a:xfrm>
            <a:off x="25764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/>
          <p:cNvSpPr/>
          <p:nvPr/>
        </p:nvSpPr>
        <p:spPr>
          <a:xfrm>
            <a:off x="27288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/>
          <p:cNvSpPr/>
          <p:nvPr/>
        </p:nvSpPr>
        <p:spPr>
          <a:xfrm>
            <a:off x="28812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Oval 60"/>
          <p:cNvSpPr/>
          <p:nvPr/>
        </p:nvSpPr>
        <p:spPr>
          <a:xfrm>
            <a:off x="30336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Oval 61"/>
          <p:cNvSpPr/>
          <p:nvPr/>
        </p:nvSpPr>
        <p:spPr>
          <a:xfrm>
            <a:off x="156208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Oval 62"/>
          <p:cNvSpPr/>
          <p:nvPr/>
        </p:nvSpPr>
        <p:spPr>
          <a:xfrm>
            <a:off x="1704956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/>
          <p:cNvSpPr/>
          <p:nvPr/>
        </p:nvSpPr>
        <p:spPr>
          <a:xfrm>
            <a:off x="181449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/>
          <p:cNvSpPr/>
          <p:nvPr/>
        </p:nvSpPr>
        <p:spPr>
          <a:xfrm>
            <a:off x="2062146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Oval 65"/>
          <p:cNvSpPr/>
          <p:nvPr/>
        </p:nvSpPr>
        <p:spPr>
          <a:xfrm>
            <a:off x="2159303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Oval 66"/>
          <p:cNvSpPr/>
          <p:nvPr/>
        </p:nvSpPr>
        <p:spPr>
          <a:xfrm>
            <a:off x="2256460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8" name="Oval 67"/>
          <p:cNvSpPr/>
          <p:nvPr/>
        </p:nvSpPr>
        <p:spPr>
          <a:xfrm>
            <a:off x="2353617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9" name="Oval 68"/>
          <p:cNvSpPr/>
          <p:nvPr/>
        </p:nvSpPr>
        <p:spPr>
          <a:xfrm>
            <a:off x="2450774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Oval 69"/>
          <p:cNvSpPr/>
          <p:nvPr/>
        </p:nvSpPr>
        <p:spPr>
          <a:xfrm>
            <a:off x="2547931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1" name="Oval 70"/>
          <p:cNvSpPr/>
          <p:nvPr/>
        </p:nvSpPr>
        <p:spPr>
          <a:xfrm>
            <a:off x="2645088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3" name="Oval 72"/>
          <p:cNvSpPr/>
          <p:nvPr/>
        </p:nvSpPr>
        <p:spPr>
          <a:xfrm>
            <a:off x="2016427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Oval 73"/>
          <p:cNvSpPr/>
          <p:nvPr/>
        </p:nvSpPr>
        <p:spPr>
          <a:xfrm>
            <a:off x="191166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Oval 74"/>
          <p:cNvSpPr/>
          <p:nvPr/>
        </p:nvSpPr>
        <p:spPr>
          <a:xfrm>
            <a:off x="13496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Oval 75"/>
          <p:cNvSpPr/>
          <p:nvPr/>
        </p:nvSpPr>
        <p:spPr>
          <a:xfrm>
            <a:off x="15020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Oval 76"/>
          <p:cNvSpPr/>
          <p:nvPr/>
        </p:nvSpPr>
        <p:spPr>
          <a:xfrm>
            <a:off x="16544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Oval 77"/>
          <p:cNvSpPr/>
          <p:nvPr/>
        </p:nvSpPr>
        <p:spPr>
          <a:xfrm>
            <a:off x="18068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Oval 78"/>
          <p:cNvSpPr/>
          <p:nvPr/>
        </p:nvSpPr>
        <p:spPr>
          <a:xfrm>
            <a:off x="19592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Oval 79"/>
          <p:cNvSpPr/>
          <p:nvPr/>
        </p:nvSpPr>
        <p:spPr>
          <a:xfrm>
            <a:off x="2492691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1" name="Oval 80"/>
          <p:cNvSpPr/>
          <p:nvPr/>
        </p:nvSpPr>
        <p:spPr>
          <a:xfrm>
            <a:off x="2349815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2" name="Oval 81"/>
          <p:cNvSpPr/>
          <p:nvPr/>
        </p:nvSpPr>
        <p:spPr>
          <a:xfrm>
            <a:off x="24164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Oval 82"/>
          <p:cNvSpPr/>
          <p:nvPr/>
        </p:nvSpPr>
        <p:spPr>
          <a:xfrm>
            <a:off x="25688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Oval 83"/>
          <p:cNvSpPr/>
          <p:nvPr/>
        </p:nvSpPr>
        <p:spPr>
          <a:xfrm>
            <a:off x="27212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Oval 84"/>
          <p:cNvSpPr/>
          <p:nvPr/>
        </p:nvSpPr>
        <p:spPr>
          <a:xfrm>
            <a:off x="28736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Oval 85"/>
          <p:cNvSpPr/>
          <p:nvPr/>
        </p:nvSpPr>
        <p:spPr>
          <a:xfrm>
            <a:off x="302608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Oval 86"/>
          <p:cNvSpPr/>
          <p:nvPr/>
        </p:nvSpPr>
        <p:spPr>
          <a:xfrm>
            <a:off x="155447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Oval 87"/>
          <p:cNvSpPr/>
          <p:nvPr/>
        </p:nvSpPr>
        <p:spPr>
          <a:xfrm>
            <a:off x="1778311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Oval 88"/>
          <p:cNvSpPr/>
          <p:nvPr/>
        </p:nvSpPr>
        <p:spPr>
          <a:xfrm>
            <a:off x="1849749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Oval 89"/>
          <p:cNvSpPr/>
          <p:nvPr/>
        </p:nvSpPr>
        <p:spPr>
          <a:xfrm>
            <a:off x="1992625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Oval 90"/>
          <p:cNvSpPr/>
          <p:nvPr/>
        </p:nvSpPr>
        <p:spPr>
          <a:xfrm>
            <a:off x="206406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2" name="Oval 91"/>
          <p:cNvSpPr/>
          <p:nvPr/>
        </p:nvSpPr>
        <p:spPr>
          <a:xfrm>
            <a:off x="2311703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" name="Oval 92"/>
          <p:cNvSpPr/>
          <p:nvPr/>
        </p:nvSpPr>
        <p:spPr>
          <a:xfrm>
            <a:off x="2635567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4" name="Oval 93"/>
          <p:cNvSpPr/>
          <p:nvPr/>
        </p:nvSpPr>
        <p:spPr>
          <a:xfrm>
            <a:off x="2443167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5" name="Oval 94"/>
          <p:cNvSpPr/>
          <p:nvPr/>
        </p:nvSpPr>
        <p:spPr>
          <a:xfrm>
            <a:off x="2540324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Oval 95"/>
          <p:cNvSpPr/>
          <p:nvPr/>
        </p:nvSpPr>
        <p:spPr>
          <a:xfrm>
            <a:off x="2637481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Oval 96"/>
          <p:cNvSpPr/>
          <p:nvPr/>
        </p:nvSpPr>
        <p:spPr>
          <a:xfrm>
            <a:off x="1778311" y="857232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8" name="Oval 97"/>
          <p:cNvSpPr/>
          <p:nvPr/>
        </p:nvSpPr>
        <p:spPr>
          <a:xfrm>
            <a:off x="2205022" y="1383017"/>
            <a:ext cx="45719" cy="457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TextBox 98"/>
          <p:cNvSpPr txBox="1"/>
          <p:nvPr/>
        </p:nvSpPr>
        <p:spPr>
          <a:xfrm>
            <a:off x="285720" y="5786454"/>
            <a:ext cx="8432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 has more curvature to wave function, shorter characteristic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wavelength, so more momentum, and more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CA" sz="24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2786050" y="4143380"/>
            <a:ext cx="3087702" cy="1335467"/>
            <a:chOff x="2786050" y="4143380"/>
            <a:chExt cx="3087702" cy="1335467"/>
          </a:xfrm>
        </p:grpSpPr>
        <p:sp>
          <p:nvSpPr>
            <p:cNvPr id="100" name="Freeform 99"/>
            <p:cNvSpPr/>
            <p:nvPr/>
          </p:nvSpPr>
          <p:spPr>
            <a:xfrm>
              <a:off x="3214678" y="4286256"/>
              <a:ext cx="1016000" cy="1192591"/>
            </a:xfrm>
            <a:custGeom>
              <a:avLst/>
              <a:gdLst>
                <a:gd name="connsiteX0" fmla="*/ 0 w 1016000"/>
                <a:gd name="connsiteY0" fmla="*/ 602343 h 1192591"/>
                <a:gd name="connsiteX1" fmla="*/ 232228 w 1016000"/>
                <a:gd name="connsiteY1" fmla="*/ 7257 h 1192591"/>
                <a:gd name="connsiteX2" fmla="*/ 464457 w 1016000"/>
                <a:gd name="connsiteY2" fmla="*/ 558800 h 1192591"/>
                <a:gd name="connsiteX3" fmla="*/ 740228 w 1016000"/>
                <a:gd name="connsiteY3" fmla="*/ 1182915 h 1192591"/>
                <a:gd name="connsiteX4" fmla="*/ 1016000 w 1016000"/>
                <a:gd name="connsiteY4" fmla="*/ 500743 h 1192591"/>
                <a:gd name="connsiteX5" fmla="*/ 1016000 w 1016000"/>
                <a:gd name="connsiteY5" fmla="*/ 500743 h 1192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6000" h="1192591">
                  <a:moveTo>
                    <a:pt x="0" y="602343"/>
                  </a:moveTo>
                  <a:cubicBezTo>
                    <a:pt x="77409" y="308428"/>
                    <a:pt x="154819" y="14514"/>
                    <a:pt x="232228" y="7257"/>
                  </a:cubicBezTo>
                  <a:cubicBezTo>
                    <a:pt x="309637" y="0"/>
                    <a:pt x="379790" y="362857"/>
                    <a:pt x="464457" y="558800"/>
                  </a:cubicBezTo>
                  <a:cubicBezTo>
                    <a:pt x="549124" y="754743"/>
                    <a:pt x="648304" y="1192591"/>
                    <a:pt x="740228" y="1182915"/>
                  </a:cubicBezTo>
                  <a:cubicBezTo>
                    <a:pt x="832152" y="1173239"/>
                    <a:pt x="1016000" y="500743"/>
                    <a:pt x="1016000" y="500743"/>
                  </a:cubicBezTo>
                  <a:lnTo>
                    <a:pt x="1016000" y="500743"/>
                  </a:lnTo>
                </a:path>
              </a:pathLst>
            </a:cu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4857752" y="4143380"/>
              <a:ext cx="1016000" cy="643574"/>
            </a:xfrm>
            <a:custGeom>
              <a:avLst/>
              <a:gdLst>
                <a:gd name="connsiteX0" fmla="*/ 0 w 1016000"/>
                <a:gd name="connsiteY0" fmla="*/ 602343 h 1192591"/>
                <a:gd name="connsiteX1" fmla="*/ 232228 w 1016000"/>
                <a:gd name="connsiteY1" fmla="*/ 7257 h 1192591"/>
                <a:gd name="connsiteX2" fmla="*/ 464457 w 1016000"/>
                <a:gd name="connsiteY2" fmla="*/ 558800 h 1192591"/>
                <a:gd name="connsiteX3" fmla="*/ 740228 w 1016000"/>
                <a:gd name="connsiteY3" fmla="*/ 1182915 h 1192591"/>
                <a:gd name="connsiteX4" fmla="*/ 1016000 w 1016000"/>
                <a:gd name="connsiteY4" fmla="*/ 500743 h 1192591"/>
                <a:gd name="connsiteX5" fmla="*/ 1016000 w 1016000"/>
                <a:gd name="connsiteY5" fmla="*/ 500743 h 1192591"/>
                <a:gd name="connsiteX0" fmla="*/ 0 w 1016000"/>
                <a:gd name="connsiteY0" fmla="*/ 643574 h 643574"/>
                <a:gd name="connsiteX1" fmla="*/ 232228 w 1016000"/>
                <a:gd name="connsiteY1" fmla="*/ 48488 h 643574"/>
                <a:gd name="connsiteX2" fmla="*/ 464457 w 1016000"/>
                <a:gd name="connsiteY2" fmla="*/ 600031 h 643574"/>
                <a:gd name="connsiteX3" fmla="*/ 740228 w 1016000"/>
                <a:gd name="connsiteY3" fmla="*/ 9676 h 643574"/>
                <a:gd name="connsiteX4" fmla="*/ 1016000 w 1016000"/>
                <a:gd name="connsiteY4" fmla="*/ 541974 h 643574"/>
                <a:gd name="connsiteX5" fmla="*/ 1016000 w 1016000"/>
                <a:gd name="connsiteY5" fmla="*/ 541974 h 643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6000" h="643574">
                  <a:moveTo>
                    <a:pt x="0" y="643574"/>
                  </a:moveTo>
                  <a:cubicBezTo>
                    <a:pt x="77409" y="349659"/>
                    <a:pt x="154819" y="55745"/>
                    <a:pt x="232228" y="48488"/>
                  </a:cubicBezTo>
                  <a:cubicBezTo>
                    <a:pt x="309637" y="41231"/>
                    <a:pt x="379790" y="606500"/>
                    <a:pt x="464457" y="600031"/>
                  </a:cubicBezTo>
                  <a:cubicBezTo>
                    <a:pt x="549124" y="593562"/>
                    <a:pt x="648304" y="19352"/>
                    <a:pt x="740228" y="9676"/>
                  </a:cubicBezTo>
                  <a:cubicBezTo>
                    <a:pt x="832152" y="0"/>
                    <a:pt x="970038" y="453258"/>
                    <a:pt x="1016000" y="541974"/>
                  </a:cubicBezTo>
                  <a:lnTo>
                    <a:pt x="1016000" y="541974"/>
                  </a:lnTo>
                </a:path>
              </a:pathLst>
            </a:cu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286248" y="4572008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or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786050" y="4286256"/>
              <a:ext cx="5870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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CA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429388" y="3643314"/>
            <a:ext cx="1997305" cy="1771808"/>
            <a:chOff x="6429388" y="3643314"/>
            <a:chExt cx="1997305" cy="1771808"/>
          </a:xfrm>
        </p:grpSpPr>
        <p:sp>
          <p:nvSpPr>
            <p:cNvPr id="106" name="Freeform 105"/>
            <p:cNvSpPr/>
            <p:nvPr/>
          </p:nvSpPr>
          <p:spPr>
            <a:xfrm>
              <a:off x="6786578" y="3943208"/>
              <a:ext cx="1640115" cy="771676"/>
            </a:xfrm>
            <a:custGeom>
              <a:avLst/>
              <a:gdLst>
                <a:gd name="connsiteX0" fmla="*/ 0 w 1640115"/>
                <a:gd name="connsiteY0" fmla="*/ 638628 h 771676"/>
                <a:gd name="connsiteX1" fmla="*/ 319315 w 1640115"/>
                <a:gd name="connsiteY1" fmla="*/ 653143 h 771676"/>
                <a:gd name="connsiteX2" fmla="*/ 827315 w 1640115"/>
                <a:gd name="connsiteY2" fmla="*/ 0 h 771676"/>
                <a:gd name="connsiteX3" fmla="*/ 1320800 w 1640115"/>
                <a:gd name="connsiteY3" fmla="*/ 653143 h 771676"/>
                <a:gd name="connsiteX4" fmla="*/ 1640115 w 1640115"/>
                <a:gd name="connsiteY4" fmla="*/ 711200 h 771676"/>
                <a:gd name="connsiteX5" fmla="*/ 1640115 w 1640115"/>
                <a:gd name="connsiteY5" fmla="*/ 711200 h 771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0115" h="771676">
                  <a:moveTo>
                    <a:pt x="0" y="638628"/>
                  </a:moveTo>
                  <a:cubicBezTo>
                    <a:pt x="90714" y="699104"/>
                    <a:pt x="181429" y="759581"/>
                    <a:pt x="319315" y="653143"/>
                  </a:cubicBezTo>
                  <a:cubicBezTo>
                    <a:pt x="457201" y="546705"/>
                    <a:pt x="660401" y="0"/>
                    <a:pt x="827315" y="0"/>
                  </a:cubicBezTo>
                  <a:cubicBezTo>
                    <a:pt x="994229" y="0"/>
                    <a:pt x="1185333" y="534610"/>
                    <a:pt x="1320800" y="653143"/>
                  </a:cubicBezTo>
                  <a:cubicBezTo>
                    <a:pt x="1456267" y="771676"/>
                    <a:pt x="1640115" y="711200"/>
                    <a:pt x="1640115" y="711200"/>
                  </a:cubicBezTo>
                  <a:lnTo>
                    <a:pt x="1640115" y="711200"/>
                  </a:lnTo>
                </a:path>
              </a:pathLst>
            </a:cu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7" name="Freeform 106"/>
            <p:cNvSpPr/>
            <p:nvPr/>
          </p:nvSpPr>
          <p:spPr>
            <a:xfrm rot="10800000">
              <a:off x="6786578" y="4643446"/>
              <a:ext cx="1640115" cy="771676"/>
            </a:xfrm>
            <a:custGeom>
              <a:avLst/>
              <a:gdLst>
                <a:gd name="connsiteX0" fmla="*/ 0 w 1640115"/>
                <a:gd name="connsiteY0" fmla="*/ 638628 h 771676"/>
                <a:gd name="connsiteX1" fmla="*/ 319315 w 1640115"/>
                <a:gd name="connsiteY1" fmla="*/ 653143 h 771676"/>
                <a:gd name="connsiteX2" fmla="*/ 827315 w 1640115"/>
                <a:gd name="connsiteY2" fmla="*/ 0 h 771676"/>
                <a:gd name="connsiteX3" fmla="*/ 1320800 w 1640115"/>
                <a:gd name="connsiteY3" fmla="*/ 653143 h 771676"/>
                <a:gd name="connsiteX4" fmla="*/ 1640115 w 1640115"/>
                <a:gd name="connsiteY4" fmla="*/ 711200 h 771676"/>
                <a:gd name="connsiteX5" fmla="*/ 1640115 w 1640115"/>
                <a:gd name="connsiteY5" fmla="*/ 711200 h 771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0115" h="771676">
                  <a:moveTo>
                    <a:pt x="0" y="638628"/>
                  </a:moveTo>
                  <a:cubicBezTo>
                    <a:pt x="90714" y="699104"/>
                    <a:pt x="181429" y="759581"/>
                    <a:pt x="319315" y="653143"/>
                  </a:cubicBezTo>
                  <a:cubicBezTo>
                    <a:pt x="457201" y="546705"/>
                    <a:pt x="660401" y="0"/>
                    <a:pt x="827315" y="0"/>
                  </a:cubicBezTo>
                  <a:cubicBezTo>
                    <a:pt x="994229" y="0"/>
                    <a:pt x="1185333" y="534610"/>
                    <a:pt x="1320800" y="653143"/>
                  </a:cubicBezTo>
                  <a:cubicBezTo>
                    <a:pt x="1456267" y="771676"/>
                    <a:pt x="1640115" y="711200"/>
                    <a:pt x="1640115" y="711200"/>
                  </a:cubicBezTo>
                  <a:lnTo>
                    <a:pt x="1640115" y="711200"/>
                  </a:lnTo>
                </a:path>
              </a:pathLst>
            </a:cu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429388" y="3643314"/>
              <a:ext cx="5870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  <a:sym typeface="Symbol"/>
                </a:rPr>
                <a:t>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CA" sz="2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429520" y="4500570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or</a:t>
              </a:r>
              <a:endParaRPr lang="en-CA" sz="2400" dirty="0" err="1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7792" y="909603"/>
            <a:ext cx="3929090" cy="117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5958" y="1089757"/>
            <a:ext cx="3357586" cy="1026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2130404" y="950964"/>
            <a:ext cx="10001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5345114" y="950964"/>
            <a:ext cx="10001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57234" y="58163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</a:t>
            </a:r>
            <a:endParaRPr lang="en-CA" dirty="0"/>
          </a:p>
        </p:txBody>
      </p:sp>
      <p:sp>
        <p:nvSpPr>
          <p:cNvPr id="16" name="TextBox 15"/>
          <p:cNvSpPr txBox="1"/>
          <p:nvPr/>
        </p:nvSpPr>
        <p:spPr>
          <a:xfrm>
            <a:off x="5702304" y="59377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</a:t>
            </a:r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1249317" y="2662227"/>
            <a:ext cx="685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Is this a possible quantum state for a </a:t>
            </a:r>
            <a:r>
              <a:rPr lang="en-CA" sz="2400" b="1" dirty="0" smtClean="0"/>
              <a:t>single</a:t>
            </a:r>
            <a:r>
              <a:rPr lang="en-CA" sz="2400" dirty="0" smtClean="0"/>
              <a:t> electron? </a:t>
            </a:r>
            <a:endParaRPr lang="en-CA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030239" y="4159260"/>
            <a:ext cx="13167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A        Yes</a:t>
            </a:r>
          </a:p>
          <a:p>
            <a:endParaRPr lang="en-CA" sz="2400" dirty="0"/>
          </a:p>
          <a:p>
            <a:r>
              <a:rPr lang="en-CA" sz="2400" dirty="0" smtClean="0"/>
              <a:t>B        No</a:t>
            </a:r>
            <a:endParaRPr lang="en-CA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5929330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ans. yes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5852" y="142852"/>
            <a:ext cx="3233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more on superposition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7792" y="544473"/>
            <a:ext cx="3929090" cy="117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5958" y="724627"/>
            <a:ext cx="3357586" cy="1026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>
            <a:off x="2130404" y="585834"/>
            <a:ext cx="10001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0800000">
            <a:off x="5345114" y="585834"/>
            <a:ext cx="100013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57234" y="21650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5702304" y="22864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446031" y="2370123"/>
            <a:ext cx="8230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1000 electrons are prepared in the same quantum state (above).</a:t>
            </a:r>
          </a:p>
          <a:p>
            <a:r>
              <a:rPr lang="en-CA" sz="2400" dirty="0" smtClean="0"/>
              <a:t>What is the best interpretation for this quantum state? </a:t>
            </a:r>
            <a:endParaRPr lang="en-CA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01622" y="3611565"/>
            <a:ext cx="83376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A        The velocity of each electron is zero </a:t>
            </a:r>
          </a:p>
          <a:p>
            <a:r>
              <a:rPr lang="en-CA" sz="2400" dirty="0" smtClean="0"/>
              <a:t>B        Half of the electrons are traveling to the </a:t>
            </a:r>
            <a:r>
              <a:rPr lang="en-CA" sz="2400" u="sng" dirty="0" smtClean="0"/>
              <a:t>left</a:t>
            </a:r>
            <a:r>
              <a:rPr lang="en-CA" sz="2400" dirty="0" smtClean="0"/>
              <a:t> while the </a:t>
            </a:r>
            <a:br>
              <a:rPr lang="en-CA" sz="2400" dirty="0" smtClean="0"/>
            </a:br>
            <a:r>
              <a:rPr lang="en-CA" sz="2400" dirty="0" smtClean="0"/>
              <a:t>          </a:t>
            </a:r>
            <a:r>
              <a:rPr lang="en-CA" sz="2400" dirty="0"/>
              <a:t>o</a:t>
            </a:r>
            <a:r>
              <a:rPr lang="en-CA" sz="2400" dirty="0" smtClean="0"/>
              <a:t>ther half are traveling to the </a:t>
            </a:r>
            <a:r>
              <a:rPr lang="en-CA" sz="2400" u="sng" dirty="0" smtClean="0"/>
              <a:t>right</a:t>
            </a:r>
            <a:r>
              <a:rPr lang="en-CA" sz="2400" dirty="0" smtClean="0"/>
              <a:t>. </a:t>
            </a:r>
          </a:p>
          <a:p>
            <a:r>
              <a:rPr lang="en-CA" sz="2400" dirty="0" smtClean="0"/>
              <a:t>C        Each electron spends half of their time traveling to the right</a:t>
            </a:r>
          </a:p>
          <a:p>
            <a:r>
              <a:rPr lang="en-CA" sz="2400" dirty="0"/>
              <a:t> </a:t>
            </a:r>
            <a:r>
              <a:rPr lang="en-CA" sz="2400" dirty="0" smtClean="0"/>
              <a:t>         and half of their time traveling to the left</a:t>
            </a:r>
          </a:p>
          <a:p>
            <a:r>
              <a:rPr lang="en-CA" sz="2400" dirty="0" smtClean="0"/>
              <a:t>D       Each electron is traveling right and left at the same time</a:t>
            </a:r>
            <a:endParaRPr lang="en-CA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43042" y="6000768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ans. D.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740416" y="2881305"/>
            <a:ext cx="2227292" cy="395614"/>
            <a:chOff x="446031" y="2114532"/>
            <a:chExt cx="5236471" cy="1819621"/>
          </a:xfrm>
        </p:grpSpPr>
        <p:sp>
          <p:nvSpPr>
            <p:cNvPr id="2" name="Freeform 1"/>
            <p:cNvSpPr/>
            <p:nvPr/>
          </p:nvSpPr>
          <p:spPr>
            <a:xfrm>
              <a:off x="446031" y="2114532"/>
              <a:ext cx="2644048" cy="1819621"/>
            </a:xfrm>
            <a:custGeom>
              <a:avLst/>
              <a:gdLst>
                <a:gd name="connsiteX0" fmla="*/ 0 w 2644048"/>
                <a:gd name="connsiteY0" fmla="*/ 1812276 h 1819621"/>
                <a:gd name="connsiteX1" fmla="*/ 429657 w 2644048"/>
                <a:gd name="connsiteY1" fmla="*/ 1812276 h 1819621"/>
                <a:gd name="connsiteX2" fmla="*/ 716096 w 2644048"/>
                <a:gd name="connsiteY2" fmla="*/ 1768208 h 1819621"/>
                <a:gd name="connsiteX3" fmla="*/ 936433 w 2644048"/>
                <a:gd name="connsiteY3" fmla="*/ 1658040 h 1819621"/>
                <a:gd name="connsiteX4" fmla="*/ 1145754 w 2644048"/>
                <a:gd name="connsiteY4" fmla="*/ 1470753 h 1819621"/>
                <a:gd name="connsiteX5" fmla="*/ 1277956 w 2644048"/>
                <a:gd name="connsiteY5" fmla="*/ 1261432 h 1819621"/>
                <a:gd name="connsiteX6" fmla="*/ 1366091 w 2644048"/>
                <a:gd name="connsiteY6" fmla="*/ 1085162 h 1819621"/>
                <a:gd name="connsiteX7" fmla="*/ 1454226 w 2644048"/>
                <a:gd name="connsiteY7" fmla="*/ 853808 h 1819621"/>
                <a:gd name="connsiteX8" fmla="*/ 1608462 w 2644048"/>
                <a:gd name="connsiteY8" fmla="*/ 545336 h 1819621"/>
                <a:gd name="connsiteX9" fmla="*/ 1762698 w 2644048"/>
                <a:gd name="connsiteY9" fmla="*/ 336015 h 1819621"/>
                <a:gd name="connsiteX10" fmla="*/ 1916935 w 2644048"/>
                <a:gd name="connsiteY10" fmla="*/ 203813 h 1819621"/>
                <a:gd name="connsiteX11" fmla="*/ 2082188 w 2644048"/>
                <a:gd name="connsiteY11" fmla="*/ 115678 h 1819621"/>
                <a:gd name="connsiteX12" fmla="*/ 2313542 w 2644048"/>
                <a:gd name="connsiteY12" fmla="*/ 38560 h 1819621"/>
                <a:gd name="connsiteX13" fmla="*/ 2478795 w 2644048"/>
                <a:gd name="connsiteY13" fmla="*/ 5509 h 1819621"/>
                <a:gd name="connsiteX14" fmla="*/ 2644048 w 2644048"/>
                <a:gd name="connsiteY14" fmla="*/ 5509 h 1819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44048" h="1819621">
                  <a:moveTo>
                    <a:pt x="0" y="1812276"/>
                  </a:moveTo>
                  <a:cubicBezTo>
                    <a:pt x="155154" y="1815948"/>
                    <a:pt x="310308" y="1819621"/>
                    <a:pt x="429657" y="1812276"/>
                  </a:cubicBezTo>
                  <a:cubicBezTo>
                    <a:pt x="549006" y="1804931"/>
                    <a:pt x="631633" y="1793914"/>
                    <a:pt x="716096" y="1768208"/>
                  </a:cubicBezTo>
                  <a:cubicBezTo>
                    <a:pt x="800559" y="1742502"/>
                    <a:pt x="864823" y="1707616"/>
                    <a:pt x="936433" y="1658040"/>
                  </a:cubicBezTo>
                  <a:cubicBezTo>
                    <a:pt x="1008043" y="1608464"/>
                    <a:pt x="1088834" y="1536854"/>
                    <a:pt x="1145754" y="1470753"/>
                  </a:cubicBezTo>
                  <a:cubicBezTo>
                    <a:pt x="1202675" y="1404652"/>
                    <a:pt x="1241233" y="1325697"/>
                    <a:pt x="1277956" y="1261432"/>
                  </a:cubicBezTo>
                  <a:cubicBezTo>
                    <a:pt x="1314679" y="1197167"/>
                    <a:pt x="1336713" y="1153099"/>
                    <a:pt x="1366091" y="1085162"/>
                  </a:cubicBezTo>
                  <a:cubicBezTo>
                    <a:pt x="1395469" y="1017225"/>
                    <a:pt x="1413831" y="943779"/>
                    <a:pt x="1454226" y="853808"/>
                  </a:cubicBezTo>
                  <a:cubicBezTo>
                    <a:pt x="1494621" y="763837"/>
                    <a:pt x="1557050" y="631635"/>
                    <a:pt x="1608462" y="545336"/>
                  </a:cubicBezTo>
                  <a:cubicBezTo>
                    <a:pt x="1659874" y="459037"/>
                    <a:pt x="1711286" y="392936"/>
                    <a:pt x="1762698" y="336015"/>
                  </a:cubicBezTo>
                  <a:cubicBezTo>
                    <a:pt x="1814110" y="279095"/>
                    <a:pt x="1863687" y="240536"/>
                    <a:pt x="1916935" y="203813"/>
                  </a:cubicBezTo>
                  <a:cubicBezTo>
                    <a:pt x="1970183" y="167090"/>
                    <a:pt x="2016087" y="143220"/>
                    <a:pt x="2082188" y="115678"/>
                  </a:cubicBezTo>
                  <a:cubicBezTo>
                    <a:pt x="2148289" y="88136"/>
                    <a:pt x="2247441" y="56921"/>
                    <a:pt x="2313542" y="38560"/>
                  </a:cubicBezTo>
                  <a:cubicBezTo>
                    <a:pt x="2379643" y="20199"/>
                    <a:pt x="2423711" y="11018"/>
                    <a:pt x="2478795" y="5509"/>
                  </a:cubicBezTo>
                  <a:cubicBezTo>
                    <a:pt x="2533879" y="0"/>
                    <a:pt x="2588963" y="2754"/>
                    <a:pt x="2644048" y="5509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" name="Freeform 2"/>
            <p:cNvSpPr/>
            <p:nvPr/>
          </p:nvSpPr>
          <p:spPr>
            <a:xfrm flipH="1">
              <a:off x="3038454" y="2114532"/>
              <a:ext cx="2644048" cy="1819621"/>
            </a:xfrm>
            <a:custGeom>
              <a:avLst/>
              <a:gdLst>
                <a:gd name="connsiteX0" fmla="*/ 0 w 2644048"/>
                <a:gd name="connsiteY0" fmla="*/ 1812276 h 1819621"/>
                <a:gd name="connsiteX1" fmla="*/ 429657 w 2644048"/>
                <a:gd name="connsiteY1" fmla="*/ 1812276 h 1819621"/>
                <a:gd name="connsiteX2" fmla="*/ 716096 w 2644048"/>
                <a:gd name="connsiteY2" fmla="*/ 1768208 h 1819621"/>
                <a:gd name="connsiteX3" fmla="*/ 936433 w 2644048"/>
                <a:gd name="connsiteY3" fmla="*/ 1658040 h 1819621"/>
                <a:gd name="connsiteX4" fmla="*/ 1145754 w 2644048"/>
                <a:gd name="connsiteY4" fmla="*/ 1470753 h 1819621"/>
                <a:gd name="connsiteX5" fmla="*/ 1277956 w 2644048"/>
                <a:gd name="connsiteY5" fmla="*/ 1261432 h 1819621"/>
                <a:gd name="connsiteX6" fmla="*/ 1366091 w 2644048"/>
                <a:gd name="connsiteY6" fmla="*/ 1085162 h 1819621"/>
                <a:gd name="connsiteX7" fmla="*/ 1454226 w 2644048"/>
                <a:gd name="connsiteY7" fmla="*/ 853808 h 1819621"/>
                <a:gd name="connsiteX8" fmla="*/ 1608462 w 2644048"/>
                <a:gd name="connsiteY8" fmla="*/ 545336 h 1819621"/>
                <a:gd name="connsiteX9" fmla="*/ 1762698 w 2644048"/>
                <a:gd name="connsiteY9" fmla="*/ 336015 h 1819621"/>
                <a:gd name="connsiteX10" fmla="*/ 1916935 w 2644048"/>
                <a:gd name="connsiteY10" fmla="*/ 203813 h 1819621"/>
                <a:gd name="connsiteX11" fmla="*/ 2082188 w 2644048"/>
                <a:gd name="connsiteY11" fmla="*/ 115678 h 1819621"/>
                <a:gd name="connsiteX12" fmla="*/ 2313542 w 2644048"/>
                <a:gd name="connsiteY12" fmla="*/ 38560 h 1819621"/>
                <a:gd name="connsiteX13" fmla="*/ 2478795 w 2644048"/>
                <a:gd name="connsiteY13" fmla="*/ 5509 h 1819621"/>
                <a:gd name="connsiteX14" fmla="*/ 2644048 w 2644048"/>
                <a:gd name="connsiteY14" fmla="*/ 5509 h 1819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44048" h="1819621">
                  <a:moveTo>
                    <a:pt x="0" y="1812276"/>
                  </a:moveTo>
                  <a:cubicBezTo>
                    <a:pt x="155154" y="1815948"/>
                    <a:pt x="310308" y="1819621"/>
                    <a:pt x="429657" y="1812276"/>
                  </a:cubicBezTo>
                  <a:cubicBezTo>
                    <a:pt x="549006" y="1804931"/>
                    <a:pt x="631633" y="1793914"/>
                    <a:pt x="716096" y="1768208"/>
                  </a:cubicBezTo>
                  <a:cubicBezTo>
                    <a:pt x="800559" y="1742502"/>
                    <a:pt x="864823" y="1707616"/>
                    <a:pt x="936433" y="1658040"/>
                  </a:cubicBezTo>
                  <a:cubicBezTo>
                    <a:pt x="1008043" y="1608464"/>
                    <a:pt x="1088834" y="1536854"/>
                    <a:pt x="1145754" y="1470753"/>
                  </a:cubicBezTo>
                  <a:cubicBezTo>
                    <a:pt x="1202675" y="1404652"/>
                    <a:pt x="1241233" y="1325697"/>
                    <a:pt x="1277956" y="1261432"/>
                  </a:cubicBezTo>
                  <a:cubicBezTo>
                    <a:pt x="1314679" y="1197167"/>
                    <a:pt x="1336713" y="1153099"/>
                    <a:pt x="1366091" y="1085162"/>
                  </a:cubicBezTo>
                  <a:cubicBezTo>
                    <a:pt x="1395469" y="1017225"/>
                    <a:pt x="1413831" y="943779"/>
                    <a:pt x="1454226" y="853808"/>
                  </a:cubicBezTo>
                  <a:cubicBezTo>
                    <a:pt x="1494621" y="763837"/>
                    <a:pt x="1557050" y="631635"/>
                    <a:pt x="1608462" y="545336"/>
                  </a:cubicBezTo>
                  <a:cubicBezTo>
                    <a:pt x="1659874" y="459037"/>
                    <a:pt x="1711286" y="392936"/>
                    <a:pt x="1762698" y="336015"/>
                  </a:cubicBezTo>
                  <a:cubicBezTo>
                    <a:pt x="1814110" y="279095"/>
                    <a:pt x="1863687" y="240536"/>
                    <a:pt x="1916935" y="203813"/>
                  </a:cubicBezTo>
                  <a:cubicBezTo>
                    <a:pt x="1970183" y="167090"/>
                    <a:pt x="2016087" y="143220"/>
                    <a:pt x="2082188" y="115678"/>
                  </a:cubicBezTo>
                  <a:cubicBezTo>
                    <a:pt x="2148289" y="88136"/>
                    <a:pt x="2247441" y="56921"/>
                    <a:pt x="2313542" y="38560"/>
                  </a:cubicBezTo>
                  <a:cubicBezTo>
                    <a:pt x="2379643" y="20199"/>
                    <a:pt x="2423711" y="11018"/>
                    <a:pt x="2478795" y="5509"/>
                  </a:cubicBezTo>
                  <a:cubicBezTo>
                    <a:pt x="2533879" y="0"/>
                    <a:pt x="2588963" y="2754"/>
                    <a:pt x="2644048" y="5509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7" name="Parallelogram 6"/>
          <p:cNvSpPr/>
          <p:nvPr/>
        </p:nvSpPr>
        <p:spPr>
          <a:xfrm>
            <a:off x="5630877" y="1603350"/>
            <a:ext cx="2373345" cy="985851"/>
          </a:xfrm>
          <a:prstGeom prst="parallelogram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6580215" y="1968480"/>
            <a:ext cx="438156" cy="25559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" name="Group 7"/>
          <p:cNvGrpSpPr/>
          <p:nvPr/>
        </p:nvGrpSpPr>
        <p:grpSpPr>
          <a:xfrm>
            <a:off x="1285830" y="2844792"/>
            <a:ext cx="2227292" cy="395614"/>
            <a:chOff x="446031" y="2114532"/>
            <a:chExt cx="5236471" cy="1819621"/>
          </a:xfrm>
        </p:grpSpPr>
        <p:sp>
          <p:nvSpPr>
            <p:cNvPr id="9" name="Freeform 8"/>
            <p:cNvSpPr/>
            <p:nvPr/>
          </p:nvSpPr>
          <p:spPr>
            <a:xfrm>
              <a:off x="446031" y="2114532"/>
              <a:ext cx="2644048" cy="1819621"/>
            </a:xfrm>
            <a:custGeom>
              <a:avLst/>
              <a:gdLst>
                <a:gd name="connsiteX0" fmla="*/ 0 w 2644048"/>
                <a:gd name="connsiteY0" fmla="*/ 1812276 h 1819621"/>
                <a:gd name="connsiteX1" fmla="*/ 429657 w 2644048"/>
                <a:gd name="connsiteY1" fmla="*/ 1812276 h 1819621"/>
                <a:gd name="connsiteX2" fmla="*/ 716096 w 2644048"/>
                <a:gd name="connsiteY2" fmla="*/ 1768208 h 1819621"/>
                <a:gd name="connsiteX3" fmla="*/ 936433 w 2644048"/>
                <a:gd name="connsiteY3" fmla="*/ 1658040 h 1819621"/>
                <a:gd name="connsiteX4" fmla="*/ 1145754 w 2644048"/>
                <a:gd name="connsiteY4" fmla="*/ 1470753 h 1819621"/>
                <a:gd name="connsiteX5" fmla="*/ 1277956 w 2644048"/>
                <a:gd name="connsiteY5" fmla="*/ 1261432 h 1819621"/>
                <a:gd name="connsiteX6" fmla="*/ 1366091 w 2644048"/>
                <a:gd name="connsiteY6" fmla="*/ 1085162 h 1819621"/>
                <a:gd name="connsiteX7" fmla="*/ 1454226 w 2644048"/>
                <a:gd name="connsiteY7" fmla="*/ 853808 h 1819621"/>
                <a:gd name="connsiteX8" fmla="*/ 1608462 w 2644048"/>
                <a:gd name="connsiteY8" fmla="*/ 545336 h 1819621"/>
                <a:gd name="connsiteX9" fmla="*/ 1762698 w 2644048"/>
                <a:gd name="connsiteY9" fmla="*/ 336015 h 1819621"/>
                <a:gd name="connsiteX10" fmla="*/ 1916935 w 2644048"/>
                <a:gd name="connsiteY10" fmla="*/ 203813 h 1819621"/>
                <a:gd name="connsiteX11" fmla="*/ 2082188 w 2644048"/>
                <a:gd name="connsiteY11" fmla="*/ 115678 h 1819621"/>
                <a:gd name="connsiteX12" fmla="*/ 2313542 w 2644048"/>
                <a:gd name="connsiteY12" fmla="*/ 38560 h 1819621"/>
                <a:gd name="connsiteX13" fmla="*/ 2478795 w 2644048"/>
                <a:gd name="connsiteY13" fmla="*/ 5509 h 1819621"/>
                <a:gd name="connsiteX14" fmla="*/ 2644048 w 2644048"/>
                <a:gd name="connsiteY14" fmla="*/ 5509 h 1819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44048" h="1819621">
                  <a:moveTo>
                    <a:pt x="0" y="1812276"/>
                  </a:moveTo>
                  <a:cubicBezTo>
                    <a:pt x="155154" y="1815948"/>
                    <a:pt x="310308" y="1819621"/>
                    <a:pt x="429657" y="1812276"/>
                  </a:cubicBezTo>
                  <a:cubicBezTo>
                    <a:pt x="549006" y="1804931"/>
                    <a:pt x="631633" y="1793914"/>
                    <a:pt x="716096" y="1768208"/>
                  </a:cubicBezTo>
                  <a:cubicBezTo>
                    <a:pt x="800559" y="1742502"/>
                    <a:pt x="864823" y="1707616"/>
                    <a:pt x="936433" y="1658040"/>
                  </a:cubicBezTo>
                  <a:cubicBezTo>
                    <a:pt x="1008043" y="1608464"/>
                    <a:pt x="1088834" y="1536854"/>
                    <a:pt x="1145754" y="1470753"/>
                  </a:cubicBezTo>
                  <a:cubicBezTo>
                    <a:pt x="1202675" y="1404652"/>
                    <a:pt x="1241233" y="1325697"/>
                    <a:pt x="1277956" y="1261432"/>
                  </a:cubicBezTo>
                  <a:cubicBezTo>
                    <a:pt x="1314679" y="1197167"/>
                    <a:pt x="1336713" y="1153099"/>
                    <a:pt x="1366091" y="1085162"/>
                  </a:cubicBezTo>
                  <a:cubicBezTo>
                    <a:pt x="1395469" y="1017225"/>
                    <a:pt x="1413831" y="943779"/>
                    <a:pt x="1454226" y="853808"/>
                  </a:cubicBezTo>
                  <a:cubicBezTo>
                    <a:pt x="1494621" y="763837"/>
                    <a:pt x="1557050" y="631635"/>
                    <a:pt x="1608462" y="545336"/>
                  </a:cubicBezTo>
                  <a:cubicBezTo>
                    <a:pt x="1659874" y="459037"/>
                    <a:pt x="1711286" y="392936"/>
                    <a:pt x="1762698" y="336015"/>
                  </a:cubicBezTo>
                  <a:cubicBezTo>
                    <a:pt x="1814110" y="279095"/>
                    <a:pt x="1863687" y="240536"/>
                    <a:pt x="1916935" y="203813"/>
                  </a:cubicBezTo>
                  <a:cubicBezTo>
                    <a:pt x="1970183" y="167090"/>
                    <a:pt x="2016087" y="143220"/>
                    <a:pt x="2082188" y="115678"/>
                  </a:cubicBezTo>
                  <a:cubicBezTo>
                    <a:pt x="2148289" y="88136"/>
                    <a:pt x="2247441" y="56921"/>
                    <a:pt x="2313542" y="38560"/>
                  </a:cubicBezTo>
                  <a:cubicBezTo>
                    <a:pt x="2379643" y="20199"/>
                    <a:pt x="2423711" y="11018"/>
                    <a:pt x="2478795" y="5509"/>
                  </a:cubicBezTo>
                  <a:cubicBezTo>
                    <a:pt x="2533879" y="0"/>
                    <a:pt x="2588963" y="2754"/>
                    <a:pt x="2644048" y="5509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Freeform 9"/>
            <p:cNvSpPr/>
            <p:nvPr/>
          </p:nvSpPr>
          <p:spPr>
            <a:xfrm flipH="1">
              <a:off x="3038454" y="2114532"/>
              <a:ext cx="2644048" cy="1819621"/>
            </a:xfrm>
            <a:custGeom>
              <a:avLst/>
              <a:gdLst>
                <a:gd name="connsiteX0" fmla="*/ 0 w 2644048"/>
                <a:gd name="connsiteY0" fmla="*/ 1812276 h 1819621"/>
                <a:gd name="connsiteX1" fmla="*/ 429657 w 2644048"/>
                <a:gd name="connsiteY1" fmla="*/ 1812276 h 1819621"/>
                <a:gd name="connsiteX2" fmla="*/ 716096 w 2644048"/>
                <a:gd name="connsiteY2" fmla="*/ 1768208 h 1819621"/>
                <a:gd name="connsiteX3" fmla="*/ 936433 w 2644048"/>
                <a:gd name="connsiteY3" fmla="*/ 1658040 h 1819621"/>
                <a:gd name="connsiteX4" fmla="*/ 1145754 w 2644048"/>
                <a:gd name="connsiteY4" fmla="*/ 1470753 h 1819621"/>
                <a:gd name="connsiteX5" fmla="*/ 1277956 w 2644048"/>
                <a:gd name="connsiteY5" fmla="*/ 1261432 h 1819621"/>
                <a:gd name="connsiteX6" fmla="*/ 1366091 w 2644048"/>
                <a:gd name="connsiteY6" fmla="*/ 1085162 h 1819621"/>
                <a:gd name="connsiteX7" fmla="*/ 1454226 w 2644048"/>
                <a:gd name="connsiteY7" fmla="*/ 853808 h 1819621"/>
                <a:gd name="connsiteX8" fmla="*/ 1608462 w 2644048"/>
                <a:gd name="connsiteY8" fmla="*/ 545336 h 1819621"/>
                <a:gd name="connsiteX9" fmla="*/ 1762698 w 2644048"/>
                <a:gd name="connsiteY9" fmla="*/ 336015 h 1819621"/>
                <a:gd name="connsiteX10" fmla="*/ 1916935 w 2644048"/>
                <a:gd name="connsiteY10" fmla="*/ 203813 h 1819621"/>
                <a:gd name="connsiteX11" fmla="*/ 2082188 w 2644048"/>
                <a:gd name="connsiteY11" fmla="*/ 115678 h 1819621"/>
                <a:gd name="connsiteX12" fmla="*/ 2313542 w 2644048"/>
                <a:gd name="connsiteY12" fmla="*/ 38560 h 1819621"/>
                <a:gd name="connsiteX13" fmla="*/ 2478795 w 2644048"/>
                <a:gd name="connsiteY13" fmla="*/ 5509 h 1819621"/>
                <a:gd name="connsiteX14" fmla="*/ 2644048 w 2644048"/>
                <a:gd name="connsiteY14" fmla="*/ 5509 h 1819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44048" h="1819621">
                  <a:moveTo>
                    <a:pt x="0" y="1812276"/>
                  </a:moveTo>
                  <a:cubicBezTo>
                    <a:pt x="155154" y="1815948"/>
                    <a:pt x="310308" y="1819621"/>
                    <a:pt x="429657" y="1812276"/>
                  </a:cubicBezTo>
                  <a:cubicBezTo>
                    <a:pt x="549006" y="1804931"/>
                    <a:pt x="631633" y="1793914"/>
                    <a:pt x="716096" y="1768208"/>
                  </a:cubicBezTo>
                  <a:cubicBezTo>
                    <a:pt x="800559" y="1742502"/>
                    <a:pt x="864823" y="1707616"/>
                    <a:pt x="936433" y="1658040"/>
                  </a:cubicBezTo>
                  <a:cubicBezTo>
                    <a:pt x="1008043" y="1608464"/>
                    <a:pt x="1088834" y="1536854"/>
                    <a:pt x="1145754" y="1470753"/>
                  </a:cubicBezTo>
                  <a:cubicBezTo>
                    <a:pt x="1202675" y="1404652"/>
                    <a:pt x="1241233" y="1325697"/>
                    <a:pt x="1277956" y="1261432"/>
                  </a:cubicBezTo>
                  <a:cubicBezTo>
                    <a:pt x="1314679" y="1197167"/>
                    <a:pt x="1336713" y="1153099"/>
                    <a:pt x="1366091" y="1085162"/>
                  </a:cubicBezTo>
                  <a:cubicBezTo>
                    <a:pt x="1395469" y="1017225"/>
                    <a:pt x="1413831" y="943779"/>
                    <a:pt x="1454226" y="853808"/>
                  </a:cubicBezTo>
                  <a:cubicBezTo>
                    <a:pt x="1494621" y="763837"/>
                    <a:pt x="1557050" y="631635"/>
                    <a:pt x="1608462" y="545336"/>
                  </a:cubicBezTo>
                  <a:cubicBezTo>
                    <a:pt x="1659874" y="459037"/>
                    <a:pt x="1711286" y="392936"/>
                    <a:pt x="1762698" y="336015"/>
                  </a:cubicBezTo>
                  <a:cubicBezTo>
                    <a:pt x="1814110" y="279095"/>
                    <a:pt x="1863687" y="240536"/>
                    <a:pt x="1916935" y="203813"/>
                  </a:cubicBezTo>
                  <a:cubicBezTo>
                    <a:pt x="1970183" y="167090"/>
                    <a:pt x="2016087" y="143220"/>
                    <a:pt x="2082188" y="115678"/>
                  </a:cubicBezTo>
                  <a:cubicBezTo>
                    <a:pt x="2148289" y="88136"/>
                    <a:pt x="2247441" y="56921"/>
                    <a:pt x="2313542" y="38560"/>
                  </a:cubicBezTo>
                  <a:cubicBezTo>
                    <a:pt x="2379643" y="20199"/>
                    <a:pt x="2423711" y="11018"/>
                    <a:pt x="2478795" y="5509"/>
                  </a:cubicBezTo>
                  <a:cubicBezTo>
                    <a:pt x="2533879" y="0"/>
                    <a:pt x="2588963" y="2754"/>
                    <a:pt x="2644048" y="5509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1" name="Parallelogram 10"/>
          <p:cNvSpPr/>
          <p:nvPr/>
        </p:nvSpPr>
        <p:spPr>
          <a:xfrm>
            <a:off x="774648" y="215856"/>
            <a:ext cx="2994066" cy="401643"/>
          </a:xfrm>
          <a:prstGeom prst="parallelogram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Parallelogram 11"/>
          <p:cNvSpPr/>
          <p:nvPr/>
        </p:nvSpPr>
        <p:spPr>
          <a:xfrm>
            <a:off x="5375286" y="215856"/>
            <a:ext cx="2994066" cy="401643"/>
          </a:xfrm>
          <a:prstGeom prst="parallelogram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2037049" y="3190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2189449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2219614" y="325395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2372014" y="477795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2151021" y="215856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2303421" y="368256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2455821" y="520656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2079910" y="434934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2232310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1906551" y="434934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1870038" y="252369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2022438" y="325395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2174838" y="2888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1979577" y="4412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1322343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1532215" y="361908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1" name="Oval 30"/>
          <p:cNvSpPr/>
          <p:nvPr/>
        </p:nvSpPr>
        <p:spPr>
          <a:xfrm>
            <a:off x="1684615" y="434934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2" name="Oval 31"/>
          <p:cNvSpPr/>
          <p:nvPr/>
        </p:nvSpPr>
        <p:spPr>
          <a:xfrm>
            <a:off x="1684615" y="514308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1837015" y="361908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2006884" y="215856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1687473" y="2888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1839873" y="4412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Oval 36"/>
          <p:cNvSpPr/>
          <p:nvPr/>
        </p:nvSpPr>
        <p:spPr>
          <a:xfrm>
            <a:off x="1992273" y="544473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8" name="Oval 37"/>
          <p:cNvSpPr/>
          <p:nvPr/>
        </p:nvSpPr>
        <p:spPr>
          <a:xfrm>
            <a:off x="2664118" y="2888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2454246" y="325395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2606646" y="477795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2759046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2911446" y="325395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3" name="Oval 42"/>
          <p:cNvSpPr/>
          <p:nvPr/>
        </p:nvSpPr>
        <p:spPr>
          <a:xfrm>
            <a:off x="2911446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Oval 43"/>
          <p:cNvSpPr/>
          <p:nvPr/>
        </p:nvSpPr>
        <p:spPr>
          <a:xfrm>
            <a:off x="3063846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5" name="Oval 44"/>
          <p:cNvSpPr/>
          <p:nvPr/>
        </p:nvSpPr>
        <p:spPr>
          <a:xfrm>
            <a:off x="2563785" y="252369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6" name="Oval 45"/>
          <p:cNvSpPr/>
          <p:nvPr/>
        </p:nvSpPr>
        <p:spPr>
          <a:xfrm>
            <a:off x="2716185" y="404769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7" name="Oval 46"/>
          <p:cNvSpPr/>
          <p:nvPr/>
        </p:nvSpPr>
        <p:spPr>
          <a:xfrm>
            <a:off x="2819376" y="2888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2417733" y="252369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2381220" y="361908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2298988" y="215856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2627605" y="368256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2" name="Oval 51"/>
          <p:cNvSpPr/>
          <p:nvPr/>
        </p:nvSpPr>
        <p:spPr>
          <a:xfrm>
            <a:off x="2079910" y="507960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2232310" y="544473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4" name="Oval 53"/>
          <p:cNvSpPr/>
          <p:nvPr/>
        </p:nvSpPr>
        <p:spPr>
          <a:xfrm>
            <a:off x="2384710" y="398421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5" name="Oval 54"/>
          <p:cNvSpPr/>
          <p:nvPr/>
        </p:nvSpPr>
        <p:spPr>
          <a:xfrm>
            <a:off x="2537110" y="398421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6" name="Oval 55"/>
          <p:cNvSpPr/>
          <p:nvPr/>
        </p:nvSpPr>
        <p:spPr>
          <a:xfrm>
            <a:off x="2537110" y="550821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7" name="Oval 56"/>
          <p:cNvSpPr/>
          <p:nvPr/>
        </p:nvSpPr>
        <p:spPr>
          <a:xfrm>
            <a:off x="2125629" y="288882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8" name="Oval 57"/>
          <p:cNvSpPr/>
          <p:nvPr/>
        </p:nvSpPr>
        <p:spPr>
          <a:xfrm>
            <a:off x="1906551" y="544473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9" name="Oval 58"/>
          <p:cNvSpPr/>
          <p:nvPr/>
        </p:nvSpPr>
        <p:spPr>
          <a:xfrm>
            <a:off x="2189449" y="361908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0" name="Oval 59"/>
          <p:cNvSpPr/>
          <p:nvPr/>
        </p:nvSpPr>
        <p:spPr>
          <a:xfrm>
            <a:off x="2372014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1" name="Oval 60"/>
          <p:cNvSpPr/>
          <p:nvPr/>
        </p:nvSpPr>
        <p:spPr>
          <a:xfrm>
            <a:off x="2341849" y="514308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2" name="Oval 61"/>
          <p:cNvSpPr/>
          <p:nvPr/>
        </p:nvSpPr>
        <p:spPr>
          <a:xfrm>
            <a:off x="2494249" y="398421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3" name="Oval 62"/>
          <p:cNvSpPr/>
          <p:nvPr/>
        </p:nvSpPr>
        <p:spPr>
          <a:xfrm>
            <a:off x="2494249" y="544473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v</a:t>
            </a:r>
            <a:endParaRPr lang="en-CA" dirty="0"/>
          </a:p>
        </p:txBody>
      </p:sp>
      <p:sp>
        <p:nvSpPr>
          <p:cNvPr id="64" name="Oval 63"/>
          <p:cNvSpPr/>
          <p:nvPr/>
        </p:nvSpPr>
        <p:spPr>
          <a:xfrm>
            <a:off x="2591092" y="507960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5" name="Oval 64"/>
          <p:cNvSpPr/>
          <p:nvPr/>
        </p:nvSpPr>
        <p:spPr>
          <a:xfrm>
            <a:off x="2563785" y="544473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6" name="Oval 65"/>
          <p:cNvSpPr/>
          <p:nvPr/>
        </p:nvSpPr>
        <p:spPr>
          <a:xfrm>
            <a:off x="1568728" y="471447"/>
            <a:ext cx="45719" cy="730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68" name="Straight Arrow Connector 67"/>
          <p:cNvCxnSpPr/>
          <p:nvPr/>
        </p:nvCxnSpPr>
        <p:spPr>
          <a:xfrm rot="5400000" flipH="1" flipV="1">
            <a:off x="6106341" y="2843999"/>
            <a:ext cx="36513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 flipH="1" flipV="1">
            <a:off x="7238243" y="2843998"/>
            <a:ext cx="36513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 flipH="1" flipV="1">
            <a:off x="1615241" y="2770973"/>
            <a:ext cx="36513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2747143" y="2770972"/>
            <a:ext cx="36513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99979" y="3757617"/>
            <a:ext cx="89200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On the </a:t>
            </a:r>
            <a:r>
              <a:rPr lang="en-CA" b="1" dirty="0" smtClean="0"/>
              <a:t>left</a:t>
            </a:r>
            <a:r>
              <a:rPr lang="en-CA" dirty="0" smtClean="0"/>
              <a:t>, we send 100 electrons upward toward the screen and detect their positions. The </a:t>
            </a:r>
          </a:p>
          <a:p>
            <a:r>
              <a:rPr lang="en-CA" dirty="0" smtClean="0"/>
              <a:t>electrons are sent one at a time and are all in the same initial quantum state                      . </a:t>
            </a:r>
            <a:br>
              <a:rPr lang="en-CA" dirty="0" smtClean="0"/>
            </a:br>
            <a:r>
              <a:rPr lang="en-CA" dirty="0" smtClean="0"/>
              <a:t>On the </a:t>
            </a:r>
            <a:r>
              <a:rPr lang="en-CA" b="1" dirty="0" smtClean="0"/>
              <a:t>right</a:t>
            </a:r>
            <a:r>
              <a:rPr lang="en-CA" dirty="0" smtClean="0"/>
              <a:t>, the electrons pass thru a small hole on their way to the screen. </a:t>
            </a:r>
          </a:p>
          <a:p>
            <a:r>
              <a:rPr lang="en-CA" dirty="0" smtClean="0"/>
              <a:t>Do you expect          to be the same as         ?</a:t>
            </a:r>
            <a:endParaRPr lang="en-CA" dirty="0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1596191" y="854040"/>
            <a:ext cx="25559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2582835" y="854040"/>
            <a:ext cx="25559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723986" y="836577"/>
            <a:ext cx="985851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2603" y="836577"/>
            <a:ext cx="352425" cy="40957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9979" y="2917818"/>
            <a:ext cx="1058877" cy="29566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1539" y="2954331"/>
            <a:ext cx="1058877" cy="295660"/>
          </a:xfrm>
          <a:prstGeom prst="rect">
            <a:avLst/>
          </a:prstGeom>
          <a:noFill/>
        </p:spPr>
      </p:pic>
      <p:pic>
        <p:nvPicPr>
          <p:cNvPr id="8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6066" y="4086234"/>
            <a:ext cx="1058877" cy="295660"/>
          </a:xfrm>
          <a:prstGeom prst="rect">
            <a:avLst/>
          </a:prstGeom>
          <a:noFill/>
        </p:spPr>
      </p:pic>
      <p:cxnSp>
        <p:nvCxnSpPr>
          <p:cNvPr id="89" name="Straight Connector 88"/>
          <p:cNvCxnSpPr/>
          <p:nvPr/>
        </p:nvCxnSpPr>
        <p:spPr>
          <a:xfrm rot="5400000">
            <a:off x="2382831" y="1787526"/>
            <a:ext cx="35750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6160316" y="854040"/>
            <a:ext cx="25559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7146960" y="854040"/>
            <a:ext cx="25559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6288111" y="836577"/>
            <a:ext cx="985851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0215" y="873090"/>
            <a:ext cx="419100" cy="409575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7012" y="4597416"/>
            <a:ext cx="373621" cy="365130"/>
          </a:xfrm>
          <a:prstGeom prst="rect">
            <a:avLst/>
          </a:prstGeom>
          <a:noFill/>
        </p:spPr>
      </p:pic>
      <p:pic>
        <p:nvPicPr>
          <p:cNvPr id="10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1279" y="4560903"/>
            <a:ext cx="352425" cy="409575"/>
          </a:xfrm>
          <a:prstGeom prst="rect">
            <a:avLst/>
          </a:prstGeom>
          <a:noFill/>
        </p:spPr>
      </p:pic>
      <p:sp>
        <p:nvSpPr>
          <p:cNvPr id="101" name="TextBox 100"/>
          <p:cNvSpPr txBox="1"/>
          <p:nvPr/>
        </p:nvSpPr>
        <p:spPr>
          <a:xfrm>
            <a:off x="3659175" y="5291163"/>
            <a:ext cx="13167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A        Yes</a:t>
            </a:r>
          </a:p>
          <a:p>
            <a:endParaRPr lang="en-CA" sz="2400" dirty="0"/>
          </a:p>
          <a:p>
            <a:r>
              <a:rPr lang="en-CA" sz="2400" dirty="0" smtClean="0"/>
              <a:t>B        No</a:t>
            </a:r>
            <a:endParaRPr lang="en-CA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6143636" y="5072074"/>
            <a:ext cx="23775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ans. B no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screen changed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wave function</a:t>
            </a:r>
            <a:endParaRPr lang="en-CA" sz="2400" dirty="0" err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1019</Words>
  <Application>Microsoft Office PowerPoint</Application>
  <PresentationFormat>On-screen Show (4:3)</PresentationFormat>
  <Paragraphs>168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ubc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c wieman</dc:creator>
  <cp:lastModifiedBy> c wieman</cp:lastModifiedBy>
  <cp:revision>16</cp:revision>
  <dcterms:created xsi:type="dcterms:W3CDTF">2009-06-10T00:17:44Z</dcterms:created>
  <dcterms:modified xsi:type="dcterms:W3CDTF">2009-06-10T19:45:51Z</dcterms:modified>
</cp:coreProperties>
</file>