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334" r:id="rId2"/>
    <p:sldId id="344" r:id="rId3"/>
    <p:sldId id="345" r:id="rId4"/>
    <p:sldId id="338" r:id="rId5"/>
    <p:sldId id="339" r:id="rId6"/>
    <p:sldId id="337" r:id="rId7"/>
    <p:sldId id="336" r:id="rId8"/>
    <p:sldId id="320" r:id="rId9"/>
    <p:sldId id="321" r:id="rId10"/>
    <p:sldId id="340" r:id="rId11"/>
    <p:sldId id="341" r:id="rId12"/>
    <p:sldId id="342" r:id="rId13"/>
    <p:sldId id="343" r:id="rId14"/>
    <p:sldId id="349" r:id="rId15"/>
    <p:sldId id="323" r:id="rId16"/>
    <p:sldId id="324" r:id="rId17"/>
    <p:sldId id="327" r:id="rId18"/>
    <p:sldId id="347" r:id="rId19"/>
    <p:sldId id="348" r:id="rId20"/>
    <p:sldId id="352" r:id="rId21"/>
    <p:sldId id="346" r:id="rId22"/>
    <p:sldId id="350" r:id="rId23"/>
    <p:sldId id="351" r:id="rId24"/>
    <p:sldId id="325" r:id="rId25"/>
    <p:sldId id="326" r:id="rId26"/>
  </p:sldIdLst>
  <p:sldSz cx="9144000" cy="6858000" type="screen4x3"/>
  <p:notesSz cx="7008813" cy="9294813"/>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9933FF"/>
    <a:srgbClr val="CC99FF"/>
    <a:srgbClr val="800080"/>
    <a:srgbClr val="336699"/>
    <a:srgbClr val="0099CC"/>
    <a:srgbClr val="008080"/>
    <a:srgbClr val="96969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autoAdjust="0"/>
    <p:restoredTop sz="99331" autoAdjust="0"/>
  </p:normalViewPr>
  <p:slideViewPr>
    <p:cSldViewPr>
      <p:cViewPr varScale="1">
        <p:scale>
          <a:sx n="73" d="100"/>
          <a:sy n="73" d="100"/>
        </p:scale>
        <p:origin x="-42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152" cy="464741"/>
          </a:xfrm>
          <a:prstGeom prst="rect">
            <a:avLst/>
          </a:prstGeom>
        </p:spPr>
        <p:txBody>
          <a:bodyPr vert="horz" lIns="93159" tIns="46580" rIns="93159" bIns="46580" rtlCol="0"/>
          <a:lstStyle>
            <a:lvl1pPr algn="l">
              <a:defRPr sz="1200"/>
            </a:lvl1pPr>
          </a:lstStyle>
          <a:p>
            <a:endParaRPr lang="en-CA"/>
          </a:p>
        </p:txBody>
      </p:sp>
      <p:sp>
        <p:nvSpPr>
          <p:cNvPr id="3" name="Date Placeholder 2"/>
          <p:cNvSpPr>
            <a:spLocks noGrp="1"/>
          </p:cNvSpPr>
          <p:nvPr>
            <p:ph type="dt" sz="quarter" idx="1"/>
          </p:nvPr>
        </p:nvSpPr>
        <p:spPr>
          <a:xfrm>
            <a:off x="3970039" y="0"/>
            <a:ext cx="3037152" cy="464741"/>
          </a:xfrm>
          <a:prstGeom prst="rect">
            <a:avLst/>
          </a:prstGeom>
        </p:spPr>
        <p:txBody>
          <a:bodyPr vert="horz" lIns="93159" tIns="46580" rIns="93159" bIns="46580" rtlCol="0"/>
          <a:lstStyle>
            <a:lvl1pPr algn="r">
              <a:defRPr sz="1200"/>
            </a:lvl1pPr>
          </a:lstStyle>
          <a:p>
            <a:fld id="{A889E751-8458-4436-92F6-B26ADAD62AF1}" type="datetimeFigureOut">
              <a:rPr lang="en-US" smtClean="0"/>
              <a:pPr/>
              <a:t>6/3/2009</a:t>
            </a:fld>
            <a:endParaRPr lang="en-CA"/>
          </a:p>
        </p:txBody>
      </p:sp>
      <p:sp>
        <p:nvSpPr>
          <p:cNvPr id="4" name="Footer Placeholder 3"/>
          <p:cNvSpPr>
            <a:spLocks noGrp="1"/>
          </p:cNvSpPr>
          <p:nvPr>
            <p:ph type="ftr" sz="quarter" idx="2"/>
          </p:nvPr>
        </p:nvSpPr>
        <p:spPr>
          <a:xfrm>
            <a:off x="0" y="8828459"/>
            <a:ext cx="3037152" cy="464741"/>
          </a:xfrm>
          <a:prstGeom prst="rect">
            <a:avLst/>
          </a:prstGeom>
        </p:spPr>
        <p:txBody>
          <a:bodyPr vert="horz" lIns="93159" tIns="46580" rIns="93159" bIns="46580" rtlCol="0" anchor="b"/>
          <a:lstStyle>
            <a:lvl1pPr algn="l">
              <a:defRPr sz="1200"/>
            </a:lvl1pPr>
          </a:lstStyle>
          <a:p>
            <a:endParaRPr lang="en-CA"/>
          </a:p>
        </p:txBody>
      </p:sp>
      <p:sp>
        <p:nvSpPr>
          <p:cNvPr id="5" name="Slide Number Placeholder 4"/>
          <p:cNvSpPr>
            <a:spLocks noGrp="1"/>
          </p:cNvSpPr>
          <p:nvPr>
            <p:ph type="sldNum" sz="quarter" idx="3"/>
          </p:nvPr>
        </p:nvSpPr>
        <p:spPr>
          <a:xfrm>
            <a:off x="3970039" y="8828459"/>
            <a:ext cx="3037152" cy="464741"/>
          </a:xfrm>
          <a:prstGeom prst="rect">
            <a:avLst/>
          </a:prstGeom>
        </p:spPr>
        <p:txBody>
          <a:bodyPr vert="horz" lIns="93159" tIns="46580" rIns="93159" bIns="46580" rtlCol="0" anchor="b"/>
          <a:lstStyle>
            <a:lvl1pPr algn="r">
              <a:defRPr sz="1200"/>
            </a:lvl1pPr>
          </a:lstStyle>
          <a:p>
            <a:fld id="{01A1450D-56C9-47FE-A8A6-6E95DA61B934}" type="slidenum">
              <a:rPr lang="en-CA" smtClean="0"/>
              <a:pPr/>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37152" cy="464741"/>
          </a:xfrm>
          <a:prstGeom prst="rect">
            <a:avLst/>
          </a:prstGeom>
          <a:noFill/>
          <a:ln w="9525">
            <a:noFill/>
            <a:miter lim="800000"/>
            <a:headEnd/>
            <a:tailEnd/>
          </a:ln>
          <a:effectLst/>
        </p:spPr>
        <p:txBody>
          <a:bodyPr vert="horz" wrap="square" lIns="93159" tIns="46580" rIns="93159" bIns="46580" numCol="1" anchor="t" anchorCtr="0" compatLnSpc="1">
            <a:prstTxWarp prst="textNoShape">
              <a:avLst/>
            </a:prstTxWarp>
          </a:bodyPr>
          <a:lstStyle>
            <a:lvl1pPr>
              <a:defRPr sz="1200"/>
            </a:lvl1pPr>
          </a:lstStyle>
          <a:p>
            <a:pPr>
              <a:defRPr/>
            </a:pPr>
            <a:endParaRPr lang="en-US"/>
          </a:p>
        </p:txBody>
      </p:sp>
      <p:sp>
        <p:nvSpPr>
          <p:cNvPr id="34819" name="Rectangle 3"/>
          <p:cNvSpPr>
            <a:spLocks noGrp="1" noChangeArrowheads="1"/>
          </p:cNvSpPr>
          <p:nvPr>
            <p:ph type="dt" idx="1"/>
          </p:nvPr>
        </p:nvSpPr>
        <p:spPr bwMode="auto">
          <a:xfrm>
            <a:off x="3970039" y="0"/>
            <a:ext cx="3037152" cy="464741"/>
          </a:xfrm>
          <a:prstGeom prst="rect">
            <a:avLst/>
          </a:prstGeom>
          <a:noFill/>
          <a:ln w="9525">
            <a:noFill/>
            <a:miter lim="800000"/>
            <a:headEnd/>
            <a:tailEnd/>
          </a:ln>
          <a:effectLst/>
        </p:spPr>
        <p:txBody>
          <a:bodyPr vert="horz" wrap="square" lIns="93159" tIns="46580" rIns="93159" bIns="46580" numCol="1" anchor="t" anchorCtr="0" compatLnSpc="1">
            <a:prstTxWarp prst="textNoShape">
              <a:avLst/>
            </a:prstTxWarp>
          </a:bodyPr>
          <a:lstStyle>
            <a:lvl1pPr algn="r">
              <a:defRPr sz="1200"/>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79513" y="696913"/>
            <a:ext cx="4649787" cy="348615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700882" y="4415036"/>
            <a:ext cx="5607050" cy="4182666"/>
          </a:xfrm>
          <a:prstGeom prst="rect">
            <a:avLst/>
          </a:prstGeom>
          <a:noFill/>
          <a:ln w="9525">
            <a:noFill/>
            <a:miter lim="800000"/>
            <a:headEnd/>
            <a:tailEnd/>
          </a:ln>
          <a:effectLst/>
        </p:spPr>
        <p:txBody>
          <a:bodyPr vert="horz" wrap="square" lIns="93159" tIns="46580" rIns="93159" bIns="4658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4822" name="Rectangle 6"/>
          <p:cNvSpPr>
            <a:spLocks noGrp="1" noChangeArrowheads="1"/>
          </p:cNvSpPr>
          <p:nvPr>
            <p:ph type="ftr" sz="quarter" idx="4"/>
          </p:nvPr>
        </p:nvSpPr>
        <p:spPr bwMode="auto">
          <a:xfrm>
            <a:off x="0" y="8828459"/>
            <a:ext cx="3037152" cy="464741"/>
          </a:xfrm>
          <a:prstGeom prst="rect">
            <a:avLst/>
          </a:prstGeom>
          <a:noFill/>
          <a:ln w="9525">
            <a:noFill/>
            <a:miter lim="800000"/>
            <a:headEnd/>
            <a:tailEnd/>
          </a:ln>
          <a:effectLst/>
        </p:spPr>
        <p:txBody>
          <a:bodyPr vert="horz" wrap="square" lIns="93159" tIns="46580" rIns="93159" bIns="46580" numCol="1" anchor="b" anchorCtr="0" compatLnSpc="1">
            <a:prstTxWarp prst="textNoShape">
              <a:avLst/>
            </a:prstTxWarp>
          </a:bodyPr>
          <a:lstStyle>
            <a:lvl1pPr>
              <a:defRPr sz="1200"/>
            </a:lvl1pPr>
          </a:lstStyle>
          <a:p>
            <a:pPr>
              <a:defRPr/>
            </a:pPr>
            <a:endParaRPr lang="en-US"/>
          </a:p>
        </p:txBody>
      </p:sp>
      <p:sp>
        <p:nvSpPr>
          <p:cNvPr id="34823" name="Rectangle 7"/>
          <p:cNvSpPr>
            <a:spLocks noGrp="1" noChangeArrowheads="1"/>
          </p:cNvSpPr>
          <p:nvPr>
            <p:ph type="sldNum" sz="quarter" idx="5"/>
          </p:nvPr>
        </p:nvSpPr>
        <p:spPr bwMode="auto">
          <a:xfrm>
            <a:off x="3970039" y="8828459"/>
            <a:ext cx="3037152" cy="464741"/>
          </a:xfrm>
          <a:prstGeom prst="rect">
            <a:avLst/>
          </a:prstGeom>
          <a:noFill/>
          <a:ln w="9525">
            <a:noFill/>
            <a:miter lim="800000"/>
            <a:headEnd/>
            <a:tailEnd/>
          </a:ln>
          <a:effectLst/>
        </p:spPr>
        <p:txBody>
          <a:bodyPr vert="horz" wrap="square" lIns="93159" tIns="46580" rIns="93159" bIns="46580" numCol="1" anchor="b" anchorCtr="0" compatLnSpc="1">
            <a:prstTxWarp prst="textNoShape">
              <a:avLst/>
            </a:prstTxWarp>
          </a:bodyPr>
          <a:lstStyle>
            <a:lvl1pPr algn="r">
              <a:defRPr sz="1200"/>
            </a:lvl1pPr>
          </a:lstStyle>
          <a:p>
            <a:pPr>
              <a:defRPr/>
            </a:pPr>
            <a:fld id="{3CE369AB-6BDF-4668-9615-F5972E1D632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E144FD5-7F3B-4454-B5E4-11FA9B9F19DF}" type="slidenum">
              <a:rPr lang="en-US" smtClean="0"/>
              <a:pPr/>
              <a:t>8</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E8AD67-E3E2-42E7-861B-7783EA3CFF65}" type="slidenum">
              <a:rPr lang="en-US"/>
              <a:pPr/>
              <a:t>10</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70C831-D7C3-4433-8667-0A71B0931DB5}" type="slidenum">
              <a:rPr lang="en-US"/>
              <a:pPr/>
              <a:t>11</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CA088E-3118-4D22-91EB-BDB92ED0F8A9}" type="slidenum">
              <a:rPr lang="en-US"/>
              <a:pPr/>
              <a:t>12</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67A2E3-F3D6-4B78-ADE4-13F29D7675E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0BFA0FD-3E3A-4EC9-95F0-1CB65AD02F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3A82E6-7476-413E-B17A-8FF8BC36DD8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69AEED0E-092C-4350-A89D-15CAAE30B19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520E4C-7A01-4DBC-A37D-DD5D2A2A0F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DA6DB7-DECB-4EB3-84E1-FC488DF123A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5B5F07E-EA18-4B8C-80B3-F76AAA2D538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7FC5911-AA0B-4733-8D25-8678E78505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14C6D49-E7AD-4608-86E9-5A24FCA151A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342F605-96DE-4B01-88A9-DDABE96DFEE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187F5E-49C0-4B86-8899-190C8726EF1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B208607-FA8A-4610-B75F-7999218D4E5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95CFE59-F183-4482-BA94-1BE93D74B2C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342F605-96DE-4B01-88A9-DDABE96DFEE8}" type="slidenum">
              <a:rPr lang="en-US" smtClean="0"/>
              <a:pPr>
                <a:defRPr/>
              </a:pPr>
              <a:t>1</a:t>
            </a:fld>
            <a:endParaRPr lang="en-US"/>
          </a:p>
        </p:txBody>
      </p:sp>
      <p:sp>
        <p:nvSpPr>
          <p:cNvPr id="3" name="TextBox 2"/>
          <p:cNvSpPr txBox="1"/>
          <p:nvPr/>
        </p:nvSpPr>
        <p:spPr>
          <a:xfrm>
            <a:off x="228600" y="467142"/>
            <a:ext cx="8534400" cy="2123658"/>
          </a:xfrm>
          <a:prstGeom prst="rect">
            <a:avLst/>
          </a:prstGeom>
          <a:noFill/>
          <a:ln>
            <a:solidFill>
              <a:schemeClr val="tx1"/>
            </a:solidFill>
          </a:ln>
        </p:spPr>
        <p:txBody>
          <a:bodyPr wrap="square" rtlCol="0">
            <a:spAutoFit/>
          </a:bodyPr>
          <a:lstStyle/>
          <a:p>
            <a:pPr lvl="0"/>
            <a:r>
              <a:rPr lang="en-CA" u="sng" dirty="0" smtClean="0"/>
              <a:t>Davisson </a:t>
            </a:r>
            <a:r>
              <a:rPr lang="en-CA" u="sng" dirty="0" err="1" smtClean="0"/>
              <a:t>Germer</a:t>
            </a:r>
            <a:r>
              <a:rPr lang="en-CA" u="sng" dirty="0" smtClean="0"/>
              <a:t> learning goal </a:t>
            </a:r>
            <a:r>
              <a:rPr lang="en-CA" u="sng" dirty="0" smtClean="0"/>
              <a:t>(</a:t>
            </a:r>
            <a:r>
              <a:rPr lang="en-US" dirty="0" smtClean="0">
                <a:solidFill>
                  <a:srgbClr val="FF0000"/>
                </a:solidFill>
              </a:rPr>
              <a:t>take too much time, optional</a:t>
            </a:r>
            <a:r>
              <a:rPr lang="en-US" dirty="0" smtClean="0">
                <a:solidFill>
                  <a:srgbClr val="FF0000"/>
                </a:solidFill>
              </a:rPr>
              <a:t>)</a:t>
            </a:r>
            <a:endParaRPr lang="en-CA" u="sng" dirty="0" smtClean="0"/>
          </a:p>
          <a:p>
            <a:pPr lvl="0"/>
            <a:r>
              <a:rPr lang="en-CA" sz="1800" dirty="0" smtClean="0"/>
              <a:t>Sketch out the design for an experiment to use an electron beam to measure the spacing between atoms in a clean crystal.  Say what the data will look like, in quantitative terms how to extract get the atomic spacing from the data, and justify to someone who does not know QM why your data and analysis is actually measuring the atomic spacing.  Suggest experiment that could verify your justification. </a:t>
            </a:r>
            <a:endParaRPr lang="en-CA" sz="1800" dirty="0">
              <a:solidFill>
                <a:srgbClr val="FF0000"/>
              </a:solidFill>
            </a:endParaRPr>
          </a:p>
        </p:txBody>
      </p:sp>
      <p:sp>
        <p:nvSpPr>
          <p:cNvPr id="4" name="Rectangle 3"/>
          <p:cNvSpPr/>
          <p:nvPr/>
        </p:nvSpPr>
        <p:spPr>
          <a:xfrm>
            <a:off x="228600" y="2590800"/>
            <a:ext cx="8610600" cy="4124206"/>
          </a:xfrm>
          <a:prstGeom prst="rect">
            <a:avLst/>
          </a:prstGeom>
        </p:spPr>
        <p:txBody>
          <a:bodyPr wrap="square">
            <a:spAutoFit/>
          </a:bodyPr>
          <a:lstStyle/>
          <a:p>
            <a:pPr lvl="0"/>
            <a:r>
              <a:rPr lang="en-US" sz="1400" b="1" dirty="0" smtClean="0"/>
              <a:t>Next few days-- bit on modeling, then Electrons as waves goals</a:t>
            </a:r>
            <a:endParaRPr lang="en-CA" sz="1400" b="1" dirty="0" smtClean="0"/>
          </a:p>
          <a:p>
            <a:pPr lvl="0"/>
            <a:r>
              <a:rPr lang="en-CA" sz="1400" dirty="0" smtClean="0"/>
              <a:t>Given a particle description of an electron or photon, relate that to an equivalent wave description, and vice-versa.</a:t>
            </a:r>
          </a:p>
          <a:p>
            <a:pPr lvl="0"/>
            <a:r>
              <a:rPr lang="en-CA" sz="1400" dirty="0" smtClean="0"/>
              <a:t>Calculate the Broglie wavelength of a particle given the momentum, and vice-versa. Make quantitative predictions for what will be detected on screen behind two closely spaced slits when particles of known mass and energy are shot at the slits.</a:t>
            </a:r>
          </a:p>
          <a:p>
            <a:pPr lvl="0"/>
            <a:r>
              <a:rPr lang="en-CA" sz="1400" dirty="0" smtClean="0"/>
              <a:t>Describe the double-slit experiment for light and electrons and explain why the interference pattern is different depending on whether or not a measurement is made as to which slit the photon/electron  passes through</a:t>
            </a:r>
          </a:p>
          <a:p>
            <a:pPr lvl="0"/>
            <a:r>
              <a:rPr lang="en-CA" sz="1400" dirty="0" smtClean="0"/>
              <a:t>Analyze the implications of the results of the double slit experiment in terms of the description of the position of an initial electron</a:t>
            </a:r>
          </a:p>
          <a:p>
            <a:pPr lvl="0"/>
            <a:r>
              <a:rPr lang="en-CA" sz="1400" dirty="0" smtClean="0"/>
              <a:t>Explain what is meant by the eigenstates of an electron, in terms of the energy, position and momentum, when the electron is both free and when it is confined in some potential energy well.  </a:t>
            </a:r>
          </a:p>
          <a:p>
            <a:pPr lvl="0"/>
            <a:r>
              <a:rPr lang="en-CA" sz="1400" dirty="0" smtClean="0"/>
              <a:t>Write down the mathematical description of the wave functions for position and momentum eigenstates of free electrons.</a:t>
            </a:r>
          </a:p>
          <a:p>
            <a:pPr lvl="0"/>
            <a:r>
              <a:rPr lang="en-CA" sz="1400" dirty="0" smtClean="0"/>
              <a:t>Explain how a wave function can be used to describe a general complex superposition of all position eigenstates </a:t>
            </a:r>
          </a:p>
          <a:p>
            <a:pPr lvl="0"/>
            <a:r>
              <a:rPr lang="en-CA" sz="1400" dirty="0" smtClean="0"/>
              <a:t>Calculate  the probability for finding a particle in a given region of space from its wave function.</a:t>
            </a:r>
            <a:r>
              <a:rPr lang="en-CA" dirty="0" smtClean="0"/>
              <a:t> </a:t>
            </a:r>
            <a:endParaRPr lang="en-CA" dirty="0"/>
          </a:p>
        </p:txBody>
      </p:sp>
      <p:sp>
        <p:nvSpPr>
          <p:cNvPr id="5" name="TextBox 4"/>
          <p:cNvSpPr txBox="1"/>
          <p:nvPr/>
        </p:nvSpPr>
        <p:spPr>
          <a:xfrm>
            <a:off x="457200" y="0"/>
            <a:ext cx="8552341" cy="461665"/>
          </a:xfrm>
          <a:prstGeom prst="rect">
            <a:avLst/>
          </a:prstGeom>
          <a:noFill/>
        </p:spPr>
        <p:txBody>
          <a:bodyPr wrap="none" rtlCol="0">
            <a:spAutoFit/>
          </a:bodyPr>
          <a:lstStyle/>
          <a:p>
            <a:r>
              <a:rPr lang="en-US" dirty="0" smtClean="0"/>
              <a:t>pick up midterm, end of class.  How many student questions?</a:t>
            </a:r>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8174873-9658-4FBA-A987-C339BD0EF70F}" type="slidenum">
              <a:rPr lang="en-US"/>
              <a:pPr/>
              <a:t>10</a:t>
            </a:fld>
            <a:endParaRPr lang="en-US"/>
          </a:p>
        </p:txBody>
      </p:sp>
      <p:sp>
        <p:nvSpPr>
          <p:cNvPr id="90114" name="Text Box 2"/>
          <p:cNvSpPr txBox="1">
            <a:spLocks noChangeArrowheads="1"/>
          </p:cNvSpPr>
          <p:nvPr/>
        </p:nvSpPr>
        <p:spPr bwMode="auto">
          <a:xfrm>
            <a:off x="381001" y="914400"/>
            <a:ext cx="8610600" cy="2308324"/>
          </a:xfrm>
          <a:prstGeom prst="rect">
            <a:avLst/>
          </a:prstGeom>
          <a:noFill/>
          <a:ln w="9525">
            <a:noFill/>
            <a:miter lim="800000"/>
            <a:headEnd/>
            <a:tailEnd/>
          </a:ln>
          <a:effectLst/>
        </p:spPr>
        <p:txBody>
          <a:bodyPr wrap="square">
            <a:spAutoFit/>
          </a:bodyPr>
          <a:lstStyle/>
          <a:p>
            <a:r>
              <a:rPr lang="en-US" dirty="0">
                <a:solidFill>
                  <a:schemeClr val="accent2"/>
                </a:solidFill>
              </a:rPr>
              <a:t>Schrodinger starting point-- </a:t>
            </a:r>
            <a:endParaRPr lang="en-US" dirty="0" smtClean="0">
              <a:solidFill>
                <a:schemeClr val="accent2"/>
              </a:solidFill>
            </a:endParaRPr>
          </a:p>
          <a:p>
            <a:r>
              <a:rPr lang="en-US" dirty="0" smtClean="0">
                <a:solidFill>
                  <a:schemeClr val="accent2"/>
                </a:solidFill>
              </a:rPr>
              <a:t>what </a:t>
            </a:r>
            <a:r>
              <a:rPr lang="en-US" dirty="0">
                <a:solidFill>
                  <a:schemeClr val="accent2"/>
                </a:solidFill>
              </a:rPr>
              <a:t>do we know </a:t>
            </a:r>
            <a:r>
              <a:rPr lang="en-US" dirty="0" smtClean="0">
                <a:solidFill>
                  <a:schemeClr val="accent2"/>
                </a:solidFill>
              </a:rPr>
              <a:t>about classical </a:t>
            </a:r>
            <a:r>
              <a:rPr lang="en-US" dirty="0">
                <a:solidFill>
                  <a:schemeClr val="accent2"/>
                </a:solidFill>
              </a:rPr>
              <a:t>waves </a:t>
            </a:r>
            <a:r>
              <a:rPr lang="en-US" dirty="0" smtClean="0">
                <a:solidFill>
                  <a:schemeClr val="accent2"/>
                </a:solidFill>
              </a:rPr>
              <a:t>(</a:t>
            </a:r>
            <a:r>
              <a:rPr lang="en-US" dirty="0" err="1" smtClean="0">
                <a:solidFill>
                  <a:schemeClr val="accent2"/>
                </a:solidFill>
              </a:rPr>
              <a:t>EM</a:t>
            </a:r>
            <a:r>
              <a:rPr lang="en-US" dirty="0" smtClean="0">
                <a:solidFill>
                  <a:schemeClr val="accent2"/>
                </a:solidFill>
              </a:rPr>
              <a:t>, </a:t>
            </a:r>
            <a:r>
              <a:rPr lang="en-US" dirty="0">
                <a:solidFill>
                  <a:schemeClr val="accent2"/>
                </a:solidFill>
              </a:rPr>
              <a:t>violin string</a:t>
            </a:r>
            <a:r>
              <a:rPr lang="en-US" dirty="0" smtClean="0">
                <a:solidFill>
                  <a:schemeClr val="accent2"/>
                </a:solidFill>
              </a:rPr>
              <a:t>) and equations that </a:t>
            </a:r>
            <a:r>
              <a:rPr lang="en-US" dirty="0" smtClean="0">
                <a:solidFill>
                  <a:schemeClr val="accent2"/>
                </a:solidFill>
              </a:rPr>
              <a:t>describe them</a:t>
            </a:r>
            <a:r>
              <a:rPr lang="en-US" dirty="0" smtClean="0">
                <a:solidFill>
                  <a:schemeClr val="accent2"/>
                </a:solidFill>
              </a:rPr>
              <a:t>?</a:t>
            </a:r>
            <a:endParaRPr lang="en-US" dirty="0">
              <a:solidFill>
                <a:schemeClr val="accent2"/>
              </a:solidFill>
            </a:endParaRPr>
          </a:p>
          <a:p>
            <a:endParaRPr lang="en-US" dirty="0">
              <a:solidFill>
                <a:schemeClr val="accent2"/>
              </a:solidFill>
            </a:endParaRPr>
          </a:p>
          <a:p>
            <a:r>
              <a:rPr lang="en-US" dirty="0" smtClean="0">
                <a:solidFill>
                  <a:schemeClr val="accent2"/>
                </a:solidFill>
              </a:rPr>
              <a:t>How to use or modify those wave </a:t>
            </a:r>
            <a:r>
              <a:rPr lang="en-US" dirty="0" err="1" smtClean="0">
                <a:solidFill>
                  <a:schemeClr val="accent2"/>
                </a:solidFill>
              </a:rPr>
              <a:t>eqs</a:t>
            </a:r>
            <a:r>
              <a:rPr lang="en-US" dirty="0" smtClean="0">
                <a:solidFill>
                  <a:schemeClr val="accent2"/>
                </a:solidFill>
              </a:rPr>
              <a:t> to get something</a:t>
            </a:r>
          </a:p>
          <a:p>
            <a:r>
              <a:rPr lang="en-US" dirty="0" smtClean="0">
                <a:solidFill>
                  <a:schemeClr val="accent2"/>
                </a:solidFill>
              </a:rPr>
              <a:t>that works for electron in hydrogen</a:t>
            </a:r>
            <a:r>
              <a:rPr lang="en-US" dirty="0" smtClean="0">
                <a:solidFill>
                  <a:schemeClr val="accent2"/>
                </a:solidFill>
              </a:rPr>
              <a:t>?</a:t>
            </a:r>
            <a:endParaRPr lang="en-US" dirty="0">
              <a:solidFill>
                <a:schemeClr val="accent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16567C25-4876-4C25-B114-C14A3FC6A138}" type="slidenum">
              <a:rPr lang="en-US"/>
              <a:pPr/>
              <a:t>11</a:t>
            </a:fld>
            <a:endParaRPr lang="en-US"/>
          </a:p>
        </p:txBody>
      </p:sp>
      <p:graphicFrame>
        <p:nvGraphicFramePr>
          <p:cNvPr id="92162" name="Object 2"/>
          <p:cNvGraphicFramePr>
            <a:graphicFrameLocks noChangeAspect="1"/>
          </p:cNvGraphicFramePr>
          <p:nvPr/>
        </p:nvGraphicFramePr>
        <p:xfrm>
          <a:off x="2508250" y="609600"/>
          <a:ext cx="2389188" cy="1158875"/>
        </p:xfrm>
        <a:graphic>
          <a:graphicData uri="http://schemas.openxmlformats.org/presentationml/2006/ole">
            <p:oleObj spid="_x0000_s1026" name="Equation" r:id="rId4" imgW="863280" imgH="419040" progId="Equation.3">
              <p:embed/>
            </p:oleObj>
          </a:graphicData>
        </a:graphic>
      </p:graphicFrame>
      <p:sp>
        <p:nvSpPr>
          <p:cNvPr id="92163" name="Text Box 3"/>
          <p:cNvSpPr txBox="1">
            <a:spLocks noChangeArrowheads="1"/>
          </p:cNvSpPr>
          <p:nvPr/>
        </p:nvSpPr>
        <p:spPr bwMode="auto">
          <a:xfrm>
            <a:off x="1066800" y="1828800"/>
            <a:ext cx="8167300" cy="461665"/>
          </a:xfrm>
          <a:prstGeom prst="rect">
            <a:avLst/>
          </a:prstGeom>
          <a:noFill/>
          <a:ln w="9525">
            <a:noFill/>
            <a:miter lim="800000"/>
            <a:headEnd/>
            <a:tailEnd/>
          </a:ln>
          <a:effectLst/>
        </p:spPr>
        <p:txBody>
          <a:bodyPr wrap="none">
            <a:spAutoFit/>
          </a:bodyPr>
          <a:lstStyle/>
          <a:p>
            <a:r>
              <a:rPr lang="en-US" dirty="0">
                <a:solidFill>
                  <a:schemeClr val="accent2"/>
                </a:solidFill>
              </a:rPr>
              <a:t>  Works for light, why not work for electron</a:t>
            </a:r>
            <a:r>
              <a:rPr lang="en-US" dirty="0" smtClean="0">
                <a:solidFill>
                  <a:schemeClr val="accent2"/>
                </a:solidFill>
              </a:rPr>
              <a:t>?   Wrong v</a:t>
            </a:r>
            <a:r>
              <a:rPr lang="en-US" dirty="0" smtClean="0">
                <a:solidFill>
                  <a:schemeClr val="accent2"/>
                </a:solidFill>
              </a:rPr>
              <a:t>, E,...</a:t>
            </a:r>
            <a:endParaRPr lang="en-US" dirty="0">
              <a:solidFill>
                <a:schemeClr val="accent2"/>
              </a:solidFill>
            </a:endParaRPr>
          </a:p>
        </p:txBody>
      </p:sp>
      <p:sp>
        <p:nvSpPr>
          <p:cNvPr id="92164" name="Text Box 4"/>
          <p:cNvSpPr txBox="1">
            <a:spLocks noChangeArrowheads="1"/>
          </p:cNvSpPr>
          <p:nvPr/>
        </p:nvSpPr>
        <p:spPr bwMode="auto">
          <a:xfrm>
            <a:off x="228600" y="2362200"/>
            <a:ext cx="8321675" cy="1569660"/>
          </a:xfrm>
          <a:prstGeom prst="rect">
            <a:avLst/>
          </a:prstGeom>
          <a:noFill/>
          <a:ln w="9525">
            <a:noFill/>
            <a:miter lim="800000"/>
            <a:headEnd/>
            <a:tailEnd/>
          </a:ln>
          <a:effectLst/>
        </p:spPr>
        <p:txBody>
          <a:bodyPr>
            <a:spAutoFit/>
          </a:bodyPr>
          <a:lstStyle/>
          <a:p>
            <a:r>
              <a:rPr lang="en-US" b="1" dirty="0" smtClean="0"/>
              <a:t>how fix-- </a:t>
            </a:r>
            <a:r>
              <a:rPr lang="en-US" b="1" dirty="0"/>
              <a:t>not </a:t>
            </a:r>
            <a:r>
              <a:rPr lang="en-US" b="1" dirty="0" smtClean="0"/>
              <a:t>magic, </a:t>
            </a:r>
            <a:r>
              <a:rPr lang="en-US" b="1" dirty="0"/>
              <a:t>but details not useful to you. </a:t>
            </a:r>
            <a:r>
              <a:rPr lang="en-US" dirty="0"/>
              <a:t>Advanced formulation of classical mechanics </a:t>
            </a:r>
            <a:r>
              <a:rPr lang="en-US" dirty="0">
                <a:sym typeface="Symbol" pitchFamily="18" charset="2"/>
              </a:rPr>
              <a:t></a:t>
            </a:r>
            <a:r>
              <a:rPr lang="en-US" dirty="0"/>
              <a:t> .</a:t>
            </a:r>
          </a:p>
          <a:p>
            <a:r>
              <a:rPr lang="en-US" dirty="0"/>
              <a:t>Each p, </a:t>
            </a:r>
            <a:r>
              <a:rPr lang="en-US" dirty="0">
                <a:sym typeface="Symbol" pitchFamily="18" charset="2"/>
              </a:rPr>
              <a:t> </a:t>
            </a:r>
            <a:r>
              <a:rPr lang="en-US" dirty="0"/>
              <a:t>partial derivative with respect to x.</a:t>
            </a:r>
          </a:p>
          <a:p>
            <a:r>
              <a:rPr lang="en-US" dirty="0"/>
              <a:t>Each E, </a:t>
            </a:r>
            <a:r>
              <a:rPr lang="en-US" dirty="0">
                <a:sym typeface="Symbol" pitchFamily="18" charset="2"/>
              </a:rPr>
              <a:t> </a:t>
            </a:r>
            <a:r>
              <a:rPr lang="en-US" dirty="0"/>
              <a:t>partial derivative with respect to time.</a:t>
            </a:r>
          </a:p>
        </p:txBody>
      </p:sp>
      <p:sp>
        <p:nvSpPr>
          <p:cNvPr id="92165" name="Text Box 5"/>
          <p:cNvSpPr txBox="1">
            <a:spLocks noChangeArrowheads="1"/>
          </p:cNvSpPr>
          <p:nvPr/>
        </p:nvSpPr>
        <p:spPr bwMode="auto">
          <a:xfrm>
            <a:off x="228600" y="4038600"/>
            <a:ext cx="8458200" cy="1938992"/>
          </a:xfrm>
          <a:prstGeom prst="rect">
            <a:avLst/>
          </a:prstGeom>
          <a:noFill/>
          <a:ln w="9525">
            <a:noFill/>
            <a:miter lim="800000"/>
            <a:headEnd/>
            <a:tailEnd/>
          </a:ln>
          <a:effectLst/>
        </p:spPr>
        <p:txBody>
          <a:bodyPr>
            <a:spAutoFit/>
          </a:bodyPr>
          <a:lstStyle/>
          <a:p>
            <a:r>
              <a:rPr lang="en-US" dirty="0">
                <a:solidFill>
                  <a:srgbClr val="CC3300"/>
                </a:solidFill>
              </a:rPr>
              <a:t>light: </a:t>
            </a:r>
            <a:r>
              <a:rPr lang="en-US" dirty="0" smtClean="0">
                <a:solidFill>
                  <a:srgbClr val="CC3300"/>
                </a:solidFill>
              </a:rPr>
              <a:t>energy E=pc</a:t>
            </a:r>
            <a:r>
              <a:rPr lang="en-US" dirty="0">
                <a:solidFill>
                  <a:srgbClr val="CC3300"/>
                </a:solidFill>
              </a:rPr>
              <a:t>, so equal number derivatives x and t.</a:t>
            </a:r>
          </a:p>
          <a:p>
            <a:endParaRPr lang="en-US" dirty="0"/>
          </a:p>
          <a:p>
            <a:r>
              <a:rPr lang="en-US" b="1" dirty="0">
                <a:solidFill>
                  <a:srgbClr val="0033CC"/>
                </a:solidFill>
              </a:rPr>
              <a:t>electron: E = p</a:t>
            </a:r>
            <a:r>
              <a:rPr lang="en-US" b="1" baseline="30000" dirty="0">
                <a:solidFill>
                  <a:srgbClr val="0033CC"/>
                </a:solidFill>
              </a:rPr>
              <a:t>2</a:t>
            </a:r>
            <a:r>
              <a:rPr lang="en-US" b="1" dirty="0">
                <a:solidFill>
                  <a:srgbClr val="0033CC"/>
                </a:solidFill>
              </a:rPr>
              <a:t>/2m +V, so need 1 time derivative, 2 derivatives with respect to x, plus term for potential energy V.</a:t>
            </a:r>
          </a:p>
        </p:txBody>
      </p:sp>
      <p:sp>
        <p:nvSpPr>
          <p:cNvPr id="92166" name="Freeform 6"/>
          <p:cNvSpPr>
            <a:spLocks/>
          </p:cNvSpPr>
          <p:nvPr/>
        </p:nvSpPr>
        <p:spPr bwMode="auto">
          <a:xfrm>
            <a:off x="5029200" y="914400"/>
            <a:ext cx="2349500" cy="3365500"/>
          </a:xfrm>
          <a:custGeom>
            <a:avLst/>
            <a:gdLst/>
            <a:ahLst/>
            <a:cxnLst>
              <a:cxn ang="0">
                <a:pos x="1104" y="2120"/>
              </a:cxn>
              <a:cxn ang="0">
                <a:pos x="1296" y="344"/>
              </a:cxn>
              <a:cxn ang="0">
                <a:pos x="0" y="56"/>
              </a:cxn>
            </a:cxnLst>
            <a:rect l="0" t="0" r="r" b="b"/>
            <a:pathLst>
              <a:path w="1480" h="2120">
                <a:moveTo>
                  <a:pt x="1104" y="2120"/>
                </a:moveTo>
                <a:cubicBezTo>
                  <a:pt x="1292" y="1404"/>
                  <a:pt x="1480" y="688"/>
                  <a:pt x="1296" y="344"/>
                </a:cubicBezTo>
                <a:cubicBezTo>
                  <a:pt x="1112" y="0"/>
                  <a:pt x="216" y="104"/>
                  <a:pt x="0" y="56"/>
                </a:cubicBezTo>
              </a:path>
            </a:pathLst>
          </a:custGeom>
          <a:noFill/>
          <a:ln w="9525">
            <a:solidFill>
              <a:schemeClr val="tx1"/>
            </a:solidFill>
            <a:round/>
            <a:headEnd type="none" w="med" len="med"/>
            <a:tailEnd type="triangle" w="med" len="med"/>
          </a:ln>
          <a:effectLst/>
        </p:spPr>
        <p:txBody>
          <a:bodyPr/>
          <a:lstStyle/>
          <a:p>
            <a:endParaRPr lang="en-CA"/>
          </a:p>
        </p:txBody>
      </p:sp>
      <p:sp>
        <p:nvSpPr>
          <p:cNvPr id="10" name="TextBox 9"/>
          <p:cNvSpPr txBox="1"/>
          <p:nvPr/>
        </p:nvSpPr>
        <p:spPr>
          <a:xfrm>
            <a:off x="533400" y="0"/>
            <a:ext cx="5702202" cy="461665"/>
          </a:xfrm>
          <a:prstGeom prst="rect">
            <a:avLst/>
          </a:prstGeom>
          <a:noFill/>
        </p:spPr>
        <p:txBody>
          <a:bodyPr wrap="none" rtlCol="0">
            <a:spAutoFit/>
          </a:bodyPr>
          <a:lstStyle/>
          <a:p>
            <a:r>
              <a:rPr lang="en-US" dirty="0" smtClean="0"/>
              <a:t>try equation for </a:t>
            </a:r>
            <a:r>
              <a:rPr lang="en-US" dirty="0" err="1" smtClean="0"/>
              <a:t>EM</a:t>
            </a:r>
            <a:r>
              <a:rPr lang="en-US" dirty="0" smtClean="0"/>
              <a:t> </a:t>
            </a:r>
            <a:r>
              <a:rPr lang="en-US" dirty="0" smtClean="0"/>
              <a:t>wave, electric field </a:t>
            </a:r>
            <a:r>
              <a:rPr lang="en-US" dirty="0" smtClean="0">
                <a:sym typeface="Symbol"/>
              </a:rPr>
              <a:t></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4" grpId="0"/>
      <p:bldP spid="9216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06C23C93-C8A0-4929-A269-993BC0111455}" type="slidenum">
              <a:rPr lang="en-US"/>
              <a:pPr/>
              <a:t>12</a:t>
            </a:fld>
            <a:endParaRPr lang="en-US"/>
          </a:p>
        </p:txBody>
      </p:sp>
      <p:sp>
        <p:nvSpPr>
          <p:cNvPr id="94210" name="Text Box 2"/>
          <p:cNvSpPr txBox="1">
            <a:spLocks noChangeArrowheads="1"/>
          </p:cNvSpPr>
          <p:nvPr/>
        </p:nvSpPr>
        <p:spPr bwMode="auto">
          <a:xfrm>
            <a:off x="746125" y="268288"/>
            <a:ext cx="5739328" cy="461665"/>
          </a:xfrm>
          <a:prstGeom prst="rect">
            <a:avLst/>
          </a:prstGeom>
          <a:noFill/>
          <a:ln w="9525">
            <a:noFill/>
            <a:miter lim="800000"/>
            <a:headEnd/>
            <a:tailEnd/>
          </a:ln>
          <a:effectLst/>
        </p:spPr>
        <p:txBody>
          <a:bodyPr wrap="none">
            <a:spAutoFit/>
          </a:bodyPr>
          <a:lstStyle/>
          <a:p>
            <a:r>
              <a:rPr lang="en-US" dirty="0"/>
              <a:t>so </a:t>
            </a:r>
            <a:r>
              <a:rPr lang="en-US" dirty="0" smtClean="0"/>
              <a:t>this, plus some </a:t>
            </a:r>
            <a:r>
              <a:rPr lang="en-US" dirty="0" smtClean="0"/>
              <a:t>trial </a:t>
            </a:r>
            <a:r>
              <a:rPr lang="en-US" dirty="0" smtClean="0"/>
              <a:t>and error, finally</a:t>
            </a:r>
            <a:r>
              <a:rPr lang="en-US" dirty="0"/>
              <a:t>...</a:t>
            </a:r>
          </a:p>
        </p:txBody>
      </p:sp>
      <p:sp>
        <p:nvSpPr>
          <p:cNvPr id="94211" name="Text Box 3"/>
          <p:cNvSpPr txBox="1">
            <a:spLocks noChangeArrowheads="1"/>
          </p:cNvSpPr>
          <p:nvPr/>
        </p:nvSpPr>
        <p:spPr bwMode="auto">
          <a:xfrm>
            <a:off x="2819400" y="5867400"/>
            <a:ext cx="2176463" cy="519112"/>
          </a:xfrm>
          <a:prstGeom prst="rect">
            <a:avLst/>
          </a:prstGeom>
          <a:noFill/>
          <a:ln w="9525">
            <a:noFill/>
            <a:miter lim="800000"/>
            <a:headEnd/>
            <a:tailEnd/>
          </a:ln>
          <a:effectLst/>
        </p:spPr>
        <p:txBody>
          <a:bodyPr wrap="none">
            <a:spAutoFit/>
          </a:bodyPr>
          <a:lstStyle/>
          <a:p>
            <a:r>
              <a:rPr lang="en-US" sz="2800" b="1" dirty="0">
                <a:latin typeface="Monotype Corsiva" pitchFamily="66" charset="0"/>
              </a:rPr>
              <a:t>trumpet fanfare</a:t>
            </a:r>
          </a:p>
        </p:txBody>
      </p:sp>
      <p:sp>
        <p:nvSpPr>
          <p:cNvPr id="94212" name="Text Box 4"/>
          <p:cNvSpPr txBox="1">
            <a:spLocks noChangeArrowheads="1"/>
          </p:cNvSpPr>
          <p:nvPr/>
        </p:nvSpPr>
        <p:spPr bwMode="auto">
          <a:xfrm>
            <a:off x="838200" y="762000"/>
            <a:ext cx="7220246" cy="830997"/>
          </a:xfrm>
          <a:prstGeom prst="rect">
            <a:avLst/>
          </a:prstGeom>
          <a:noFill/>
          <a:ln w="9525">
            <a:noFill/>
            <a:miter lim="800000"/>
            <a:headEnd/>
            <a:tailEnd/>
          </a:ln>
          <a:effectLst/>
        </p:spPr>
        <p:txBody>
          <a:bodyPr wrap="none">
            <a:spAutoFit/>
          </a:bodyPr>
          <a:lstStyle/>
          <a:p>
            <a:r>
              <a:rPr lang="en-US" b="1" dirty="0">
                <a:effectLst>
                  <a:outerShdw blurRad="38100" dist="38100" dir="2700000" algn="tl">
                    <a:srgbClr val="C0C0C0"/>
                  </a:outerShdw>
                </a:effectLst>
                <a:latin typeface="Book Antiqua" pitchFamily="18" charset="0"/>
              </a:rPr>
              <a:t>the Schrodinger equation for electron wave in one</a:t>
            </a:r>
          </a:p>
          <a:p>
            <a:r>
              <a:rPr lang="en-US" b="1" dirty="0">
                <a:effectLst>
                  <a:outerShdw blurRad="38100" dist="38100" dir="2700000" algn="tl">
                    <a:srgbClr val="C0C0C0"/>
                  </a:outerShdw>
                </a:effectLst>
                <a:latin typeface="Book Antiqua" pitchFamily="18" charset="0"/>
              </a:rPr>
              <a:t>dimension </a:t>
            </a:r>
            <a:r>
              <a:rPr lang="en-US" b="1" dirty="0">
                <a:effectLst>
                  <a:outerShdw blurRad="38100" dist="38100" dir="2700000" algn="tl">
                    <a:srgbClr val="C0C0C0"/>
                  </a:outerShdw>
                </a:effectLst>
                <a:latin typeface="Book Antiqua" pitchFamily="18" charset="0"/>
                <a:sym typeface="Symbol" pitchFamily="18" charset="2"/>
              </a:rPr>
              <a:t>(</a:t>
            </a:r>
            <a:r>
              <a:rPr lang="en-US" b="1" dirty="0" err="1">
                <a:effectLst>
                  <a:outerShdw blurRad="38100" dist="38100" dir="2700000" algn="tl">
                    <a:srgbClr val="C0C0C0"/>
                  </a:outerShdw>
                </a:effectLst>
                <a:latin typeface="Book Antiqua" pitchFamily="18" charset="0"/>
                <a:sym typeface="Symbol" pitchFamily="18" charset="2"/>
              </a:rPr>
              <a:t>x,t</a:t>
            </a:r>
            <a:r>
              <a:rPr lang="en-US" b="1" dirty="0" smtClean="0">
                <a:effectLst>
                  <a:outerShdw blurRad="38100" dist="38100" dir="2700000" algn="tl">
                    <a:srgbClr val="C0C0C0"/>
                  </a:outerShdw>
                </a:effectLst>
                <a:latin typeface="Book Antiqua" pitchFamily="18" charset="0"/>
                <a:sym typeface="Symbol" pitchFamily="18" charset="2"/>
              </a:rPr>
              <a:t>), with potential energy V(x)</a:t>
            </a:r>
            <a:r>
              <a:rPr lang="en-US" dirty="0" smtClean="0">
                <a:sym typeface="Symbol" pitchFamily="18" charset="2"/>
              </a:rPr>
              <a:t> </a:t>
            </a:r>
            <a:endParaRPr lang="en-US" dirty="0">
              <a:sym typeface="Symbol" pitchFamily="18" charset="2"/>
            </a:endParaRPr>
          </a:p>
        </p:txBody>
      </p:sp>
      <p:sp>
        <p:nvSpPr>
          <p:cNvPr id="94214" name="Text Box 6"/>
          <p:cNvSpPr txBox="1">
            <a:spLocks noChangeArrowheads="1"/>
          </p:cNvSpPr>
          <p:nvPr/>
        </p:nvSpPr>
        <p:spPr bwMode="auto">
          <a:xfrm>
            <a:off x="685800" y="3276600"/>
            <a:ext cx="7953375" cy="822325"/>
          </a:xfrm>
          <a:prstGeom prst="rect">
            <a:avLst/>
          </a:prstGeom>
          <a:noFill/>
          <a:ln w="9525">
            <a:noFill/>
            <a:miter lim="800000"/>
            <a:headEnd/>
            <a:tailEnd/>
          </a:ln>
          <a:effectLst/>
        </p:spPr>
        <p:txBody>
          <a:bodyPr wrap="none">
            <a:spAutoFit/>
          </a:bodyPr>
          <a:lstStyle/>
          <a:p>
            <a:r>
              <a:rPr lang="en-US" dirty="0"/>
              <a:t>of course for any real system, need in 3 dimensions,</a:t>
            </a:r>
          </a:p>
          <a:p>
            <a:r>
              <a:rPr lang="en-US" dirty="0">
                <a:sym typeface="Symbol" pitchFamily="18" charset="2"/>
              </a:rPr>
              <a:t> </a:t>
            </a:r>
            <a:r>
              <a:rPr lang="en-US" dirty="0"/>
              <a:t>just add partial derivatives of y and z, and V(</a:t>
            </a:r>
            <a:r>
              <a:rPr lang="en-US" dirty="0" err="1"/>
              <a:t>x,y,z</a:t>
            </a:r>
            <a:r>
              <a:rPr lang="en-US" dirty="0"/>
              <a:t>) etc. </a:t>
            </a:r>
          </a:p>
        </p:txBody>
      </p:sp>
      <p:sp>
        <p:nvSpPr>
          <p:cNvPr id="94215" name="Text Box 7"/>
          <p:cNvSpPr txBox="1">
            <a:spLocks noChangeArrowheads="1"/>
          </p:cNvSpPr>
          <p:nvPr/>
        </p:nvSpPr>
        <p:spPr bwMode="auto">
          <a:xfrm>
            <a:off x="762000" y="4343400"/>
            <a:ext cx="7632700" cy="1569660"/>
          </a:xfrm>
          <a:prstGeom prst="rect">
            <a:avLst/>
          </a:prstGeom>
          <a:noFill/>
          <a:ln w="9525">
            <a:noFill/>
            <a:miter lim="800000"/>
            <a:headEnd/>
            <a:tailEnd/>
          </a:ln>
          <a:effectLst/>
        </p:spPr>
        <p:txBody>
          <a:bodyPr>
            <a:spAutoFit/>
          </a:bodyPr>
          <a:lstStyle/>
          <a:p>
            <a:r>
              <a:rPr lang="en-US" b="1" dirty="0" smtClean="0"/>
              <a:t>Schrodinger </a:t>
            </a:r>
            <a:r>
              <a:rPr lang="en-US" b="1" dirty="0"/>
              <a:t>wrote it down, solved for </a:t>
            </a:r>
            <a:r>
              <a:rPr lang="en-US" b="1" dirty="0" smtClean="0"/>
              <a:t>electron attached to proton, got </a:t>
            </a:r>
            <a:r>
              <a:rPr lang="en-US" b="1" dirty="0"/>
              <a:t>solutions </a:t>
            </a:r>
            <a:r>
              <a:rPr lang="en-US" b="1" dirty="0" smtClean="0"/>
              <a:t>to diff. </a:t>
            </a:r>
            <a:r>
              <a:rPr lang="en-US" b="1" dirty="0" err="1" smtClean="0"/>
              <a:t>equa</a:t>
            </a:r>
            <a:r>
              <a:rPr lang="en-US" b="1" dirty="0" smtClean="0"/>
              <a:t>. that </a:t>
            </a:r>
            <a:r>
              <a:rPr lang="en-US" b="1" dirty="0"/>
              <a:t>gave correct electron energy levels, L = </a:t>
            </a:r>
            <a:r>
              <a:rPr lang="en-US" b="1" dirty="0" err="1"/>
              <a:t>nh</a:t>
            </a:r>
            <a:r>
              <a:rPr lang="en-US" b="1" dirty="0"/>
              <a:t>/2</a:t>
            </a:r>
            <a:r>
              <a:rPr lang="en-US" b="1" dirty="0">
                <a:sym typeface="Symbol" pitchFamily="18" charset="2"/>
              </a:rPr>
              <a:t> etc</a:t>
            </a:r>
            <a:r>
              <a:rPr lang="en-US" b="1" dirty="0" smtClean="0">
                <a:sym typeface="Symbol" pitchFamily="18" charset="2"/>
              </a:rPr>
              <a:t>. for hydrogen atom.  </a:t>
            </a:r>
            <a:endParaRPr lang="en-US" b="1" dirty="0">
              <a:sym typeface="Symbol" pitchFamily="18" charset="2"/>
            </a:endParaRPr>
          </a:p>
        </p:txBody>
      </p:sp>
      <p:graphicFrame>
        <p:nvGraphicFramePr>
          <p:cNvPr id="94216" name="Object 8"/>
          <p:cNvGraphicFramePr>
            <a:graphicFrameLocks noChangeAspect="1"/>
          </p:cNvGraphicFramePr>
          <p:nvPr/>
        </p:nvGraphicFramePr>
        <p:xfrm>
          <a:off x="838200" y="1752600"/>
          <a:ext cx="7521575" cy="1157288"/>
        </p:xfrm>
        <a:graphic>
          <a:graphicData uri="http://schemas.openxmlformats.org/presentationml/2006/ole">
            <p:oleObj spid="_x0000_s2050" name="Equation" r:id="rId4" imgW="2717640" imgH="4190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2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42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42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p:bldP spid="94214" grpId="0"/>
      <p:bldP spid="942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342F605-96DE-4B01-88A9-DDABE96DFEE8}" type="slidenum">
              <a:rPr lang="en-US" smtClean="0"/>
              <a:pPr>
                <a:defRPr/>
              </a:pPr>
              <a:t>13</a:t>
            </a:fld>
            <a:endParaRPr lang="en-US"/>
          </a:p>
        </p:txBody>
      </p:sp>
      <p:sp>
        <p:nvSpPr>
          <p:cNvPr id="3" name="TextBox 2"/>
          <p:cNvSpPr txBox="1"/>
          <p:nvPr/>
        </p:nvSpPr>
        <p:spPr>
          <a:xfrm>
            <a:off x="381001" y="685800"/>
            <a:ext cx="8763000" cy="3046988"/>
          </a:xfrm>
          <a:prstGeom prst="rect">
            <a:avLst/>
          </a:prstGeom>
          <a:noFill/>
        </p:spPr>
        <p:txBody>
          <a:bodyPr wrap="square" rtlCol="0">
            <a:spAutoFit/>
          </a:bodyPr>
          <a:lstStyle/>
          <a:p>
            <a:r>
              <a:rPr lang="en-US" dirty="0" smtClean="0"/>
              <a:t>Not so fast...</a:t>
            </a:r>
          </a:p>
          <a:p>
            <a:r>
              <a:rPr lang="en-US" dirty="0" smtClean="0"/>
              <a:t>Yes, get solutions that give particular energies and angular</a:t>
            </a:r>
          </a:p>
          <a:p>
            <a:r>
              <a:rPr lang="en-US" dirty="0" smtClean="0"/>
              <a:t>momentum-- match spectroscopy of H.  </a:t>
            </a:r>
          </a:p>
          <a:p>
            <a:r>
              <a:rPr lang="en-US" dirty="0" smtClean="0"/>
              <a:t>Yes, see how to extend to include more electrons, ...</a:t>
            </a:r>
          </a:p>
          <a:p>
            <a:endParaRPr lang="en-US" dirty="0" smtClean="0"/>
          </a:p>
          <a:p>
            <a:r>
              <a:rPr lang="en-US" dirty="0" smtClean="0"/>
              <a:t>but, what is </a:t>
            </a:r>
            <a:r>
              <a:rPr lang="en-US" dirty="0" smtClean="0">
                <a:sym typeface="Symbol"/>
              </a:rPr>
              <a:t>(</a:t>
            </a:r>
            <a:r>
              <a:rPr lang="en-US" dirty="0" err="1" smtClean="0">
                <a:sym typeface="Symbol"/>
              </a:rPr>
              <a:t>x,t</a:t>
            </a:r>
            <a:r>
              <a:rPr lang="en-US" dirty="0" smtClean="0">
                <a:sym typeface="Symbol"/>
              </a:rPr>
              <a:t>) ??  What does it mean physically?</a:t>
            </a:r>
          </a:p>
          <a:p>
            <a:r>
              <a:rPr lang="en-US" dirty="0" smtClean="0">
                <a:sym typeface="Symbol"/>
              </a:rPr>
              <a:t>How does one calculate other things from it.  How is it related to other things one observes in  experiments?  </a:t>
            </a:r>
            <a:endParaRPr lang="en-CA" dirty="0"/>
          </a:p>
        </p:txBody>
      </p:sp>
      <p:sp>
        <p:nvSpPr>
          <p:cNvPr id="4" name="TextBox 3"/>
          <p:cNvSpPr txBox="1"/>
          <p:nvPr/>
        </p:nvSpPr>
        <p:spPr>
          <a:xfrm>
            <a:off x="838200" y="4038600"/>
            <a:ext cx="6724918" cy="1569660"/>
          </a:xfrm>
          <a:prstGeom prst="rect">
            <a:avLst/>
          </a:prstGeom>
          <a:noFill/>
        </p:spPr>
        <p:txBody>
          <a:bodyPr wrap="none" rtlCol="0">
            <a:spAutoFit/>
          </a:bodyPr>
          <a:lstStyle/>
          <a:p>
            <a:r>
              <a:rPr lang="en-US" dirty="0" smtClean="0"/>
              <a:t>Many years of debate and analysis, calculations</a:t>
            </a:r>
          </a:p>
          <a:p>
            <a:r>
              <a:rPr lang="en-US" dirty="0" smtClean="0"/>
              <a:t>and experimental tests.</a:t>
            </a:r>
          </a:p>
          <a:p>
            <a:endParaRPr lang="en-US" dirty="0" smtClean="0"/>
          </a:p>
          <a:p>
            <a:r>
              <a:rPr lang="en-US" dirty="0" smtClean="0"/>
              <a:t>Next few weeks of class.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245861CC-57B9-46AE-AAA9-F36B0849EE4A}" type="slidenum">
              <a:rPr lang="en-US"/>
              <a:pPr/>
              <a:t>14</a:t>
            </a:fld>
            <a:endParaRPr lang="en-US"/>
          </a:p>
        </p:txBody>
      </p:sp>
      <p:sp>
        <p:nvSpPr>
          <p:cNvPr id="64514" name="Rectangle 2"/>
          <p:cNvSpPr>
            <a:spLocks noGrp="1" noChangeArrowheads="1"/>
          </p:cNvSpPr>
          <p:nvPr>
            <p:ph type="body" idx="1"/>
          </p:nvPr>
        </p:nvSpPr>
        <p:spPr>
          <a:xfrm>
            <a:off x="152400" y="228600"/>
            <a:ext cx="8991600" cy="914400"/>
          </a:xfrm>
        </p:spPr>
        <p:txBody>
          <a:bodyPr/>
          <a:lstStyle/>
          <a:p>
            <a:pPr>
              <a:buFontTx/>
              <a:buNone/>
            </a:pPr>
            <a:r>
              <a:rPr lang="en-US" sz="2400" dirty="0" smtClean="0"/>
              <a:t> </a:t>
            </a:r>
            <a:endParaRPr lang="en-US" sz="2400" dirty="0"/>
          </a:p>
          <a:p>
            <a:pPr>
              <a:buFont typeface="Wingdings" pitchFamily="2" charset="2"/>
              <a:buChar char="Ø"/>
            </a:pPr>
            <a:r>
              <a:rPr lang="en-US" sz="2400" dirty="0"/>
              <a:t>Particles are described by wave functions (</a:t>
            </a:r>
            <a:r>
              <a:rPr lang="en-US" sz="2400" dirty="0">
                <a:latin typeface="Symbol" pitchFamily="18" charset="2"/>
              </a:rPr>
              <a:t>Y</a:t>
            </a:r>
            <a:r>
              <a:rPr lang="en-US" sz="2400" dirty="0" smtClean="0"/>
              <a:t>)</a:t>
            </a:r>
            <a:endParaRPr lang="en-US" sz="2400" dirty="0"/>
          </a:p>
        </p:txBody>
      </p:sp>
      <p:pic>
        <p:nvPicPr>
          <p:cNvPr id="64515" name="Picture 3"/>
          <p:cNvPicPr>
            <a:picLocks noChangeAspect="1" noChangeArrowheads="1"/>
          </p:cNvPicPr>
          <p:nvPr/>
        </p:nvPicPr>
        <p:blipFill>
          <a:blip r:embed="rId2"/>
          <a:srcRect l="6972" t="7204" r="40346" b="16101"/>
          <a:stretch>
            <a:fillRect/>
          </a:stretch>
        </p:blipFill>
        <p:spPr bwMode="auto">
          <a:xfrm>
            <a:off x="161925" y="2730500"/>
            <a:ext cx="3275013" cy="3814763"/>
          </a:xfrm>
          <a:prstGeom prst="rect">
            <a:avLst/>
          </a:prstGeom>
          <a:noFill/>
          <a:ln w="25400">
            <a:noFill/>
            <a:miter lim="800000"/>
            <a:headEnd/>
            <a:tailEnd type="none" w="lg" len="lg"/>
          </a:ln>
          <a:effectLst/>
        </p:spPr>
      </p:pic>
      <p:sp>
        <p:nvSpPr>
          <p:cNvPr id="64517" name="Rectangle 5"/>
          <p:cNvSpPr>
            <a:spLocks noChangeArrowheads="1"/>
          </p:cNvSpPr>
          <p:nvPr/>
        </p:nvSpPr>
        <p:spPr bwMode="auto">
          <a:xfrm>
            <a:off x="209550" y="1493838"/>
            <a:ext cx="8154988" cy="895350"/>
          </a:xfrm>
          <a:prstGeom prst="rect">
            <a:avLst/>
          </a:prstGeom>
          <a:noFill/>
          <a:ln w="25400">
            <a:noFill/>
            <a:miter lim="800000"/>
            <a:headEnd/>
            <a:tailEnd type="none" w="lg" len="lg"/>
          </a:ln>
          <a:effectLst/>
        </p:spPr>
        <p:txBody>
          <a:bodyPr>
            <a:spAutoFit/>
          </a:bodyPr>
          <a:lstStyle/>
          <a:p>
            <a:pPr>
              <a:spcBef>
                <a:spcPct val="20000"/>
              </a:spcBef>
              <a:buFont typeface="Wingdings" pitchFamily="2" charset="2"/>
              <a:buChar char="Ø"/>
            </a:pPr>
            <a:r>
              <a:rPr lang="en-US" sz="2400"/>
              <a:t>|</a:t>
            </a:r>
            <a:r>
              <a:rPr lang="en-US" sz="2400">
                <a:latin typeface="Symbol" pitchFamily="18" charset="2"/>
              </a:rPr>
              <a:t>Y</a:t>
            </a:r>
            <a:r>
              <a:rPr lang="en-US" sz="2400"/>
              <a:t>|</a:t>
            </a:r>
            <a:r>
              <a:rPr lang="en-US" sz="2400" baseline="30000"/>
              <a:t>2</a:t>
            </a:r>
            <a:r>
              <a:rPr lang="en-US" sz="2400"/>
              <a:t> tells us probability density </a:t>
            </a:r>
          </a:p>
          <a:p>
            <a:pPr>
              <a:spcBef>
                <a:spcPct val="20000"/>
              </a:spcBef>
              <a:buFont typeface="Wingdings" pitchFamily="2" charset="2"/>
              <a:buChar char="Ø"/>
            </a:pPr>
            <a:r>
              <a:rPr lang="en-US" sz="2400"/>
              <a:t>Electron waves ~ waves of probability. </a:t>
            </a:r>
          </a:p>
        </p:txBody>
      </p:sp>
      <p:sp>
        <p:nvSpPr>
          <p:cNvPr id="64518" name="Line 6"/>
          <p:cNvSpPr>
            <a:spLocks noChangeShapeType="1"/>
          </p:cNvSpPr>
          <p:nvPr/>
        </p:nvSpPr>
        <p:spPr bwMode="auto">
          <a:xfrm flipV="1">
            <a:off x="1828800" y="4568825"/>
            <a:ext cx="1619250" cy="900113"/>
          </a:xfrm>
          <a:prstGeom prst="line">
            <a:avLst/>
          </a:prstGeom>
          <a:noFill/>
          <a:ln w="25400">
            <a:solidFill>
              <a:srgbClr val="FF0000"/>
            </a:solidFill>
            <a:round/>
            <a:headEnd type="triangle" w="med" len="med"/>
            <a:tailEnd type="none" w="lg" len="lg"/>
          </a:ln>
          <a:effectLst/>
        </p:spPr>
        <p:txBody>
          <a:bodyPr/>
          <a:lstStyle/>
          <a:p>
            <a:endParaRPr lang="en-CA"/>
          </a:p>
        </p:txBody>
      </p:sp>
      <p:sp>
        <p:nvSpPr>
          <p:cNvPr id="64519" name="Text Box 7"/>
          <p:cNvSpPr txBox="1">
            <a:spLocks noChangeArrowheads="1"/>
          </p:cNvSpPr>
          <p:nvPr/>
        </p:nvSpPr>
        <p:spPr bwMode="auto">
          <a:xfrm>
            <a:off x="3417888" y="2790825"/>
            <a:ext cx="5538787" cy="822325"/>
          </a:xfrm>
          <a:prstGeom prst="rect">
            <a:avLst/>
          </a:prstGeom>
          <a:noFill/>
          <a:ln w="25400">
            <a:noFill/>
            <a:miter lim="800000"/>
            <a:headEnd/>
            <a:tailEnd type="none" w="lg" len="lg"/>
          </a:ln>
          <a:effectLst/>
        </p:spPr>
        <p:txBody>
          <a:bodyPr wrap="none">
            <a:spAutoFit/>
          </a:bodyPr>
          <a:lstStyle/>
          <a:p>
            <a:r>
              <a:rPr lang="en-US" sz="2400" b="1"/>
              <a:t>Electron double slit experiment. </a:t>
            </a:r>
          </a:p>
          <a:p>
            <a:r>
              <a:rPr lang="en-US" sz="2400" b="1"/>
              <a:t>Display=Magnitude of wave function </a:t>
            </a:r>
          </a:p>
        </p:txBody>
      </p:sp>
      <p:sp>
        <p:nvSpPr>
          <p:cNvPr id="64520" name="Text Box 8"/>
          <p:cNvSpPr txBox="1">
            <a:spLocks noChangeArrowheads="1"/>
          </p:cNvSpPr>
          <p:nvPr/>
        </p:nvSpPr>
        <p:spPr bwMode="auto">
          <a:xfrm>
            <a:off x="3452813" y="4300538"/>
            <a:ext cx="5691187" cy="787400"/>
          </a:xfrm>
          <a:prstGeom prst="rect">
            <a:avLst/>
          </a:prstGeom>
          <a:noFill/>
          <a:ln w="25400">
            <a:solidFill>
              <a:srgbClr val="FF0000"/>
            </a:solidFill>
            <a:miter lim="800000"/>
            <a:headEnd/>
            <a:tailEnd type="none" w="lg" len="lg"/>
          </a:ln>
          <a:effectLst/>
        </p:spPr>
        <p:txBody>
          <a:bodyPr>
            <a:spAutoFit/>
          </a:bodyPr>
          <a:lstStyle/>
          <a:p>
            <a:r>
              <a:rPr lang="en-US" sz="2200"/>
              <a:t>Large Magnitude (|</a:t>
            </a:r>
            <a:r>
              <a:rPr lang="en-US" sz="2200">
                <a:latin typeface="Symbol" pitchFamily="18" charset="2"/>
              </a:rPr>
              <a:t>Y</a:t>
            </a:r>
            <a:r>
              <a:rPr lang="en-US" sz="2200"/>
              <a:t>|)= </a:t>
            </a:r>
          </a:p>
          <a:p>
            <a:r>
              <a:rPr lang="en-US" sz="2200"/>
              <a:t>probability of detecting electron here is high</a:t>
            </a:r>
          </a:p>
        </p:txBody>
      </p:sp>
      <p:sp>
        <p:nvSpPr>
          <p:cNvPr id="64521" name="Line 9"/>
          <p:cNvSpPr>
            <a:spLocks noChangeShapeType="1"/>
          </p:cNvSpPr>
          <p:nvPr/>
        </p:nvSpPr>
        <p:spPr bwMode="auto">
          <a:xfrm flipV="1">
            <a:off x="2182813" y="5684838"/>
            <a:ext cx="1204912" cy="42862"/>
          </a:xfrm>
          <a:prstGeom prst="line">
            <a:avLst/>
          </a:prstGeom>
          <a:noFill/>
          <a:ln w="25400">
            <a:solidFill>
              <a:srgbClr val="FF0000"/>
            </a:solidFill>
            <a:round/>
            <a:headEnd type="triangle" w="med" len="med"/>
            <a:tailEnd type="none" w="lg" len="lg"/>
          </a:ln>
          <a:effectLst/>
        </p:spPr>
        <p:txBody>
          <a:bodyPr/>
          <a:lstStyle/>
          <a:p>
            <a:endParaRPr lang="en-CA"/>
          </a:p>
        </p:txBody>
      </p:sp>
      <p:sp>
        <p:nvSpPr>
          <p:cNvPr id="64522" name="Text Box 10"/>
          <p:cNvSpPr txBox="1">
            <a:spLocks noChangeArrowheads="1"/>
          </p:cNvSpPr>
          <p:nvPr/>
        </p:nvSpPr>
        <p:spPr bwMode="auto">
          <a:xfrm>
            <a:off x="3414713" y="5453063"/>
            <a:ext cx="5527675" cy="787400"/>
          </a:xfrm>
          <a:prstGeom prst="rect">
            <a:avLst/>
          </a:prstGeom>
          <a:noFill/>
          <a:ln w="25400">
            <a:solidFill>
              <a:srgbClr val="FF0000"/>
            </a:solidFill>
            <a:miter lim="800000"/>
            <a:headEnd/>
            <a:tailEnd type="none" w="lg" len="lg"/>
          </a:ln>
          <a:effectLst/>
        </p:spPr>
        <p:txBody>
          <a:bodyPr>
            <a:spAutoFit/>
          </a:bodyPr>
          <a:lstStyle/>
          <a:p>
            <a:r>
              <a:rPr lang="en-US" sz="2200"/>
              <a:t>Small Magnitude (|</a:t>
            </a:r>
            <a:r>
              <a:rPr lang="en-US" sz="2200">
                <a:latin typeface="Symbol" pitchFamily="18" charset="2"/>
              </a:rPr>
              <a:t>Y</a:t>
            </a:r>
            <a:r>
              <a:rPr lang="en-US" sz="2200"/>
              <a:t>|)= </a:t>
            </a:r>
          </a:p>
          <a:p>
            <a:r>
              <a:rPr lang="en-US" sz="2200"/>
              <a:t>probability of detecting electron here is low</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p>
            <a:fld id="{A1B1F0F8-724F-479D-B35A-A99028CF1D22}" type="slidenum">
              <a:rPr lang="en-US" smtClean="0"/>
              <a:pPr/>
              <a:t>15</a:t>
            </a:fld>
            <a:endParaRPr lang="en-US" smtClean="0"/>
          </a:p>
        </p:txBody>
      </p:sp>
      <p:sp>
        <p:nvSpPr>
          <p:cNvPr id="30723" name="Text Box 2"/>
          <p:cNvSpPr txBox="1">
            <a:spLocks noChangeArrowheads="1"/>
          </p:cNvSpPr>
          <p:nvPr/>
        </p:nvSpPr>
        <p:spPr bwMode="auto">
          <a:xfrm>
            <a:off x="0" y="0"/>
            <a:ext cx="9144000" cy="457200"/>
          </a:xfrm>
          <a:prstGeom prst="rect">
            <a:avLst/>
          </a:prstGeom>
          <a:noFill/>
          <a:ln w="9525">
            <a:noFill/>
            <a:miter lim="800000"/>
            <a:headEnd/>
            <a:tailEnd/>
          </a:ln>
        </p:spPr>
        <p:txBody>
          <a:bodyPr>
            <a:spAutoFit/>
          </a:bodyPr>
          <a:lstStyle/>
          <a:p>
            <a:r>
              <a:rPr lang="en-US" b="1" u="sng" dirty="0"/>
              <a:t>Matter waves:</a:t>
            </a:r>
          </a:p>
        </p:txBody>
      </p:sp>
      <p:sp>
        <p:nvSpPr>
          <p:cNvPr id="128003" name="Text Box 3"/>
          <p:cNvSpPr txBox="1">
            <a:spLocks noChangeArrowheads="1"/>
          </p:cNvSpPr>
          <p:nvPr/>
        </p:nvSpPr>
        <p:spPr bwMode="auto">
          <a:xfrm>
            <a:off x="152400" y="2209800"/>
            <a:ext cx="6781800" cy="923330"/>
          </a:xfrm>
          <a:prstGeom prst="rect">
            <a:avLst/>
          </a:prstGeom>
          <a:noFill/>
          <a:ln w="9525">
            <a:noFill/>
            <a:miter lim="800000"/>
            <a:headEnd/>
            <a:tailEnd/>
          </a:ln>
        </p:spPr>
        <p:txBody>
          <a:bodyPr>
            <a:spAutoFit/>
          </a:bodyPr>
          <a:lstStyle/>
          <a:p>
            <a:r>
              <a:rPr lang="en-US" dirty="0">
                <a:solidFill>
                  <a:srgbClr val="800080"/>
                </a:solidFill>
                <a:latin typeface="Comic Sans MS" pitchFamily="66" charset="0"/>
              </a:rPr>
              <a:t>Probability density </a:t>
            </a:r>
            <a:r>
              <a:rPr lang="en-US" dirty="0"/>
              <a:t>= P(</a:t>
            </a:r>
            <a:r>
              <a:rPr lang="en-US" dirty="0" err="1"/>
              <a:t>x,t</a:t>
            </a:r>
            <a:r>
              <a:rPr lang="en-US" dirty="0"/>
              <a:t>=0) = |</a:t>
            </a:r>
            <a:r>
              <a:rPr lang="en-US" dirty="0">
                <a:latin typeface="Symbol" pitchFamily="18" charset="2"/>
              </a:rPr>
              <a:t>Y</a:t>
            </a:r>
            <a:r>
              <a:rPr lang="en-US" dirty="0"/>
              <a:t>|</a:t>
            </a:r>
            <a:r>
              <a:rPr lang="en-US" baseline="30000" dirty="0"/>
              <a:t>2 </a:t>
            </a:r>
            <a:r>
              <a:rPr lang="en-US" dirty="0"/>
              <a:t>= </a:t>
            </a:r>
            <a:r>
              <a:rPr lang="en-US" dirty="0" smtClean="0">
                <a:latin typeface="Symbol" pitchFamily="18" charset="2"/>
              </a:rPr>
              <a:t>Y</a:t>
            </a:r>
            <a:r>
              <a:rPr lang="en-US" sz="3000" dirty="0" smtClean="0"/>
              <a:t>*</a:t>
            </a:r>
            <a:r>
              <a:rPr lang="en-US" dirty="0" smtClean="0">
                <a:latin typeface="Symbol" pitchFamily="18" charset="2"/>
              </a:rPr>
              <a:t>Y</a:t>
            </a:r>
          </a:p>
          <a:p>
            <a:r>
              <a:rPr lang="en-US" dirty="0" smtClean="0">
                <a:latin typeface="Symbol" pitchFamily="18" charset="2"/>
              </a:rPr>
              <a:t>   </a:t>
            </a:r>
            <a:r>
              <a:rPr lang="en-US" dirty="0" smtClean="0">
                <a:latin typeface="+mj-lt"/>
              </a:rPr>
              <a:t> what does it look like?</a:t>
            </a:r>
            <a:endParaRPr lang="en-US" dirty="0">
              <a:latin typeface="+mj-lt"/>
            </a:endParaRPr>
          </a:p>
        </p:txBody>
      </p:sp>
      <p:sp>
        <p:nvSpPr>
          <p:cNvPr id="30725" name="Text Box 4"/>
          <p:cNvSpPr txBox="1">
            <a:spLocks noChangeArrowheads="1"/>
          </p:cNvSpPr>
          <p:nvPr/>
        </p:nvSpPr>
        <p:spPr bwMode="auto">
          <a:xfrm>
            <a:off x="7620000" y="7924800"/>
            <a:ext cx="184150" cy="457200"/>
          </a:xfrm>
          <a:prstGeom prst="rect">
            <a:avLst/>
          </a:prstGeom>
          <a:noFill/>
          <a:ln w="9525">
            <a:noFill/>
            <a:miter lim="800000"/>
            <a:headEnd/>
            <a:tailEnd/>
          </a:ln>
        </p:spPr>
        <p:txBody>
          <a:bodyPr wrap="none">
            <a:spAutoFit/>
          </a:bodyPr>
          <a:lstStyle/>
          <a:p>
            <a:endParaRPr lang="en-US"/>
          </a:p>
        </p:txBody>
      </p:sp>
      <p:sp>
        <p:nvSpPr>
          <p:cNvPr id="128005" name="Rectangle 5"/>
          <p:cNvSpPr>
            <a:spLocks noChangeArrowheads="1"/>
          </p:cNvSpPr>
          <p:nvPr/>
        </p:nvSpPr>
        <p:spPr bwMode="auto">
          <a:xfrm>
            <a:off x="6096000" y="3124200"/>
            <a:ext cx="1258888" cy="457200"/>
          </a:xfrm>
          <a:prstGeom prst="rect">
            <a:avLst/>
          </a:prstGeom>
          <a:noFill/>
          <a:ln w="9525">
            <a:noFill/>
            <a:miter lim="800000"/>
            <a:headEnd/>
            <a:tailEnd/>
          </a:ln>
        </p:spPr>
        <p:txBody>
          <a:bodyPr wrap="none">
            <a:spAutoFit/>
          </a:bodyPr>
          <a:lstStyle/>
          <a:p>
            <a:r>
              <a:rPr lang="en-US"/>
              <a:t>P(x,t=0)</a:t>
            </a:r>
          </a:p>
        </p:txBody>
      </p:sp>
      <p:sp>
        <p:nvSpPr>
          <p:cNvPr id="30727" name="Rectangle 6"/>
          <p:cNvSpPr>
            <a:spLocks noChangeArrowheads="1"/>
          </p:cNvSpPr>
          <p:nvPr/>
        </p:nvSpPr>
        <p:spPr bwMode="auto">
          <a:xfrm>
            <a:off x="6172200" y="228600"/>
            <a:ext cx="1298575" cy="457200"/>
          </a:xfrm>
          <a:prstGeom prst="rect">
            <a:avLst/>
          </a:prstGeom>
          <a:noFill/>
          <a:ln w="9525">
            <a:noFill/>
            <a:miter lim="800000"/>
            <a:headEnd/>
            <a:tailEnd/>
          </a:ln>
        </p:spPr>
        <p:txBody>
          <a:bodyPr wrap="none">
            <a:spAutoFit/>
          </a:bodyPr>
          <a:lstStyle/>
          <a:p>
            <a:r>
              <a:rPr lang="en-US">
                <a:latin typeface="Symbol" pitchFamily="18" charset="2"/>
              </a:rPr>
              <a:t>Y</a:t>
            </a:r>
            <a:r>
              <a:rPr lang="en-US"/>
              <a:t>(x,t=0)</a:t>
            </a:r>
            <a:endParaRPr lang="en-US">
              <a:latin typeface="Symbol" pitchFamily="18" charset="2"/>
            </a:endParaRPr>
          </a:p>
        </p:txBody>
      </p:sp>
      <p:sp>
        <p:nvSpPr>
          <p:cNvPr id="128007" name="Line 7"/>
          <p:cNvSpPr>
            <a:spLocks noChangeShapeType="1"/>
          </p:cNvSpPr>
          <p:nvPr/>
        </p:nvSpPr>
        <p:spPr bwMode="auto">
          <a:xfrm flipH="1">
            <a:off x="3722688" y="4343400"/>
            <a:ext cx="4735512" cy="0"/>
          </a:xfrm>
          <a:prstGeom prst="line">
            <a:avLst/>
          </a:prstGeom>
          <a:noFill/>
          <a:ln w="9525">
            <a:solidFill>
              <a:schemeClr val="tx1"/>
            </a:solidFill>
            <a:round/>
            <a:headEnd/>
            <a:tailEnd/>
          </a:ln>
        </p:spPr>
        <p:txBody>
          <a:bodyPr/>
          <a:lstStyle/>
          <a:p>
            <a:endParaRPr lang="en-CA"/>
          </a:p>
        </p:txBody>
      </p:sp>
      <p:sp>
        <p:nvSpPr>
          <p:cNvPr id="128008" name="Line 8"/>
          <p:cNvSpPr>
            <a:spLocks noChangeShapeType="1"/>
          </p:cNvSpPr>
          <p:nvPr/>
        </p:nvSpPr>
        <p:spPr bwMode="auto">
          <a:xfrm>
            <a:off x="6172200" y="3352800"/>
            <a:ext cx="0" cy="1905000"/>
          </a:xfrm>
          <a:prstGeom prst="line">
            <a:avLst/>
          </a:prstGeom>
          <a:noFill/>
          <a:ln w="9525">
            <a:solidFill>
              <a:schemeClr val="tx1"/>
            </a:solidFill>
            <a:round/>
            <a:headEnd/>
            <a:tailEnd/>
          </a:ln>
        </p:spPr>
        <p:txBody>
          <a:bodyPr/>
          <a:lstStyle/>
          <a:p>
            <a:endParaRPr lang="en-CA"/>
          </a:p>
        </p:txBody>
      </p:sp>
      <p:sp>
        <p:nvSpPr>
          <p:cNvPr id="128009" name="Line 9"/>
          <p:cNvSpPr>
            <a:spLocks noChangeShapeType="1"/>
          </p:cNvSpPr>
          <p:nvPr/>
        </p:nvSpPr>
        <p:spPr bwMode="auto">
          <a:xfrm flipH="1">
            <a:off x="3733800" y="4343400"/>
            <a:ext cx="1905000" cy="0"/>
          </a:xfrm>
          <a:prstGeom prst="line">
            <a:avLst/>
          </a:prstGeom>
          <a:noFill/>
          <a:ln w="38100">
            <a:solidFill>
              <a:srgbClr val="800080"/>
            </a:solidFill>
            <a:round/>
            <a:headEnd/>
            <a:tailEnd/>
          </a:ln>
        </p:spPr>
        <p:txBody>
          <a:bodyPr/>
          <a:lstStyle/>
          <a:p>
            <a:endParaRPr lang="en-CA"/>
          </a:p>
        </p:txBody>
      </p:sp>
      <p:sp>
        <p:nvSpPr>
          <p:cNvPr id="128010" name="Line 10"/>
          <p:cNvSpPr>
            <a:spLocks noChangeShapeType="1"/>
          </p:cNvSpPr>
          <p:nvPr/>
        </p:nvSpPr>
        <p:spPr bwMode="auto">
          <a:xfrm flipV="1">
            <a:off x="5638800" y="4038600"/>
            <a:ext cx="0" cy="304800"/>
          </a:xfrm>
          <a:prstGeom prst="line">
            <a:avLst/>
          </a:prstGeom>
          <a:noFill/>
          <a:ln w="28575">
            <a:solidFill>
              <a:srgbClr val="800080"/>
            </a:solidFill>
            <a:round/>
            <a:headEnd/>
            <a:tailEnd/>
          </a:ln>
        </p:spPr>
        <p:txBody>
          <a:bodyPr/>
          <a:lstStyle/>
          <a:p>
            <a:endParaRPr lang="en-CA"/>
          </a:p>
        </p:txBody>
      </p:sp>
      <p:sp>
        <p:nvSpPr>
          <p:cNvPr id="128011" name="Line 11"/>
          <p:cNvSpPr>
            <a:spLocks noChangeShapeType="1"/>
          </p:cNvSpPr>
          <p:nvPr/>
        </p:nvSpPr>
        <p:spPr bwMode="auto">
          <a:xfrm>
            <a:off x="5638800" y="4038600"/>
            <a:ext cx="533400" cy="0"/>
          </a:xfrm>
          <a:prstGeom prst="line">
            <a:avLst/>
          </a:prstGeom>
          <a:noFill/>
          <a:ln w="28575">
            <a:solidFill>
              <a:srgbClr val="800080"/>
            </a:solidFill>
            <a:round/>
            <a:headEnd/>
            <a:tailEnd/>
          </a:ln>
        </p:spPr>
        <p:txBody>
          <a:bodyPr/>
          <a:lstStyle/>
          <a:p>
            <a:endParaRPr lang="en-CA"/>
          </a:p>
        </p:txBody>
      </p:sp>
      <p:sp>
        <p:nvSpPr>
          <p:cNvPr id="128012" name="Line 12"/>
          <p:cNvSpPr>
            <a:spLocks noChangeShapeType="1"/>
          </p:cNvSpPr>
          <p:nvPr/>
        </p:nvSpPr>
        <p:spPr bwMode="auto">
          <a:xfrm>
            <a:off x="6172200" y="4038600"/>
            <a:ext cx="533400" cy="0"/>
          </a:xfrm>
          <a:prstGeom prst="line">
            <a:avLst/>
          </a:prstGeom>
          <a:noFill/>
          <a:ln w="28575">
            <a:solidFill>
              <a:srgbClr val="800080"/>
            </a:solidFill>
            <a:round/>
            <a:headEnd/>
            <a:tailEnd/>
          </a:ln>
        </p:spPr>
        <p:txBody>
          <a:bodyPr/>
          <a:lstStyle/>
          <a:p>
            <a:endParaRPr lang="en-CA"/>
          </a:p>
        </p:txBody>
      </p:sp>
      <p:sp>
        <p:nvSpPr>
          <p:cNvPr id="128013" name="Line 13"/>
          <p:cNvSpPr>
            <a:spLocks noChangeShapeType="1"/>
          </p:cNvSpPr>
          <p:nvPr/>
        </p:nvSpPr>
        <p:spPr bwMode="auto">
          <a:xfrm>
            <a:off x="6705600" y="4038600"/>
            <a:ext cx="0" cy="304800"/>
          </a:xfrm>
          <a:prstGeom prst="line">
            <a:avLst/>
          </a:prstGeom>
          <a:noFill/>
          <a:ln w="28575">
            <a:solidFill>
              <a:srgbClr val="800080"/>
            </a:solidFill>
            <a:round/>
            <a:headEnd/>
            <a:tailEnd/>
          </a:ln>
        </p:spPr>
        <p:txBody>
          <a:bodyPr/>
          <a:lstStyle/>
          <a:p>
            <a:endParaRPr lang="en-CA"/>
          </a:p>
        </p:txBody>
      </p:sp>
      <p:sp>
        <p:nvSpPr>
          <p:cNvPr id="128014" name="Line 14"/>
          <p:cNvSpPr>
            <a:spLocks noChangeShapeType="1"/>
          </p:cNvSpPr>
          <p:nvPr/>
        </p:nvSpPr>
        <p:spPr bwMode="auto">
          <a:xfrm flipH="1">
            <a:off x="6705600" y="4343400"/>
            <a:ext cx="1905000" cy="0"/>
          </a:xfrm>
          <a:prstGeom prst="line">
            <a:avLst/>
          </a:prstGeom>
          <a:noFill/>
          <a:ln w="38100">
            <a:solidFill>
              <a:srgbClr val="800080"/>
            </a:solidFill>
            <a:round/>
            <a:headEnd/>
            <a:tailEnd/>
          </a:ln>
        </p:spPr>
        <p:txBody>
          <a:bodyPr/>
          <a:lstStyle/>
          <a:p>
            <a:endParaRPr lang="en-CA"/>
          </a:p>
        </p:txBody>
      </p:sp>
      <p:grpSp>
        <p:nvGrpSpPr>
          <p:cNvPr id="30736" name="Group 15"/>
          <p:cNvGrpSpPr>
            <a:grpSpLocks/>
          </p:cNvGrpSpPr>
          <p:nvPr/>
        </p:nvGrpSpPr>
        <p:grpSpPr bwMode="auto">
          <a:xfrm>
            <a:off x="3733800" y="304800"/>
            <a:ext cx="4984750" cy="1905000"/>
            <a:chOff x="240" y="1584"/>
            <a:chExt cx="3140" cy="1200"/>
          </a:xfrm>
        </p:grpSpPr>
        <p:sp>
          <p:nvSpPr>
            <p:cNvPr id="30753" name="Rectangle 16"/>
            <p:cNvSpPr>
              <a:spLocks noChangeArrowheads="1"/>
            </p:cNvSpPr>
            <p:nvPr/>
          </p:nvSpPr>
          <p:spPr bwMode="auto">
            <a:xfrm>
              <a:off x="3168" y="2256"/>
              <a:ext cx="212" cy="288"/>
            </a:xfrm>
            <a:prstGeom prst="rect">
              <a:avLst/>
            </a:prstGeom>
            <a:noFill/>
            <a:ln w="9525">
              <a:noFill/>
              <a:miter lim="800000"/>
              <a:headEnd/>
              <a:tailEnd/>
            </a:ln>
          </p:spPr>
          <p:txBody>
            <a:bodyPr wrap="none">
              <a:spAutoFit/>
            </a:bodyPr>
            <a:lstStyle/>
            <a:p>
              <a:r>
                <a:rPr lang="en-US"/>
                <a:t>x</a:t>
              </a:r>
            </a:p>
          </p:txBody>
        </p:sp>
        <p:sp>
          <p:nvSpPr>
            <p:cNvPr id="30754" name="Line 17"/>
            <p:cNvSpPr>
              <a:spLocks noChangeShapeType="1"/>
            </p:cNvSpPr>
            <p:nvPr/>
          </p:nvSpPr>
          <p:spPr bwMode="auto">
            <a:xfrm>
              <a:off x="1776" y="1584"/>
              <a:ext cx="0" cy="1200"/>
            </a:xfrm>
            <a:prstGeom prst="line">
              <a:avLst/>
            </a:prstGeom>
            <a:noFill/>
            <a:ln w="9525">
              <a:solidFill>
                <a:schemeClr val="tx1"/>
              </a:solidFill>
              <a:round/>
              <a:headEnd/>
              <a:tailEnd/>
            </a:ln>
          </p:spPr>
          <p:txBody>
            <a:bodyPr/>
            <a:lstStyle/>
            <a:p>
              <a:endParaRPr lang="en-CA"/>
            </a:p>
          </p:txBody>
        </p:sp>
        <p:sp>
          <p:nvSpPr>
            <p:cNvPr id="30755" name="Line 18"/>
            <p:cNvSpPr>
              <a:spLocks noChangeShapeType="1"/>
            </p:cNvSpPr>
            <p:nvPr/>
          </p:nvSpPr>
          <p:spPr bwMode="auto">
            <a:xfrm flipH="1">
              <a:off x="1056" y="2256"/>
              <a:ext cx="1632" cy="0"/>
            </a:xfrm>
            <a:prstGeom prst="line">
              <a:avLst/>
            </a:prstGeom>
            <a:noFill/>
            <a:ln w="9525">
              <a:solidFill>
                <a:schemeClr val="tx1"/>
              </a:solidFill>
              <a:round/>
              <a:headEnd/>
              <a:tailEnd/>
            </a:ln>
          </p:spPr>
          <p:txBody>
            <a:bodyPr/>
            <a:lstStyle/>
            <a:p>
              <a:endParaRPr lang="en-CA"/>
            </a:p>
          </p:txBody>
        </p:sp>
        <p:sp>
          <p:nvSpPr>
            <p:cNvPr id="30756" name="Line 19"/>
            <p:cNvSpPr>
              <a:spLocks noChangeShapeType="1"/>
            </p:cNvSpPr>
            <p:nvPr/>
          </p:nvSpPr>
          <p:spPr bwMode="auto">
            <a:xfrm flipH="1">
              <a:off x="240" y="2256"/>
              <a:ext cx="1200" cy="0"/>
            </a:xfrm>
            <a:prstGeom prst="line">
              <a:avLst/>
            </a:prstGeom>
            <a:noFill/>
            <a:ln w="38100">
              <a:solidFill>
                <a:srgbClr val="800080"/>
              </a:solidFill>
              <a:round/>
              <a:headEnd/>
              <a:tailEnd/>
            </a:ln>
          </p:spPr>
          <p:txBody>
            <a:bodyPr/>
            <a:lstStyle/>
            <a:p>
              <a:endParaRPr lang="en-CA"/>
            </a:p>
          </p:txBody>
        </p:sp>
        <p:sp>
          <p:nvSpPr>
            <p:cNvPr id="30757" name="Line 20"/>
            <p:cNvSpPr>
              <a:spLocks noChangeShapeType="1"/>
            </p:cNvSpPr>
            <p:nvPr/>
          </p:nvSpPr>
          <p:spPr bwMode="auto">
            <a:xfrm>
              <a:off x="1440" y="2256"/>
              <a:ext cx="0" cy="240"/>
            </a:xfrm>
            <a:prstGeom prst="line">
              <a:avLst/>
            </a:prstGeom>
            <a:noFill/>
            <a:ln w="28575">
              <a:solidFill>
                <a:srgbClr val="800080"/>
              </a:solidFill>
              <a:round/>
              <a:headEnd/>
              <a:tailEnd/>
            </a:ln>
          </p:spPr>
          <p:txBody>
            <a:bodyPr/>
            <a:lstStyle/>
            <a:p>
              <a:endParaRPr lang="en-CA"/>
            </a:p>
          </p:txBody>
        </p:sp>
        <p:sp>
          <p:nvSpPr>
            <p:cNvPr id="30758" name="Line 21"/>
            <p:cNvSpPr>
              <a:spLocks noChangeShapeType="1"/>
            </p:cNvSpPr>
            <p:nvPr/>
          </p:nvSpPr>
          <p:spPr bwMode="auto">
            <a:xfrm>
              <a:off x="1440" y="2496"/>
              <a:ext cx="336" cy="0"/>
            </a:xfrm>
            <a:prstGeom prst="line">
              <a:avLst/>
            </a:prstGeom>
            <a:noFill/>
            <a:ln w="28575">
              <a:solidFill>
                <a:srgbClr val="800080"/>
              </a:solidFill>
              <a:round/>
              <a:headEnd/>
              <a:tailEnd/>
            </a:ln>
          </p:spPr>
          <p:txBody>
            <a:bodyPr/>
            <a:lstStyle/>
            <a:p>
              <a:endParaRPr lang="en-CA"/>
            </a:p>
          </p:txBody>
        </p:sp>
        <p:sp>
          <p:nvSpPr>
            <p:cNvPr id="30759" name="Line 22"/>
            <p:cNvSpPr>
              <a:spLocks noChangeShapeType="1"/>
            </p:cNvSpPr>
            <p:nvPr/>
          </p:nvSpPr>
          <p:spPr bwMode="auto">
            <a:xfrm>
              <a:off x="1776" y="2016"/>
              <a:ext cx="0" cy="480"/>
            </a:xfrm>
            <a:prstGeom prst="line">
              <a:avLst/>
            </a:prstGeom>
            <a:noFill/>
            <a:ln w="28575">
              <a:solidFill>
                <a:srgbClr val="800080"/>
              </a:solidFill>
              <a:round/>
              <a:headEnd/>
              <a:tailEnd/>
            </a:ln>
          </p:spPr>
          <p:txBody>
            <a:bodyPr/>
            <a:lstStyle/>
            <a:p>
              <a:endParaRPr lang="en-CA"/>
            </a:p>
          </p:txBody>
        </p:sp>
        <p:sp>
          <p:nvSpPr>
            <p:cNvPr id="30760" name="Line 23"/>
            <p:cNvSpPr>
              <a:spLocks noChangeShapeType="1"/>
            </p:cNvSpPr>
            <p:nvPr/>
          </p:nvSpPr>
          <p:spPr bwMode="auto">
            <a:xfrm>
              <a:off x="1776" y="2016"/>
              <a:ext cx="336" cy="0"/>
            </a:xfrm>
            <a:prstGeom prst="line">
              <a:avLst/>
            </a:prstGeom>
            <a:noFill/>
            <a:ln w="28575">
              <a:solidFill>
                <a:srgbClr val="800080"/>
              </a:solidFill>
              <a:round/>
              <a:headEnd/>
              <a:tailEnd/>
            </a:ln>
          </p:spPr>
          <p:txBody>
            <a:bodyPr/>
            <a:lstStyle/>
            <a:p>
              <a:endParaRPr lang="en-CA"/>
            </a:p>
          </p:txBody>
        </p:sp>
        <p:sp>
          <p:nvSpPr>
            <p:cNvPr id="30761" name="Line 24"/>
            <p:cNvSpPr>
              <a:spLocks noChangeShapeType="1"/>
            </p:cNvSpPr>
            <p:nvPr/>
          </p:nvSpPr>
          <p:spPr bwMode="auto">
            <a:xfrm>
              <a:off x="2112" y="2016"/>
              <a:ext cx="0" cy="240"/>
            </a:xfrm>
            <a:prstGeom prst="line">
              <a:avLst/>
            </a:prstGeom>
            <a:noFill/>
            <a:ln w="28575">
              <a:solidFill>
                <a:srgbClr val="800080"/>
              </a:solidFill>
              <a:round/>
              <a:headEnd/>
              <a:tailEnd/>
            </a:ln>
          </p:spPr>
          <p:txBody>
            <a:bodyPr/>
            <a:lstStyle/>
            <a:p>
              <a:endParaRPr lang="en-CA"/>
            </a:p>
          </p:txBody>
        </p:sp>
        <p:sp>
          <p:nvSpPr>
            <p:cNvPr id="30762" name="Line 25"/>
            <p:cNvSpPr>
              <a:spLocks noChangeShapeType="1"/>
            </p:cNvSpPr>
            <p:nvPr/>
          </p:nvSpPr>
          <p:spPr bwMode="auto">
            <a:xfrm flipH="1">
              <a:off x="2112" y="2256"/>
              <a:ext cx="1200" cy="0"/>
            </a:xfrm>
            <a:prstGeom prst="line">
              <a:avLst/>
            </a:prstGeom>
            <a:noFill/>
            <a:ln w="38100">
              <a:solidFill>
                <a:srgbClr val="800080"/>
              </a:solidFill>
              <a:round/>
              <a:headEnd/>
              <a:tailEnd/>
            </a:ln>
          </p:spPr>
          <p:txBody>
            <a:bodyPr/>
            <a:lstStyle/>
            <a:p>
              <a:endParaRPr lang="en-CA"/>
            </a:p>
          </p:txBody>
        </p:sp>
        <p:sp>
          <p:nvSpPr>
            <p:cNvPr id="30763" name="Text Box 26"/>
            <p:cNvSpPr txBox="1">
              <a:spLocks noChangeArrowheads="1"/>
            </p:cNvSpPr>
            <p:nvPr/>
          </p:nvSpPr>
          <p:spPr bwMode="auto">
            <a:xfrm>
              <a:off x="2016" y="2208"/>
              <a:ext cx="223" cy="288"/>
            </a:xfrm>
            <a:prstGeom prst="rect">
              <a:avLst/>
            </a:prstGeom>
            <a:noFill/>
            <a:ln w="9525">
              <a:noFill/>
              <a:miter lim="800000"/>
              <a:headEnd/>
              <a:tailEnd/>
            </a:ln>
          </p:spPr>
          <p:txBody>
            <a:bodyPr wrap="none">
              <a:spAutoFit/>
            </a:bodyPr>
            <a:lstStyle/>
            <a:p>
              <a:r>
                <a:rPr lang="en-US"/>
                <a:t>L</a:t>
              </a:r>
            </a:p>
          </p:txBody>
        </p:sp>
        <p:sp>
          <p:nvSpPr>
            <p:cNvPr id="30764" name="Text Box 27"/>
            <p:cNvSpPr txBox="1">
              <a:spLocks noChangeArrowheads="1"/>
            </p:cNvSpPr>
            <p:nvPr/>
          </p:nvSpPr>
          <p:spPr bwMode="auto">
            <a:xfrm>
              <a:off x="1296" y="1968"/>
              <a:ext cx="287" cy="288"/>
            </a:xfrm>
            <a:prstGeom prst="rect">
              <a:avLst/>
            </a:prstGeom>
            <a:noFill/>
            <a:ln w="9525">
              <a:noFill/>
              <a:miter lim="800000"/>
              <a:headEnd/>
              <a:tailEnd/>
            </a:ln>
          </p:spPr>
          <p:txBody>
            <a:bodyPr wrap="none">
              <a:spAutoFit/>
            </a:bodyPr>
            <a:lstStyle/>
            <a:p>
              <a:r>
                <a:rPr lang="en-US"/>
                <a:t>-L</a:t>
              </a:r>
            </a:p>
          </p:txBody>
        </p:sp>
      </p:grpSp>
      <p:sp>
        <p:nvSpPr>
          <p:cNvPr id="128028" name="Text Box 28"/>
          <p:cNvSpPr txBox="1">
            <a:spLocks noChangeArrowheads="1"/>
          </p:cNvSpPr>
          <p:nvPr/>
        </p:nvSpPr>
        <p:spPr bwMode="auto">
          <a:xfrm>
            <a:off x="6553200" y="4267200"/>
            <a:ext cx="354013" cy="457200"/>
          </a:xfrm>
          <a:prstGeom prst="rect">
            <a:avLst/>
          </a:prstGeom>
          <a:noFill/>
          <a:ln w="9525">
            <a:noFill/>
            <a:miter lim="800000"/>
            <a:headEnd/>
            <a:tailEnd/>
          </a:ln>
        </p:spPr>
        <p:txBody>
          <a:bodyPr wrap="none">
            <a:spAutoFit/>
          </a:bodyPr>
          <a:lstStyle/>
          <a:p>
            <a:r>
              <a:rPr lang="en-US"/>
              <a:t>L</a:t>
            </a:r>
          </a:p>
        </p:txBody>
      </p:sp>
      <p:sp>
        <p:nvSpPr>
          <p:cNvPr id="128029" name="Text Box 29"/>
          <p:cNvSpPr txBox="1">
            <a:spLocks noChangeArrowheads="1"/>
          </p:cNvSpPr>
          <p:nvPr/>
        </p:nvSpPr>
        <p:spPr bwMode="auto">
          <a:xfrm>
            <a:off x="5334000" y="4267200"/>
            <a:ext cx="455613" cy="457200"/>
          </a:xfrm>
          <a:prstGeom prst="rect">
            <a:avLst/>
          </a:prstGeom>
          <a:noFill/>
          <a:ln w="9525">
            <a:noFill/>
            <a:miter lim="800000"/>
            <a:headEnd/>
            <a:tailEnd/>
          </a:ln>
        </p:spPr>
        <p:txBody>
          <a:bodyPr wrap="none">
            <a:spAutoFit/>
          </a:bodyPr>
          <a:lstStyle/>
          <a:p>
            <a:r>
              <a:rPr lang="en-US"/>
              <a:t>-L</a:t>
            </a:r>
          </a:p>
        </p:txBody>
      </p:sp>
      <p:sp>
        <p:nvSpPr>
          <p:cNvPr id="128030" name="Rectangle 30"/>
          <p:cNvSpPr>
            <a:spLocks noChangeArrowheads="1"/>
          </p:cNvSpPr>
          <p:nvPr/>
        </p:nvSpPr>
        <p:spPr bwMode="auto">
          <a:xfrm>
            <a:off x="8382000" y="4343400"/>
            <a:ext cx="336550" cy="457200"/>
          </a:xfrm>
          <a:prstGeom prst="rect">
            <a:avLst/>
          </a:prstGeom>
          <a:noFill/>
          <a:ln w="9525">
            <a:noFill/>
            <a:miter lim="800000"/>
            <a:headEnd/>
            <a:tailEnd/>
          </a:ln>
        </p:spPr>
        <p:txBody>
          <a:bodyPr wrap="none">
            <a:spAutoFit/>
          </a:bodyPr>
          <a:lstStyle/>
          <a:p>
            <a:r>
              <a:rPr lang="en-US"/>
              <a:t>x</a:t>
            </a:r>
          </a:p>
        </p:txBody>
      </p:sp>
      <p:sp>
        <p:nvSpPr>
          <p:cNvPr id="128031" name="Rectangle 31"/>
          <p:cNvSpPr>
            <a:spLocks noChangeArrowheads="1"/>
          </p:cNvSpPr>
          <p:nvPr/>
        </p:nvSpPr>
        <p:spPr bwMode="auto">
          <a:xfrm>
            <a:off x="381000" y="5110163"/>
            <a:ext cx="4572000" cy="822325"/>
          </a:xfrm>
          <a:prstGeom prst="rect">
            <a:avLst/>
          </a:prstGeom>
          <a:noFill/>
          <a:ln w="9525">
            <a:noFill/>
            <a:miter lim="800000"/>
            <a:headEnd/>
            <a:tailEnd/>
          </a:ln>
        </p:spPr>
        <p:txBody>
          <a:bodyPr wrap="none">
            <a:spAutoFit/>
          </a:bodyPr>
          <a:lstStyle/>
          <a:p>
            <a:r>
              <a:rPr lang="en-US"/>
              <a:t>	</a:t>
            </a:r>
            <a:endParaRPr lang="en-US" baseline="30000"/>
          </a:p>
          <a:p>
            <a:r>
              <a:rPr lang="en-US"/>
              <a:t>  P(x,t=0)dx =     |</a:t>
            </a:r>
            <a:r>
              <a:rPr lang="en-US">
                <a:latin typeface="Symbol" pitchFamily="18" charset="2"/>
              </a:rPr>
              <a:t>Y</a:t>
            </a:r>
            <a:r>
              <a:rPr lang="en-US"/>
              <a:t>(x,t=0)|</a:t>
            </a:r>
            <a:r>
              <a:rPr lang="en-US" baseline="30000"/>
              <a:t>2</a:t>
            </a:r>
            <a:r>
              <a:rPr lang="en-US"/>
              <a:t>dx =1</a:t>
            </a:r>
          </a:p>
        </p:txBody>
      </p:sp>
      <p:sp>
        <p:nvSpPr>
          <p:cNvPr id="128032" name="Freeform 32"/>
          <p:cNvSpPr>
            <a:spLocks/>
          </p:cNvSpPr>
          <p:nvPr/>
        </p:nvSpPr>
        <p:spPr bwMode="auto">
          <a:xfrm>
            <a:off x="457200" y="5295900"/>
            <a:ext cx="152400" cy="800100"/>
          </a:xfrm>
          <a:custGeom>
            <a:avLst/>
            <a:gdLst>
              <a:gd name="T0" fmla="*/ 96 w 96"/>
              <a:gd name="T1" fmla="*/ 120 h 624"/>
              <a:gd name="T2" fmla="*/ 48 w 96"/>
              <a:gd name="T3" fmla="*/ 72 h 624"/>
              <a:gd name="T4" fmla="*/ 48 w 96"/>
              <a:gd name="T5" fmla="*/ 552 h 624"/>
              <a:gd name="T6" fmla="*/ 0 w 96"/>
              <a:gd name="T7" fmla="*/ 504 h 624"/>
              <a:gd name="T8" fmla="*/ 0 60000 65536"/>
              <a:gd name="T9" fmla="*/ 0 60000 65536"/>
              <a:gd name="T10" fmla="*/ 0 60000 65536"/>
              <a:gd name="T11" fmla="*/ 0 60000 65536"/>
              <a:gd name="T12" fmla="*/ 0 w 96"/>
              <a:gd name="T13" fmla="*/ 0 h 624"/>
              <a:gd name="T14" fmla="*/ 96 w 96"/>
              <a:gd name="T15" fmla="*/ 624 h 624"/>
            </a:gdLst>
            <a:ahLst/>
            <a:cxnLst>
              <a:cxn ang="T8">
                <a:pos x="T0" y="T1"/>
              </a:cxn>
              <a:cxn ang="T9">
                <a:pos x="T2" y="T3"/>
              </a:cxn>
              <a:cxn ang="T10">
                <a:pos x="T4" y="T5"/>
              </a:cxn>
              <a:cxn ang="T11">
                <a:pos x="T6" y="T7"/>
              </a:cxn>
            </a:cxnLst>
            <a:rect l="T12" t="T13" r="T14" b="T15"/>
            <a:pathLst>
              <a:path w="96" h="624">
                <a:moveTo>
                  <a:pt x="96" y="120"/>
                </a:moveTo>
                <a:cubicBezTo>
                  <a:pt x="76" y="60"/>
                  <a:pt x="56" y="0"/>
                  <a:pt x="48" y="72"/>
                </a:cubicBezTo>
                <a:cubicBezTo>
                  <a:pt x="40" y="144"/>
                  <a:pt x="56" y="480"/>
                  <a:pt x="48" y="552"/>
                </a:cubicBezTo>
                <a:cubicBezTo>
                  <a:pt x="40" y="624"/>
                  <a:pt x="20" y="564"/>
                  <a:pt x="0" y="504"/>
                </a:cubicBezTo>
              </a:path>
            </a:pathLst>
          </a:custGeom>
          <a:noFill/>
          <a:ln w="9525">
            <a:solidFill>
              <a:schemeClr val="tx1"/>
            </a:solidFill>
            <a:round/>
            <a:headEnd/>
            <a:tailEnd/>
          </a:ln>
        </p:spPr>
        <p:txBody>
          <a:bodyPr/>
          <a:lstStyle/>
          <a:p>
            <a:endParaRPr lang="en-CA"/>
          </a:p>
        </p:txBody>
      </p:sp>
      <p:sp>
        <p:nvSpPr>
          <p:cNvPr id="128033" name="Rectangle 33"/>
          <p:cNvSpPr>
            <a:spLocks noChangeArrowheads="1"/>
          </p:cNvSpPr>
          <p:nvPr/>
        </p:nvSpPr>
        <p:spPr bwMode="auto">
          <a:xfrm>
            <a:off x="228600" y="5943600"/>
            <a:ext cx="503238" cy="457200"/>
          </a:xfrm>
          <a:prstGeom prst="rect">
            <a:avLst/>
          </a:prstGeom>
          <a:noFill/>
          <a:ln w="9525">
            <a:noFill/>
            <a:miter lim="800000"/>
            <a:headEnd/>
            <a:tailEnd/>
          </a:ln>
        </p:spPr>
        <p:txBody>
          <a:bodyPr wrap="none">
            <a:spAutoFit/>
          </a:bodyPr>
          <a:lstStyle/>
          <a:p>
            <a:r>
              <a:rPr lang="en-US"/>
              <a:t>-∞</a:t>
            </a:r>
          </a:p>
        </p:txBody>
      </p:sp>
      <p:sp>
        <p:nvSpPr>
          <p:cNvPr id="128034" name="Rectangle 34"/>
          <p:cNvSpPr>
            <a:spLocks noChangeArrowheads="1"/>
          </p:cNvSpPr>
          <p:nvPr/>
        </p:nvSpPr>
        <p:spPr bwMode="auto">
          <a:xfrm>
            <a:off x="512763" y="5105400"/>
            <a:ext cx="401637" cy="457200"/>
          </a:xfrm>
          <a:prstGeom prst="rect">
            <a:avLst/>
          </a:prstGeom>
          <a:noFill/>
          <a:ln w="9525">
            <a:noFill/>
            <a:miter lim="800000"/>
            <a:headEnd/>
            <a:tailEnd/>
          </a:ln>
        </p:spPr>
        <p:txBody>
          <a:bodyPr wrap="none">
            <a:spAutoFit/>
          </a:bodyPr>
          <a:lstStyle/>
          <a:p>
            <a:r>
              <a:rPr lang="en-US"/>
              <a:t>∞</a:t>
            </a:r>
          </a:p>
        </p:txBody>
      </p:sp>
      <p:sp>
        <p:nvSpPr>
          <p:cNvPr id="128035" name="Freeform 35"/>
          <p:cNvSpPr>
            <a:spLocks/>
          </p:cNvSpPr>
          <p:nvPr/>
        </p:nvSpPr>
        <p:spPr bwMode="auto">
          <a:xfrm>
            <a:off x="2459038" y="5334000"/>
            <a:ext cx="152400" cy="800100"/>
          </a:xfrm>
          <a:custGeom>
            <a:avLst/>
            <a:gdLst>
              <a:gd name="T0" fmla="*/ 96 w 96"/>
              <a:gd name="T1" fmla="*/ 120 h 624"/>
              <a:gd name="T2" fmla="*/ 48 w 96"/>
              <a:gd name="T3" fmla="*/ 72 h 624"/>
              <a:gd name="T4" fmla="*/ 48 w 96"/>
              <a:gd name="T5" fmla="*/ 552 h 624"/>
              <a:gd name="T6" fmla="*/ 0 w 96"/>
              <a:gd name="T7" fmla="*/ 504 h 624"/>
              <a:gd name="T8" fmla="*/ 0 60000 65536"/>
              <a:gd name="T9" fmla="*/ 0 60000 65536"/>
              <a:gd name="T10" fmla="*/ 0 60000 65536"/>
              <a:gd name="T11" fmla="*/ 0 60000 65536"/>
              <a:gd name="T12" fmla="*/ 0 w 96"/>
              <a:gd name="T13" fmla="*/ 0 h 624"/>
              <a:gd name="T14" fmla="*/ 96 w 96"/>
              <a:gd name="T15" fmla="*/ 624 h 624"/>
            </a:gdLst>
            <a:ahLst/>
            <a:cxnLst>
              <a:cxn ang="T8">
                <a:pos x="T0" y="T1"/>
              </a:cxn>
              <a:cxn ang="T9">
                <a:pos x="T2" y="T3"/>
              </a:cxn>
              <a:cxn ang="T10">
                <a:pos x="T4" y="T5"/>
              </a:cxn>
              <a:cxn ang="T11">
                <a:pos x="T6" y="T7"/>
              </a:cxn>
            </a:cxnLst>
            <a:rect l="T12" t="T13" r="T14" b="T15"/>
            <a:pathLst>
              <a:path w="96" h="624">
                <a:moveTo>
                  <a:pt x="96" y="120"/>
                </a:moveTo>
                <a:cubicBezTo>
                  <a:pt x="76" y="60"/>
                  <a:pt x="56" y="0"/>
                  <a:pt x="48" y="72"/>
                </a:cubicBezTo>
                <a:cubicBezTo>
                  <a:pt x="40" y="144"/>
                  <a:pt x="56" y="480"/>
                  <a:pt x="48" y="552"/>
                </a:cubicBezTo>
                <a:cubicBezTo>
                  <a:pt x="40" y="624"/>
                  <a:pt x="20" y="564"/>
                  <a:pt x="0" y="504"/>
                </a:cubicBezTo>
              </a:path>
            </a:pathLst>
          </a:custGeom>
          <a:noFill/>
          <a:ln w="9525">
            <a:solidFill>
              <a:schemeClr val="tx1"/>
            </a:solidFill>
            <a:round/>
            <a:headEnd/>
            <a:tailEnd/>
          </a:ln>
        </p:spPr>
        <p:txBody>
          <a:bodyPr/>
          <a:lstStyle/>
          <a:p>
            <a:endParaRPr lang="en-CA"/>
          </a:p>
        </p:txBody>
      </p:sp>
      <p:sp>
        <p:nvSpPr>
          <p:cNvPr id="128036" name="Rectangle 36"/>
          <p:cNvSpPr>
            <a:spLocks noChangeArrowheads="1"/>
          </p:cNvSpPr>
          <p:nvPr/>
        </p:nvSpPr>
        <p:spPr bwMode="auto">
          <a:xfrm>
            <a:off x="2230438" y="5981700"/>
            <a:ext cx="503237" cy="457200"/>
          </a:xfrm>
          <a:prstGeom prst="rect">
            <a:avLst/>
          </a:prstGeom>
          <a:noFill/>
          <a:ln w="9525">
            <a:noFill/>
            <a:miter lim="800000"/>
            <a:headEnd/>
            <a:tailEnd/>
          </a:ln>
        </p:spPr>
        <p:txBody>
          <a:bodyPr wrap="none">
            <a:spAutoFit/>
          </a:bodyPr>
          <a:lstStyle/>
          <a:p>
            <a:r>
              <a:rPr lang="en-US"/>
              <a:t>-∞</a:t>
            </a:r>
          </a:p>
        </p:txBody>
      </p:sp>
      <p:sp>
        <p:nvSpPr>
          <p:cNvPr id="128037" name="Rectangle 37"/>
          <p:cNvSpPr>
            <a:spLocks noChangeArrowheads="1"/>
          </p:cNvSpPr>
          <p:nvPr/>
        </p:nvSpPr>
        <p:spPr bwMode="auto">
          <a:xfrm>
            <a:off x="2514600" y="5143500"/>
            <a:ext cx="401638" cy="457200"/>
          </a:xfrm>
          <a:prstGeom prst="rect">
            <a:avLst/>
          </a:prstGeom>
          <a:noFill/>
          <a:ln w="9525">
            <a:noFill/>
            <a:miter lim="800000"/>
            <a:headEnd/>
            <a:tailEnd/>
          </a:ln>
        </p:spPr>
        <p:txBody>
          <a:bodyPr wrap="none">
            <a:spAutoFit/>
          </a:bodyPr>
          <a:lstStyle/>
          <a:p>
            <a:r>
              <a:rPr lang="en-US"/>
              <a:t>∞</a:t>
            </a:r>
          </a:p>
        </p:txBody>
      </p:sp>
      <p:sp>
        <p:nvSpPr>
          <p:cNvPr id="128038" name="Rectangle 38"/>
          <p:cNvSpPr>
            <a:spLocks noChangeArrowheads="1"/>
          </p:cNvSpPr>
          <p:nvPr/>
        </p:nvSpPr>
        <p:spPr bwMode="auto">
          <a:xfrm>
            <a:off x="152400" y="3962400"/>
            <a:ext cx="4075113" cy="822325"/>
          </a:xfrm>
          <a:prstGeom prst="rect">
            <a:avLst/>
          </a:prstGeom>
          <a:noFill/>
          <a:ln w="9525">
            <a:noFill/>
            <a:miter lim="800000"/>
            <a:headEnd/>
            <a:tailEnd/>
          </a:ln>
        </p:spPr>
        <p:txBody>
          <a:bodyPr wrap="none">
            <a:spAutoFit/>
          </a:bodyPr>
          <a:lstStyle/>
          <a:p>
            <a:r>
              <a:rPr lang="en-US"/>
              <a:t>Probability of electron </a:t>
            </a:r>
          </a:p>
          <a:p>
            <a:r>
              <a:rPr lang="en-US"/>
              <a:t>being in interval dx = P(x)*dx</a:t>
            </a:r>
          </a:p>
        </p:txBody>
      </p:sp>
      <p:sp>
        <p:nvSpPr>
          <p:cNvPr id="128039" name="Rectangle 39"/>
          <p:cNvSpPr>
            <a:spLocks noChangeArrowheads="1"/>
          </p:cNvSpPr>
          <p:nvPr/>
        </p:nvSpPr>
        <p:spPr bwMode="auto">
          <a:xfrm>
            <a:off x="5791200" y="4038600"/>
            <a:ext cx="76200" cy="304800"/>
          </a:xfrm>
          <a:prstGeom prst="rect">
            <a:avLst/>
          </a:prstGeom>
          <a:solidFill>
            <a:schemeClr val="accent1"/>
          </a:solidFill>
          <a:ln w="9525">
            <a:solidFill>
              <a:schemeClr val="tx1"/>
            </a:solidFill>
            <a:miter lim="800000"/>
            <a:headEnd/>
            <a:tailEnd/>
          </a:ln>
        </p:spPr>
        <p:txBody>
          <a:bodyPr wrap="none" anchor="ctr"/>
          <a:lstStyle/>
          <a:p>
            <a:endParaRPr lang="en-CA"/>
          </a:p>
        </p:txBody>
      </p:sp>
      <p:sp>
        <p:nvSpPr>
          <p:cNvPr id="128040" name="Text Box 40"/>
          <p:cNvSpPr txBox="1">
            <a:spLocks noChangeArrowheads="1"/>
          </p:cNvSpPr>
          <p:nvPr/>
        </p:nvSpPr>
        <p:spPr bwMode="auto">
          <a:xfrm>
            <a:off x="4926013" y="5486400"/>
            <a:ext cx="4217987" cy="457200"/>
          </a:xfrm>
          <a:prstGeom prst="rect">
            <a:avLst/>
          </a:prstGeom>
          <a:noFill/>
          <a:ln w="9525">
            <a:noFill/>
            <a:miter lim="800000"/>
            <a:headEnd/>
            <a:tailEnd/>
          </a:ln>
        </p:spPr>
        <p:txBody>
          <a:bodyPr wrap="none">
            <a:spAutoFit/>
          </a:bodyPr>
          <a:lstStyle/>
          <a:p>
            <a:r>
              <a:rPr lang="en-US"/>
              <a:t>Electron must be somewhere!</a:t>
            </a:r>
          </a:p>
        </p:txBody>
      </p:sp>
      <p:sp>
        <p:nvSpPr>
          <p:cNvPr id="128041" name="Freeform 41"/>
          <p:cNvSpPr>
            <a:spLocks/>
          </p:cNvSpPr>
          <p:nvPr/>
        </p:nvSpPr>
        <p:spPr bwMode="auto">
          <a:xfrm>
            <a:off x="4038600" y="4376738"/>
            <a:ext cx="1808163" cy="749300"/>
          </a:xfrm>
          <a:custGeom>
            <a:avLst/>
            <a:gdLst>
              <a:gd name="T0" fmla="*/ 0 w 768"/>
              <a:gd name="T1" fmla="*/ 240 h 472"/>
              <a:gd name="T2" fmla="*/ 288 w 768"/>
              <a:gd name="T3" fmla="*/ 432 h 472"/>
              <a:gd name="T4" fmla="*/ 768 w 768"/>
              <a:gd name="T5" fmla="*/ 0 h 472"/>
              <a:gd name="T6" fmla="*/ 0 60000 65536"/>
              <a:gd name="T7" fmla="*/ 0 60000 65536"/>
              <a:gd name="T8" fmla="*/ 0 60000 65536"/>
              <a:gd name="T9" fmla="*/ 0 w 768"/>
              <a:gd name="T10" fmla="*/ 0 h 472"/>
              <a:gd name="T11" fmla="*/ 768 w 768"/>
              <a:gd name="T12" fmla="*/ 472 h 472"/>
            </a:gdLst>
            <a:ahLst/>
            <a:cxnLst>
              <a:cxn ang="T6">
                <a:pos x="T0" y="T1"/>
              </a:cxn>
              <a:cxn ang="T7">
                <a:pos x="T2" y="T3"/>
              </a:cxn>
              <a:cxn ang="T8">
                <a:pos x="T4" y="T5"/>
              </a:cxn>
            </a:cxnLst>
            <a:rect l="T9" t="T10" r="T11" b="T12"/>
            <a:pathLst>
              <a:path w="768" h="472">
                <a:moveTo>
                  <a:pt x="0" y="240"/>
                </a:moveTo>
                <a:cubicBezTo>
                  <a:pt x="80" y="356"/>
                  <a:pt x="160" y="472"/>
                  <a:pt x="288" y="432"/>
                </a:cubicBezTo>
                <a:cubicBezTo>
                  <a:pt x="416" y="392"/>
                  <a:pt x="592" y="196"/>
                  <a:pt x="768" y="0"/>
                </a:cubicBezTo>
              </a:path>
            </a:pathLst>
          </a:custGeom>
          <a:noFill/>
          <a:ln w="9525">
            <a:solidFill>
              <a:schemeClr val="tx1"/>
            </a:solidFill>
            <a:round/>
            <a:headEnd/>
            <a:tailEnd type="triangle" w="med" len="med"/>
          </a:ln>
        </p:spPr>
        <p:txBody>
          <a:bodyPr/>
          <a:lstStyle/>
          <a:p>
            <a:endParaRPr lang="en-CA"/>
          </a:p>
        </p:txBody>
      </p:sp>
      <p:sp>
        <p:nvSpPr>
          <p:cNvPr id="30751" name="Rectangle 42"/>
          <p:cNvSpPr>
            <a:spLocks noChangeArrowheads="1"/>
          </p:cNvSpPr>
          <p:nvPr/>
        </p:nvSpPr>
        <p:spPr bwMode="auto">
          <a:xfrm>
            <a:off x="152400" y="685800"/>
            <a:ext cx="3346450" cy="457200"/>
          </a:xfrm>
          <a:prstGeom prst="rect">
            <a:avLst/>
          </a:prstGeom>
          <a:noFill/>
          <a:ln w="9525">
            <a:noFill/>
            <a:miter lim="800000"/>
            <a:headEnd/>
            <a:tailEnd/>
          </a:ln>
        </p:spPr>
        <p:txBody>
          <a:bodyPr wrap="none">
            <a:spAutoFit/>
          </a:bodyPr>
          <a:lstStyle/>
          <a:p>
            <a:r>
              <a:rPr lang="en-US">
                <a:solidFill>
                  <a:srgbClr val="800080"/>
                </a:solidFill>
                <a:latin typeface="Comic Sans MS" pitchFamily="66" charset="0"/>
              </a:rPr>
              <a:t>Wave function = </a:t>
            </a:r>
            <a:r>
              <a:rPr lang="en-US">
                <a:solidFill>
                  <a:srgbClr val="800080"/>
                </a:solidFill>
                <a:latin typeface="Symbol" pitchFamily="18" charset="2"/>
              </a:rPr>
              <a:t>Y</a:t>
            </a:r>
            <a:r>
              <a:rPr lang="en-US">
                <a:solidFill>
                  <a:srgbClr val="800080"/>
                </a:solidFill>
              </a:rPr>
              <a:t>(x,t)</a:t>
            </a:r>
            <a:endParaRPr lang="en-US">
              <a:solidFill>
                <a:srgbClr val="800080"/>
              </a:solidFill>
              <a:latin typeface="Symbol" pitchFamily="18" charset="2"/>
            </a:endParaRPr>
          </a:p>
        </p:txBody>
      </p:sp>
      <p:sp>
        <p:nvSpPr>
          <p:cNvPr id="128043" name="Rectangle 43"/>
          <p:cNvSpPr>
            <a:spLocks noChangeArrowheads="1"/>
          </p:cNvSpPr>
          <p:nvPr/>
        </p:nvSpPr>
        <p:spPr bwMode="auto">
          <a:xfrm>
            <a:off x="2590800" y="6248400"/>
            <a:ext cx="5870518" cy="461665"/>
          </a:xfrm>
          <a:prstGeom prst="rect">
            <a:avLst/>
          </a:prstGeom>
          <a:noFill/>
          <a:ln w="9525">
            <a:noFill/>
            <a:miter lim="800000"/>
            <a:headEnd/>
            <a:tailEnd/>
          </a:ln>
        </p:spPr>
        <p:txBody>
          <a:bodyPr wrap="none">
            <a:spAutoFit/>
          </a:bodyPr>
          <a:lstStyle/>
          <a:p>
            <a:r>
              <a:rPr lang="en-US" dirty="0" smtClean="0">
                <a:solidFill>
                  <a:srgbClr val="800080"/>
                </a:solidFill>
              </a:rPr>
              <a:t>Normalization condition on wave </a:t>
            </a:r>
            <a:r>
              <a:rPr lang="en-US" dirty="0">
                <a:solidFill>
                  <a:srgbClr val="800080"/>
                </a:solidFill>
              </a:rPr>
              <a:t>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80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800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800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80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80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80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80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802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802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80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803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800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800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803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804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803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2803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2803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2803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2803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2803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2803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2803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2804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280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p:bldP spid="128005" grpId="0"/>
      <p:bldP spid="128007" grpId="0" animBg="1"/>
      <p:bldP spid="128008" grpId="0" animBg="1"/>
      <p:bldP spid="128009" grpId="0" animBg="1"/>
      <p:bldP spid="128010" grpId="0" animBg="1"/>
      <p:bldP spid="128011" grpId="0" animBg="1"/>
      <p:bldP spid="128012" grpId="0" animBg="1"/>
      <p:bldP spid="128013" grpId="0" animBg="1"/>
      <p:bldP spid="128014" grpId="0" animBg="1"/>
      <p:bldP spid="128028" grpId="0"/>
      <p:bldP spid="128029" grpId="0"/>
      <p:bldP spid="128030" grpId="0"/>
      <p:bldP spid="128031" grpId="0"/>
      <p:bldP spid="128032" grpId="0" animBg="1"/>
      <p:bldP spid="128033" grpId="0"/>
      <p:bldP spid="128034" grpId="0"/>
      <p:bldP spid="128035" grpId="0" animBg="1"/>
      <p:bldP spid="128036" grpId="0"/>
      <p:bldP spid="128037" grpId="0"/>
      <p:bldP spid="128038" grpId="0"/>
      <p:bldP spid="128039" grpId="0" animBg="1"/>
      <p:bldP spid="128040" grpId="0"/>
      <p:bldP spid="128041" grpId="0" animBg="1"/>
      <p:bldP spid="12804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p>
            <a:fld id="{FA87B074-73C9-4410-BB5B-C1E54B5AED5C}" type="slidenum">
              <a:rPr lang="en-US" smtClean="0"/>
              <a:pPr/>
              <a:t>16</a:t>
            </a:fld>
            <a:endParaRPr lang="en-US" smtClean="0"/>
          </a:p>
        </p:txBody>
      </p:sp>
      <p:sp>
        <p:nvSpPr>
          <p:cNvPr id="31747" name="Rectangle 2"/>
          <p:cNvSpPr>
            <a:spLocks noGrp="1" noChangeArrowheads="1"/>
          </p:cNvSpPr>
          <p:nvPr>
            <p:ph type="title"/>
          </p:nvPr>
        </p:nvSpPr>
        <p:spPr>
          <a:xfrm>
            <a:off x="457200" y="76200"/>
            <a:ext cx="8229600" cy="411163"/>
          </a:xfrm>
        </p:spPr>
        <p:txBody>
          <a:bodyPr/>
          <a:lstStyle/>
          <a:p>
            <a:r>
              <a:rPr lang="en-US" sz="2400" dirty="0" smtClean="0"/>
              <a:t>Grade distribution (observed) for 200 students</a:t>
            </a:r>
          </a:p>
        </p:txBody>
      </p:sp>
      <p:grpSp>
        <p:nvGrpSpPr>
          <p:cNvPr id="31748" name="Group 3"/>
          <p:cNvGrpSpPr>
            <a:grpSpLocks/>
          </p:cNvGrpSpPr>
          <p:nvPr/>
        </p:nvGrpSpPr>
        <p:grpSpPr bwMode="auto">
          <a:xfrm>
            <a:off x="152400" y="381000"/>
            <a:ext cx="8658225" cy="2898775"/>
            <a:chOff x="48" y="333"/>
            <a:chExt cx="5454" cy="1826"/>
          </a:xfrm>
        </p:grpSpPr>
        <p:sp>
          <p:nvSpPr>
            <p:cNvPr id="31776" name="Rectangle 4"/>
            <p:cNvSpPr>
              <a:spLocks noChangeArrowheads="1"/>
            </p:cNvSpPr>
            <p:nvPr/>
          </p:nvSpPr>
          <p:spPr bwMode="auto">
            <a:xfrm>
              <a:off x="387" y="407"/>
              <a:ext cx="5060" cy="1208"/>
            </a:xfrm>
            <a:prstGeom prst="rect">
              <a:avLst/>
            </a:prstGeom>
            <a:solidFill>
              <a:srgbClr val="FFFFFF"/>
            </a:solidFill>
            <a:ln w="9525">
              <a:noFill/>
              <a:miter lim="800000"/>
              <a:headEnd/>
              <a:tailEnd/>
            </a:ln>
          </p:spPr>
          <p:txBody>
            <a:bodyPr/>
            <a:lstStyle/>
            <a:p>
              <a:endParaRPr lang="en-CA"/>
            </a:p>
          </p:txBody>
        </p:sp>
        <p:sp>
          <p:nvSpPr>
            <p:cNvPr id="31777" name="Rectangle 5"/>
            <p:cNvSpPr>
              <a:spLocks noChangeArrowheads="1"/>
            </p:cNvSpPr>
            <p:nvPr/>
          </p:nvSpPr>
          <p:spPr bwMode="auto">
            <a:xfrm>
              <a:off x="387" y="407"/>
              <a:ext cx="5060" cy="1208"/>
            </a:xfrm>
            <a:prstGeom prst="rect">
              <a:avLst/>
            </a:prstGeom>
            <a:noFill/>
            <a:ln w="17463">
              <a:solidFill>
                <a:srgbClr val="808080"/>
              </a:solidFill>
              <a:miter lim="800000"/>
              <a:headEnd/>
              <a:tailEnd/>
            </a:ln>
          </p:spPr>
          <p:txBody>
            <a:bodyPr/>
            <a:lstStyle/>
            <a:p>
              <a:endParaRPr lang="en-CA"/>
            </a:p>
          </p:txBody>
        </p:sp>
        <p:sp>
          <p:nvSpPr>
            <p:cNvPr id="31778" name="Line 6"/>
            <p:cNvSpPr>
              <a:spLocks noChangeShapeType="1"/>
            </p:cNvSpPr>
            <p:nvPr/>
          </p:nvSpPr>
          <p:spPr bwMode="auto">
            <a:xfrm>
              <a:off x="387" y="407"/>
              <a:ext cx="1" cy="1208"/>
            </a:xfrm>
            <a:prstGeom prst="line">
              <a:avLst/>
            </a:prstGeom>
            <a:noFill/>
            <a:ln w="0">
              <a:solidFill>
                <a:srgbClr val="000000"/>
              </a:solidFill>
              <a:round/>
              <a:headEnd/>
              <a:tailEnd/>
            </a:ln>
          </p:spPr>
          <p:txBody>
            <a:bodyPr/>
            <a:lstStyle/>
            <a:p>
              <a:endParaRPr lang="en-CA"/>
            </a:p>
          </p:txBody>
        </p:sp>
        <p:sp>
          <p:nvSpPr>
            <p:cNvPr id="31779" name="Line 7"/>
            <p:cNvSpPr>
              <a:spLocks noChangeShapeType="1"/>
            </p:cNvSpPr>
            <p:nvPr/>
          </p:nvSpPr>
          <p:spPr bwMode="auto">
            <a:xfrm>
              <a:off x="332" y="1615"/>
              <a:ext cx="109" cy="1"/>
            </a:xfrm>
            <a:prstGeom prst="line">
              <a:avLst/>
            </a:prstGeom>
            <a:noFill/>
            <a:ln w="0">
              <a:solidFill>
                <a:srgbClr val="000000"/>
              </a:solidFill>
              <a:round/>
              <a:headEnd/>
              <a:tailEnd/>
            </a:ln>
          </p:spPr>
          <p:txBody>
            <a:bodyPr/>
            <a:lstStyle/>
            <a:p>
              <a:endParaRPr lang="en-CA"/>
            </a:p>
          </p:txBody>
        </p:sp>
        <p:sp>
          <p:nvSpPr>
            <p:cNvPr id="31780" name="Line 8"/>
            <p:cNvSpPr>
              <a:spLocks noChangeShapeType="1"/>
            </p:cNvSpPr>
            <p:nvPr/>
          </p:nvSpPr>
          <p:spPr bwMode="auto">
            <a:xfrm>
              <a:off x="332" y="1444"/>
              <a:ext cx="109" cy="0"/>
            </a:xfrm>
            <a:prstGeom prst="line">
              <a:avLst/>
            </a:prstGeom>
            <a:noFill/>
            <a:ln w="0">
              <a:solidFill>
                <a:srgbClr val="000000"/>
              </a:solidFill>
              <a:round/>
              <a:headEnd/>
              <a:tailEnd/>
            </a:ln>
          </p:spPr>
          <p:txBody>
            <a:bodyPr/>
            <a:lstStyle/>
            <a:p>
              <a:endParaRPr lang="en-CA"/>
            </a:p>
          </p:txBody>
        </p:sp>
        <p:sp>
          <p:nvSpPr>
            <p:cNvPr id="31781" name="Line 9"/>
            <p:cNvSpPr>
              <a:spLocks noChangeShapeType="1"/>
            </p:cNvSpPr>
            <p:nvPr/>
          </p:nvSpPr>
          <p:spPr bwMode="auto">
            <a:xfrm>
              <a:off x="332" y="1273"/>
              <a:ext cx="109" cy="0"/>
            </a:xfrm>
            <a:prstGeom prst="line">
              <a:avLst/>
            </a:prstGeom>
            <a:noFill/>
            <a:ln w="0">
              <a:solidFill>
                <a:srgbClr val="000000"/>
              </a:solidFill>
              <a:round/>
              <a:headEnd/>
              <a:tailEnd/>
            </a:ln>
          </p:spPr>
          <p:txBody>
            <a:bodyPr/>
            <a:lstStyle/>
            <a:p>
              <a:endParaRPr lang="en-CA"/>
            </a:p>
          </p:txBody>
        </p:sp>
        <p:sp>
          <p:nvSpPr>
            <p:cNvPr id="31782" name="Line 10"/>
            <p:cNvSpPr>
              <a:spLocks noChangeShapeType="1"/>
            </p:cNvSpPr>
            <p:nvPr/>
          </p:nvSpPr>
          <p:spPr bwMode="auto">
            <a:xfrm>
              <a:off x="332" y="1101"/>
              <a:ext cx="109" cy="0"/>
            </a:xfrm>
            <a:prstGeom prst="line">
              <a:avLst/>
            </a:prstGeom>
            <a:noFill/>
            <a:ln w="0">
              <a:solidFill>
                <a:srgbClr val="000000"/>
              </a:solidFill>
              <a:round/>
              <a:headEnd/>
              <a:tailEnd/>
            </a:ln>
          </p:spPr>
          <p:txBody>
            <a:bodyPr/>
            <a:lstStyle/>
            <a:p>
              <a:endParaRPr lang="en-CA"/>
            </a:p>
          </p:txBody>
        </p:sp>
        <p:sp>
          <p:nvSpPr>
            <p:cNvPr id="31783" name="Line 11"/>
            <p:cNvSpPr>
              <a:spLocks noChangeShapeType="1"/>
            </p:cNvSpPr>
            <p:nvPr/>
          </p:nvSpPr>
          <p:spPr bwMode="auto">
            <a:xfrm>
              <a:off x="332" y="921"/>
              <a:ext cx="109" cy="1"/>
            </a:xfrm>
            <a:prstGeom prst="line">
              <a:avLst/>
            </a:prstGeom>
            <a:noFill/>
            <a:ln w="0">
              <a:solidFill>
                <a:srgbClr val="000000"/>
              </a:solidFill>
              <a:round/>
              <a:headEnd/>
              <a:tailEnd/>
            </a:ln>
          </p:spPr>
          <p:txBody>
            <a:bodyPr/>
            <a:lstStyle/>
            <a:p>
              <a:endParaRPr lang="en-CA"/>
            </a:p>
          </p:txBody>
        </p:sp>
        <p:sp>
          <p:nvSpPr>
            <p:cNvPr id="31784" name="Line 12"/>
            <p:cNvSpPr>
              <a:spLocks noChangeShapeType="1"/>
            </p:cNvSpPr>
            <p:nvPr/>
          </p:nvSpPr>
          <p:spPr bwMode="auto">
            <a:xfrm>
              <a:off x="332" y="750"/>
              <a:ext cx="109" cy="0"/>
            </a:xfrm>
            <a:prstGeom prst="line">
              <a:avLst/>
            </a:prstGeom>
            <a:noFill/>
            <a:ln w="0">
              <a:solidFill>
                <a:srgbClr val="000000"/>
              </a:solidFill>
              <a:round/>
              <a:headEnd/>
              <a:tailEnd/>
            </a:ln>
          </p:spPr>
          <p:txBody>
            <a:bodyPr/>
            <a:lstStyle/>
            <a:p>
              <a:endParaRPr lang="en-CA"/>
            </a:p>
          </p:txBody>
        </p:sp>
        <p:sp>
          <p:nvSpPr>
            <p:cNvPr id="31785" name="Line 13"/>
            <p:cNvSpPr>
              <a:spLocks noChangeShapeType="1"/>
            </p:cNvSpPr>
            <p:nvPr/>
          </p:nvSpPr>
          <p:spPr bwMode="auto">
            <a:xfrm>
              <a:off x="332" y="578"/>
              <a:ext cx="109" cy="1"/>
            </a:xfrm>
            <a:prstGeom prst="line">
              <a:avLst/>
            </a:prstGeom>
            <a:noFill/>
            <a:ln w="0">
              <a:solidFill>
                <a:srgbClr val="000000"/>
              </a:solidFill>
              <a:round/>
              <a:headEnd/>
              <a:tailEnd/>
            </a:ln>
          </p:spPr>
          <p:txBody>
            <a:bodyPr/>
            <a:lstStyle/>
            <a:p>
              <a:endParaRPr lang="en-CA"/>
            </a:p>
          </p:txBody>
        </p:sp>
        <p:sp>
          <p:nvSpPr>
            <p:cNvPr id="31786" name="Line 14"/>
            <p:cNvSpPr>
              <a:spLocks noChangeShapeType="1"/>
            </p:cNvSpPr>
            <p:nvPr/>
          </p:nvSpPr>
          <p:spPr bwMode="auto">
            <a:xfrm>
              <a:off x="332" y="407"/>
              <a:ext cx="109" cy="1"/>
            </a:xfrm>
            <a:prstGeom prst="line">
              <a:avLst/>
            </a:prstGeom>
            <a:noFill/>
            <a:ln w="0">
              <a:solidFill>
                <a:srgbClr val="000000"/>
              </a:solidFill>
              <a:round/>
              <a:headEnd/>
              <a:tailEnd/>
            </a:ln>
          </p:spPr>
          <p:txBody>
            <a:bodyPr/>
            <a:lstStyle/>
            <a:p>
              <a:endParaRPr lang="en-CA"/>
            </a:p>
          </p:txBody>
        </p:sp>
        <p:sp>
          <p:nvSpPr>
            <p:cNvPr id="31787" name="Line 15"/>
            <p:cNvSpPr>
              <a:spLocks noChangeShapeType="1"/>
            </p:cNvSpPr>
            <p:nvPr/>
          </p:nvSpPr>
          <p:spPr bwMode="auto">
            <a:xfrm>
              <a:off x="387" y="1615"/>
              <a:ext cx="5060" cy="1"/>
            </a:xfrm>
            <a:prstGeom prst="line">
              <a:avLst/>
            </a:prstGeom>
            <a:noFill/>
            <a:ln w="0">
              <a:solidFill>
                <a:srgbClr val="000000"/>
              </a:solidFill>
              <a:round/>
              <a:headEnd/>
              <a:tailEnd/>
            </a:ln>
          </p:spPr>
          <p:txBody>
            <a:bodyPr/>
            <a:lstStyle/>
            <a:p>
              <a:endParaRPr lang="en-CA"/>
            </a:p>
          </p:txBody>
        </p:sp>
        <p:sp>
          <p:nvSpPr>
            <p:cNvPr id="31788" name="Line 16"/>
            <p:cNvSpPr>
              <a:spLocks noChangeShapeType="1"/>
            </p:cNvSpPr>
            <p:nvPr/>
          </p:nvSpPr>
          <p:spPr bwMode="auto">
            <a:xfrm flipV="1">
              <a:off x="387" y="1574"/>
              <a:ext cx="1" cy="82"/>
            </a:xfrm>
            <a:prstGeom prst="line">
              <a:avLst/>
            </a:prstGeom>
            <a:noFill/>
            <a:ln w="0">
              <a:solidFill>
                <a:srgbClr val="000000"/>
              </a:solidFill>
              <a:round/>
              <a:headEnd/>
              <a:tailEnd/>
            </a:ln>
          </p:spPr>
          <p:txBody>
            <a:bodyPr/>
            <a:lstStyle/>
            <a:p>
              <a:endParaRPr lang="en-CA"/>
            </a:p>
          </p:txBody>
        </p:sp>
        <p:sp>
          <p:nvSpPr>
            <p:cNvPr id="31789" name="Line 17"/>
            <p:cNvSpPr>
              <a:spLocks noChangeShapeType="1"/>
            </p:cNvSpPr>
            <p:nvPr/>
          </p:nvSpPr>
          <p:spPr bwMode="auto">
            <a:xfrm flipV="1">
              <a:off x="5447" y="1574"/>
              <a:ext cx="1" cy="82"/>
            </a:xfrm>
            <a:prstGeom prst="line">
              <a:avLst/>
            </a:prstGeom>
            <a:noFill/>
            <a:ln w="0">
              <a:solidFill>
                <a:srgbClr val="000000"/>
              </a:solidFill>
              <a:round/>
              <a:headEnd/>
              <a:tailEnd/>
            </a:ln>
          </p:spPr>
          <p:txBody>
            <a:bodyPr/>
            <a:lstStyle/>
            <a:p>
              <a:endParaRPr lang="en-CA"/>
            </a:p>
          </p:txBody>
        </p:sp>
        <p:sp>
          <p:nvSpPr>
            <p:cNvPr id="31790" name="Rectangle 18"/>
            <p:cNvSpPr>
              <a:spLocks noChangeArrowheads="1"/>
            </p:cNvSpPr>
            <p:nvPr/>
          </p:nvSpPr>
          <p:spPr bwMode="auto">
            <a:xfrm>
              <a:off x="146" y="1541"/>
              <a:ext cx="98" cy="211"/>
            </a:xfrm>
            <a:prstGeom prst="rect">
              <a:avLst/>
            </a:prstGeom>
            <a:noFill/>
            <a:ln w="9525">
              <a:noFill/>
              <a:miter lim="800000"/>
              <a:headEnd/>
              <a:tailEnd/>
            </a:ln>
          </p:spPr>
          <p:txBody>
            <a:bodyPr wrap="none" lIns="0" tIns="0" rIns="0" bIns="0">
              <a:spAutoFit/>
            </a:bodyPr>
            <a:lstStyle/>
            <a:p>
              <a:r>
                <a:rPr lang="en-US" sz="2200">
                  <a:solidFill>
                    <a:srgbClr val="000000"/>
                  </a:solidFill>
                </a:rPr>
                <a:t>0</a:t>
              </a:r>
              <a:endParaRPr lang="en-US" sz="1800"/>
            </a:p>
          </p:txBody>
        </p:sp>
        <p:sp>
          <p:nvSpPr>
            <p:cNvPr id="31791" name="Rectangle 19"/>
            <p:cNvSpPr>
              <a:spLocks noChangeArrowheads="1"/>
            </p:cNvSpPr>
            <p:nvPr/>
          </p:nvSpPr>
          <p:spPr bwMode="auto">
            <a:xfrm>
              <a:off x="146" y="1370"/>
              <a:ext cx="98" cy="211"/>
            </a:xfrm>
            <a:prstGeom prst="rect">
              <a:avLst/>
            </a:prstGeom>
            <a:noFill/>
            <a:ln w="9525">
              <a:noFill/>
              <a:miter lim="800000"/>
              <a:headEnd/>
              <a:tailEnd/>
            </a:ln>
          </p:spPr>
          <p:txBody>
            <a:bodyPr wrap="none" lIns="0" tIns="0" rIns="0" bIns="0">
              <a:spAutoFit/>
            </a:bodyPr>
            <a:lstStyle/>
            <a:p>
              <a:r>
                <a:rPr lang="en-US" sz="2200">
                  <a:solidFill>
                    <a:srgbClr val="000000"/>
                  </a:solidFill>
                </a:rPr>
                <a:t>5</a:t>
              </a:r>
              <a:endParaRPr lang="en-US" sz="1800"/>
            </a:p>
          </p:txBody>
        </p:sp>
        <p:sp>
          <p:nvSpPr>
            <p:cNvPr id="31792" name="Rectangle 20"/>
            <p:cNvSpPr>
              <a:spLocks noChangeArrowheads="1"/>
            </p:cNvSpPr>
            <p:nvPr/>
          </p:nvSpPr>
          <p:spPr bwMode="auto">
            <a:xfrm>
              <a:off x="48" y="1199"/>
              <a:ext cx="196" cy="211"/>
            </a:xfrm>
            <a:prstGeom prst="rect">
              <a:avLst/>
            </a:prstGeom>
            <a:noFill/>
            <a:ln w="9525">
              <a:noFill/>
              <a:miter lim="800000"/>
              <a:headEnd/>
              <a:tailEnd/>
            </a:ln>
          </p:spPr>
          <p:txBody>
            <a:bodyPr wrap="none" lIns="0" tIns="0" rIns="0" bIns="0">
              <a:spAutoFit/>
            </a:bodyPr>
            <a:lstStyle/>
            <a:p>
              <a:r>
                <a:rPr lang="en-US" sz="2200">
                  <a:solidFill>
                    <a:srgbClr val="000000"/>
                  </a:solidFill>
                </a:rPr>
                <a:t>10</a:t>
              </a:r>
              <a:endParaRPr lang="en-US" sz="1800"/>
            </a:p>
          </p:txBody>
        </p:sp>
        <p:sp>
          <p:nvSpPr>
            <p:cNvPr id="31793" name="Rectangle 21"/>
            <p:cNvSpPr>
              <a:spLocks noChangeArrowheads="1"/>
            </p:cNvSpPr>
            <p:nvPr/>
          </p:nvSpPr>
          <p:spPr bwMode="auto">
            <a:xfrm>
              <a:off x="48" y="1028"/>
              <a:ext cx="196" cy="211"/>
            </a:xfrm>
            <a:prstGeom prst="rect">
              <a:avLst/>
            </a:prstGeom>
            <a:noFill/>
            <a:ln w="9525">
              <a:noFill/>
              <a:miter lim="800000"/>
              <a:headEnd/>
              <a:tailEnd/>
            </a:ln>
          </p:spPr>
          <p:txBody>
            <a:bodyPr wrap="none" lIns="0" tIns="0" rIns="0" bIns="0">
              <a:spAutoFit/>
            </a:bodyPr>
            <a:lstStyle/>
            <a:p>
              <a:r>
                <a:rPr lang="en-US" sz="2200">
                  <a:solidFill>
                    <a:srgbClr val="000000"/>
                  </a:solidFill>
                </a:rPr>
                <a:t>15</a:t>
              </a:r>
              <a:endParaRPr lang="en-US" sz="1800"/>
            </a:p>
          </p:txBody>
        </p:sp>
        <p:sp>
          <p:nvSpPr>
            <p:cNvPr id="31794" name="Rectangle 22"/>
            <p:cNvSpPr>
              <a:spLocks noChangeArrowheads="1"/>
            </p:cNvSpPr>
            <p:nvPr/>
          </p:nvSpPr>
          <p:spPr bwMode="auto">
            <a:xfrm>
              <a:off x="48" y="848"/>
              <a:ext cx="196" cy="211"/>
            </a:xfrm>
            <a:prstGeom prst="rect">
              <a:avLst/>
            </a:prstGeom>
            <a:noFill/>
            <a:ln w="9525">
              <a:noFill/>
              <a:miter lim="800000"/>
              <a:headEnd/>
              <a:tailEnd/>
            </a:ln>
          </p:spPr>
          <p:txBody>
            <a:bodyPr wrap="none" lIns="0" tIns="0" rIns="0" bIns="0">
              <a:spAutoFit/>
            </a:bodyPr>
            <a:lstStyle/>
            <a:p>
              <a:r>
                <a:rPr lang="en-US" sz="2200">
                  <a:solidFill>
                    <a:srgbClr val="000000"/>
                  </a:solidFill>
                </a:rPr>
                <a:t>20</a:t>
              </a:r>
              <a:endParaRPr lang="en-US" sz="1800"/>
            </a:p>
          </p:txBody>
        </p:sp>
        <p:sp>
          <p:nvSpPr>
            <p:cNvPr id="31795" name="Rectangle 23"/>
            <p:cNvSpPr>
              <a:spLocks noChangeArrowheads="1"/>
            </p:cNvSpPr>
            <p:nvPr/>
          </p:nvSpPr>
          <p:spPr bwMode="auto">
            <a:xfrm>
              <a:off x="48" y="676"/>
              <a:ext cx="196" cy="211"/>
            </a:xfrm>
            <a:prstGeom prst="rect">
              <a:avLst/>
            </a:prstGeom>
            <a:noFill/>
            <a:ln w="9525">
              <a:noFill/>
              <a:miter lim="800000"/>
              <a:headEnd/>
              <a:tailEnd/>
            </a:ln>
          </p:spPr>
          <p:txBody>
            <a:bodyPr wrap="none" lIns="0" tIns="0" rIns="0" bIns="0">
              <a:spAutoFit/>
            </a:bodyPr>
            <a:lstStyle/>
            <a:p>
              <a:r>
                <a:rPr lang="en-US" sz="2200">
                  <a:solidFill>
                    <a:srgbClr val="000000"/>
                  </a:solidFill>
                </a:rPr>
                <a:t>25</a:t>
              </a:r>
              <a:endParaRPr lang="en-US" sz="1800"/>
            </a:p>
          </p:txBody>
        </p:sp>
        <p:sp>
          <p:nvSpPr>
            <p:cNvPr id="31796" name="Rectangle 24"/>
            <p:cNvSpPr>
              <a:spLocks noChangeArrowheads="1"/>
            </p:cNvSpPr>
            <p:nvPr/>
          </p:nvSpPr>
          <p:spPr bwMode="auto">
            <a:xfrm>
              <a:off x="48" y="505"/>
              <a:ext cx="196" cy="211"/>
            </a:xfrm>
            <a:prstGeom prst="rect">
              <a:avLst/>
            </a:prstGeom>
            <a:noFill/>
            <a:ln w="9525">
              <a:noFill/>
              <a:miter lim="800000"/>
              <a:headEnd/>
              <a:tailEnd/>
            </a:ln>
          </p:spPr>
          <p:txBody>
            <a:bodyPr wrap="none" lIns="0" tIns="0" rIns="0" bIns="0">
              <a:spAutoFit/>
            </a:bodyPr>
            <a:lstStyle/>
            <a:p>
              <a:r>
                <a:rPr lang="en-US" sz="2200">
                  <a:solidFill>
                    <a:srgbClr val="000000"/>
                  </a:solidFill>
                </a:rPr>
                <a:t>30</a:t>
              </a:r>
              <a:endParaRPr lang="en-US" sz="1800"/>
            </a:p>
          </p:txBody>
        </p:sp>
        <p:sp>
          <p:nvSpPr>
            <p:cNvPr id="31797" name="Rectangle 25"/>
            <p:cNvSpPr>
              <a:spLocks noChangeArrowheads="1"/>
            </p:cNvSpPr>
            <p:nvPr/>
          </p:nvSpPr>
          <p:spPr bwMode="auto">
            <a:xfrm>
              <a:off x="48" y="333"/>
              <a:ext cx="196" cy="211"/>
            </a:xfrm>
            <a:prstGeom prst="rect">
              <a:avLst/>
            </a:prstGeom>
            <a:noFill/>
            <a:ln w="9525">
              <a:noFill/>
              <a:miter lim="800000"/>
              <a:headEnd/>
              <a:tailEnd/>
            </a:ln>
          </p:spPr>
          <p:txBody>
            <a:bodyPr wrap="none" lIns="0" tIns="0" rIns="0" bIns="0">
              <a:spAutoFit/>
            </a:bodyPr>
            <a:lstStyle/>
            <a:p>
              <a:r>
                <a:rPr lang="en-US" sz="2200">
                  <a:solidFill>
                    <a:srgbClr val="000000"/>
                  </a:solidFill>
                </a:rPr>
                <a:t>35</a:t>
              </a:r>
              <a:endParaRPr lang="en-US" sz="1800"/>
            </a:p>
          </p:txBody>
        </p:sp>
        <p:grpSp>
          <p:nvGrpSpPr>
            <p:cNvPr id="31798" name="Group 26"/>
            <p:cNvGrpSpPr>
              <a:grpSpLocks/>
            </p:cNvGrpSpPr>
            <p:nvPr/>
          </p:nvGrpSpPr>
          <p:grpSpPr bwMode="auto">
            <a:xfrm>
              <a:off x="2636" y="609"/>
              <a:ext cx="2866" cy="1550"/>
              <a:chOff x="582" y="1586"/>
              <a:chExt cx="4758" cy="2075"/>
            </a:xfrm>
          </p:grpSpPr>
          <p:sp>
            <p:nvSpPr>
              <p:cNvPr id="31799" name="Rectangle 27"/>
              <p:cNvSpPr>
                <a:spLocks noChangeArrowheads="1"/>
              </p:cNvSpPr>
              <p:nvPr/>
            </p:nvSpPr>
            <p:spPr bwMode="auto">
              <a:xfrm>
                <a:off x="623" y="2887"/>
                <a:ext cx="131" cy="44"/>
              </a:xfrm>
              <a:prstGeom prst="rect">
                <a:avLst/>
              </a:prstGeom>
              <a:solidFill>
                <a:srgbClr val="9999FF"/>
              </a:solidFill>
              <a:ln w="17463">
                <a:solidFill>
                  <a:srgbClr val="000000"/>
                </a:solidFill>
                <a:miter lim="800000"/>
                <a:headEnd/>
                <a:tailEnd/>
              </a:ln>
            </p:spPr>
            <p:txBody>
              <a:bodyPr/>
              <a:lstStyle/>
              <a:p>
                <a:endParaRPr lang="en-CA"/>
              </a:p>
            </p:txBody>
          </p:sp>
          <p:sp>
            <p:nvSpPr>
              <p:cNvPr id="31800" name="Rectangle 28"/>
              <p:cNvSpPr>
                <a:spLocks noChangeArrowheads="1"/>
              </p:cNvSpPr>
              <p:nvPr/>
            </p:nvSpPr>
            <p:spPr bwMode="auto">
              <a:xfrm>
                <a:off x="940" y="2843"/>
                <a:ext cx="131" cy="88"/>
              </a:xfrm>
              <a:prstGeom prst="rect">
                <a:avLst/>
              </a:prstGeom>
              <a:solidFill>
                <a:srgbClr val="9999FF"/>
              </a:solidFill>
              <a:ln w="17463">
                <a:solidFill>
                  <a:srgbClr val="000000"/>
                </a:solidFill>
                <a:miter lim="800000"/>
                <a:headEnd/>
                <a:tailEnd/>
              </a:ln>
            </p:spPr>
            <p:txBody>
              <a:bodyPr/>
              <a:lstStyle/>
              <a:p>
                <a:endParaRPr lang="en-CA"/>
              </a:p>
            </p:txBody>
          </p:sp>
          <p:sp>
            <p:nvSpPr>
              <p:cNvPr id="31801" name="Rectangle 29"/>
              <p:cNvSpPr>
                <a:spLocks noChangeArrowheads="1"/>
              </p:cNvSpPr>
              <p:nvPr/>
            </p:nvSpPr>
            <p:spPr bwMode="auto">
              <a:xfrm>
                <a:off x="1257" y="2657"/>
                <a:ext cx="131" cy="274"/>
              </a:xfrm>
              <a:prstGeom prst="rect">
                <a:avLst/>
              </a:prstGeom>
              <a:solidFill>
                <a:srgbClr val="9999FF"/>
              </a:solidFill>
              <a:ln w="17463">
                <a:solidFill>
                  <a:srgbClr val="000000"/>
                </a:solidFill>
                <a:miter lim="800000"/>
                <a:headEnd/>
                <a:tailEnd/>
              </a:ln>
            </p:spPr>
            <p:txBody>
              <a:bodyPr/>
              <a:lstStyle/>
              <a:p>
                <a:endParaRPr lang="en-CA"/>
              </a:p>
            </p:txBody>
          </p:sp>
          <p:sp>
            <p:nvSpPr>
              <p:cNvPr id="31802" name="Rectangle 30"/>
              <p:cNvSpPr>
                <a:spLocks noChangeArrowheads="1"/>
              </p:cNvSpPr>
              <p:nvPr/>
            </p:nvSpPr>
            <p:spPr bwMode="auto">
              <a:xfrm>
                <a:off x="1574" y="2603"/>
                <a:ext cx="131" cy="328"/>
              </a:xfrm>
              <a:prstGeom prst="rect">
                <a:avLst/>
              </a:prstGeom>
              <a:solidFill>
                <a:srgbClr val="9999FF"/>
              </a:solidFill>
              <a:ln w="17463">
                <a:solidFill>
                  <a:srgbClr val="000000"/>
                </a:solidFill>
                <a:miter lim="800000"/>
                <a:headEnd/>
                <a:tailEnd/>
              </a:ln>
            </p:spPr>
            <p:txBody>
              <a:bodyPr/>
              <a:lstStyle/>
              <a:p>
                <a:endParaRPr lang="en-CA"/>
              </a:p>
            </p:txBody>
          </p:sp>
          <p:sp>
            <p:nvSpPr>
              <p:cNvPr id="31803" name="Rectangle 31"/>
              <p:cNvSpPr>
                <a:spLocks noChangeArrowheads="1"/>
              </p:cNvSpPr>
              <p:nvPr/>
            </p:nvSpPr>
            <p:spPr bwMode="auto">
              <a:xfrm>
                <a:off x="1891" y="2417"/>
                <a:ext cx="131" cy="514"/>
              </a:xfrm>
              <a:prstGeom prst="rect">
                <a:avLst/>
              </a:prstGeom>
              <a:solidFill>
                <a:srgbClr val="9999FF"/>
              </a:solidFill>
              <a:ln w="17463">
                <a:solidFill>
                  <a:srgbClr val="000000"/>
                </a:solidFill>
                <a:miter lim="800000"/>
                <a:headEnd/>
                <a:tailEnd/>
              </a:ln>
            </p:spPr>
            <p:txBody>
              <a:bodyPr/>
              <a:lstStyle/>
              <a:p>
                <a:endParaRPr lang="en-CA"/>
              </a:p>
            </p:txBody>
          </p:sp>
          <p:sp>
            <p:nvSpPr>
              <p:cNvPr id="31804" name="Rectangle 32"/>
              <p:cNvSpPr>
                <a:spLocks noChangeArrowheads="1"/>
              </p:cNvSpPr>
              <p:nvPr/>
            </p:nvSpPr>
            <p:spPr bwMode="auto">
              <a:xfrm>
                <a:off x="2208" y="2559"/>
                <a:ext cx="131" cy="372"/>
              </a:xfrm>
              <a:prstGeom prst="rect">
                <a:avLst/>
              </a:prstGeom>
              <a:solidFill>
                <a:srgbClr val="9999FF"/>
              </a:solidFill>
              <a:ln w="17463">
                <a:solidFill>
                  <a:srgbClr val="000000"/>
                </a:solidFill>
                <a:miter lim="800000"/>
                <a:headEnd/>
                <a:tailEnd/>
              </a:ln>
            </p:spPr>
            <p:txBody>
              <a:bodyPr/>
              <a:lstStyle/>
              <a:p>
                <a:endParaRPr lang="en-CA"/>
              </a:p>
            </p:txBody>
          </p:sp>
          <p:sp>
            <p:nvSpPr>
              <p:cNvPr id="31805" name="Rectangle 33"/>
              <p:cNvSpPr>
                <a:spLocks noChangeArrowheads="1"/>
              </p:cNvSpPr>
              <p:nvPr/>
            </p:nvSpPr>
            <p:spPr bwMode="auto">
              <a:xfrm>
                <a:off x="2525" y="2286"/>
                <a:ext cx="131" cy="645"/>
              </a:xfrm>
              <a:prstGeom prst="rect">
                <a:avLst/>
              </a:prstGeom>
              <a:solidFill>
                <a:srgbClr val="9999FF"/>
              </a:solidFill>
              <a:ln w="17463">
                <a:solidFill>
                  <a:srgbClr val="000000"/>
                </a:solidFill>
                <a:miter lim="800000"/>
                <a:headEnd/>
                <a:tailEnd/>
              </a:ln>
            </p:spPr>
            <p:txBody>
              <a:bodyPr/>
              <a:lstStyle/>
              <a:p>
                <a:endParaRPr lang="en-CA"/>
              </a:p>
            </p:txBody>
          </p:sp>
          <p:sp>
            <p:nvSpPr>
              <p:cNvPr id="31806" name="Rectangle 34"/>
              <p:cNvSpPr>
                <a:spLocks noChangeArrowheads="1"/>
              </p:cNvSpPr>
              <p:nvPr/>
            </p:nvSpPr>
            <p:spPr bwMode="auto">
              <a:xfrm>
                <a:off x="2842" y="2373"/>
                <a:ext cx="131" cy="558"/>
              </a:xfrm>
              <a:prstGeom prst="rect">
                <a:avLst/>
              </a:prstGeom>
              <a:solidFill>
                <a:srgbClr val="9999FF"/>
              </a:solidFill>
              <a:ln w="17463">
                <a:solidFill>
                  <a:srgbClr val="000000"/>
                </a:solidFill>
                <a:miter lim="800000"/>
                <a:headEnd/>
                <a:tailEnd/>
              </a:ln>
            </p:spPr>
            <p:txBody>
              <a:bodyPr/>
              <a:lstStyle/>
              <a:p>
                <a:endParaRPr lang="en-CA"/>
              </a:p>
            </p:txBody>
          </p:sp>
          <p:sp>
            <p:nvSpPr>
              <p:cNvPr id="31807" name="Rectangle 35"/>
              <p:cNvSpPr>
                <a:spLocks noChangeArrowheads="1"/>
              </p:cNvSpPr>
              <p:nvPr/>
            </p:nvSpPr>
            <p:spPr bwMode="auto">
              <a:xfrm>
                <a:off x="3159" y="2056"/>
                <a:ext cx="120" cy="875"/>
              </a:xfrm>
              <a:prstGeom prst="rect">
                <a:avLst/>
              </a:prstGeom>
              <a:solidFill>
                <a:srgbClr val="9999FF"/>
              </a:solidFill>
              <a:ln w="17463">
                <a:solidFill>
                  <a:srgbClr val="000000"/>
                </a:solidFill>
                <a:miter lim="800000"/>
                <a:headEnd/>
                <a:tailEnd/>
              </a:ln>
            </p:spPr>
            <p:txBody>
              <a:bodyPr/>
              <a:lstStyle/>
              <a:p>
                <a:endParaRPr lang="en-CA"/>
              </a:p>
            </p:txBody>
          </p:sp>
          <p:sp>
            <p:nvSpPr>
              <p:cNvPr id="31808" name="Rectangle 36"/>
              <p:cNvSpPr>
                <a:spLocks noChangeArrowheads="1"/>
              </p:cNvSpPr>
              <p:nvPr/>
            </p:nvSpPr>
            <p:spPr bwMode="auto">
              <a:xfrm>
                <a:off x="3465" y="1586"/>
                <a:ext cx="131" cy="1345"/>
              </a:xfrm>
              <a:prstGeom prst="rect">
                <a:avLst/>
              </a:prstGeom>
              <a:solidFill>
                <a:srgbClr val="9999FF"/>
              </a:solidFill>
              <a:ln w="17463">
                <a:solidFill>
                  <a:srgbClr val="000000"/>
                </a:solidFill>
                <a:miter lim="800000"/>
                <a:headEnd/>
                <a:tailEnd/>
              </a:ln>
            </p:spPr>
            <p:txBody>
              <a:bodyPr/>
              <a:lstStyle/>
              <a:p>
                <a:endParaRPr lang="en-CA"/>
              </a:p>
            </p:txBody>
          </p:sp>
          <p:sp>
            <p:nvSpPr>
              <p:cNvPr id="31809" name="Rectangle 37"/>
              <p:cNvSpPr>
                <a:spLocks noChangeArrowheads="1"/>
              </p:cNvSpPr>
              <p:nvPr/>
            </p:nvSpPr>
            <p:spPr bwMode="auto">
              <a:xfrm>
                <a:off x="3782" y="1827"/>
                <a:ext cx="131" cy="1104"/>
              </a:xfrm>
              <a:prstGeom prst="rect">
                <a:avLst/>
              </a:prstGeom>
              <a:solidFill>
                <a:srgbClr val="9999FF"/>
              </a:solidFill>
              <a:ln w="17463">
                <a:solidFill>
                  <a:srgbClr val="000000"/>
                </a:solidFill>
                <a:miter lim="800000"/>
                <a:headEnd/>
                <a:tailEnd/>
              </a:ln>
            </p:spPr>
            <p:txBody>
              <a:bodyPr/>
              <a:lstStyle/>
              <a:p>
                <a:endParaRPr lang="en-CA"/>
              </a:p>
            </p:txBody>
          </p:sp>
          <p:sp>
            <p:nvSpPr>
              <p:cNvPr id="31810" name="Rectangle 38"/>
              <p:cNvSpPr>
                <a:spLocks noChangeArrowheads="1"/>
              </p:cNvSpPr>
              <p:nvPr/>
            </p:nvSpPr>
            <p:spPr bwMode="auto">
              <a:xfrm>
                <a:off x="4099" y="2144"/>
                <a:ext cx="131" cy="787"/>
              </a:xfrm>
              <a:prstGeom prst="rect">
                <a:avLst/>
              </a:prstGeom>
              <a:solidFill>
                <a:srgbClr val="9999FF"/>
              </a:solidFill>
              <a:ln w="17463">
                <a:solidFill>
                  <a:srgbClr val="000000"/>
                </a:solidFill>
                <a:miter lim="800000"/>
                <a:headEnd/>
                <a:tailEnd/>
              </a:ln>
            </p:spPr>
            <p:txBody>
              <a:bodyPr/>
              <a:lstStyle/>
              <a:p>
                <a:endParaRPr lang="en-CA"/>
              </a:p>
            </p:txBody>
          </p:sp>
          <p:sp>
            <p:nvSpPr>
              <p:cNvPr id="31811" name="Rectangle 39"/>
              <p:cNvSpPr>
                <a:spLocks noChangeArrowheads="1"/>
              </p:cNvSpPr>
              <p:nvPr/>
            </p:nvSpPr>
            <p:spPr bwMode="auto">
              <a:xfrm>
                <a:off x="4416" y="2187"/>
                <a:ext cx="131" cy="744"/>
              </a:xfrm>
              <a:prstGeom prst="rect">
                <a:avLst/>
              </a:prstGeom>
              <a:solidFill>
                <a:srgbClr val="9999FF"/>
              </a:solidFill>
              <a:ln w="17463">
                <a:solidFill>
                  <a:srgbClr val="000000"/>
                </a:solidFill>
                <a:miter lim="800000"/>
                <a:headEnd/>
                <a:tailEnd/>
              </a:ln>
            </p:spPr>
            <p:txBody>
              <a:bodyPr/>
              <a:lstStyle/>
              <a:p>
                <a:endParaRPr lang="en-CA"/>
              </a:p>
            </p:txBody>
          </p:sp>
          <p:sp>
            <p:nvSpPr>
              <p:cNvPr id="31812" name="Rectangle 40"/>
              <p:cNvSpPr>
                <a:spLocks noChangeArrowheads="1"/>
              </p:cNvSpPr>
              <p:nvPr/>
            </p:nvSpPr>
            <p:spPr bwMode="auto">
              <a:xfrm>
                <a:off x="4733" y="2373"/>
                <a:ext cx="131" cy="558"/>
              </a:xfrm>
              <a:prstGeom prst="rect">
                <a:avLst/>
              </a:prstGeom>
              <a:solidFill>
                <a:srgbClr val="9999FF"/>
              </a:solidFill>
              <a:ln w="17463">
                <a:solidFill>
                  <a:srgbClr val="000000"/>
                </a:solidFill>
                <a:miter lim="800000"/>
                <a:headEnd/>
                <a:tailEnd/>
              </a:ln>
            </p:spPr>
            <p:txBody>
              <a:bodyPr/>
              <a:lstStyle/>
              <a:p>
                <a:endParaRPr lang="en-CA"/>
              </a:p>
            </p:txBody>
          </p:sp>
          <p:sp>
            <p:nvSpPr>
              <p:cNvPr id="31813" name="Rectangle 41"/>
              <p:cNvSpPr>
                <a:spLocks noChangeArrowheads="1"/>
              </p:cNvSpPr>
              <p:nvPr/>
            </p:nvSpPr>
            <p:spPr bwMode="auto">
              <a:xfrm>
                <a:off x="5049" y="2789"/>
                <a:ext cx="132" cy="142"/>
              </a:xfrm>
              <a:prstGeom prst="rect">
                <a:avLst/>
              </a:prstGeom>
              <a:solidFill>
                <a:srgbClr val="9999FF"/>
              </a:solidFill>
              <a:ln w="17463">
                <a:solidFill>
                  <a:srgbClr val="000000"/>
                </a:solidFill>
                <a:miter lim="800000"/>
                <a:headEnd/>
                <a:tailEnd/>
              </a:ln>
            </p:spPr>
            <p:txBody>
              <a:bodyPr/>
              <a:lstStyle/>
              <a:p>
                <a:endParaRPr lang="en-CA"/>
              </a:p>
            </p:txBody>
          </p:sp>
          <p:sp>
            <p:nvSpPr>
              <p:cNvPr id="31814" name="Line 42"/>
              <p:cNvSpPr>
                <a:spLocks noChangeShapeType="1"/>
              </p:cNvSpPr>
              <p:nvPr/>
            </p:nvSpPr>
            <p:spPr bwMode="auto">
              <a:xfrm flipV="1">
                <a:off x="853" y="2876"/>
                <a:ext cx="1" cy="109"/>
              </a:xfrm>
              <a:prstGeom prst="line">
                <a:avLst/>
              </a:prstGeom>
              <a:noFill/>
              <a:ln w="0">
                <a:solidFill>
                  <a:srgbClr val="000000"/>
                </a:solidFill>
                <a:round/>
                <a:headEnd/>
                <a:tailEnd/>
              </a:ln>
            </p:spPr>
            <p:txBody>
              <a:bodyPr/>
              <a:lstStyle/>
              <a:p>
                <a:endParaRPr lang="en-CA"/>
              </a:p>
            </p:txBody>
          </p:sp>
          <p:sp>
            <p:nvSpPr>
              <p:cNvPr id="31815" name="Line 43"/>
              <p:cNvSpPr>
                <a:spLocks noChangeShapeType="1"/>
              </p:cNvSpPr>
              <p:nvPr/>
            </p:nvSpPr>
            <p:spPr bwMode="auto">
              <a:xfrm flipV="1">
                <a:off x="1169" y="2876"/>
                <a:ext cx="1" cy="109"/>
              </a:xfrm>
              <a:prstGeom prst="line">
                <a:avLst/>
              </a:prstGeom>
              <a:noFill/>
              <a:ln w="0">
                <a:solidFill>
                  <a:srgbClr val="000000"/>
                </a:solidFill>
                <a:round/>
                <a:headEnd/>
                <a:tailEnd/>
              </a:ln>
            </p:spPr>
            <p:txBody>
              <a:bodyPr/>
              <a:lstStyle/>
              <a:p>
                <a:endParaRPr lang="en-CA"/>
              </a:p>
            </p:txBody>
          </p:sp>
          <p:sp>
            <p:nvSpPr>
              <p:cNvPr id="31816" name="Line 44"/>
              <p:cNvSpPr>
                <a:spLocks noChangeShapeType="1"/>
              </p:cNvSpPr>
              <p:nvPr/>
            </p:nvSpPr>
            <p:spPr bwMode="auto">
              <a:xfrm flipV="1">
                <a:off x="1486" y="2876"/>
                <a:ext cx="1" cy="109"/>
              </a:xfrm>
              <a:prstGeom prst="line">
                <a:avLst/>
              </a:prstGeom>
              <a:noFill/>
              <a:ln w="0">
                <a:solidFill>
                  <a:srgbClr val="000000"/>
                </a:solidFill>
                <a:round/>
                <a:headEnd/>
                <a:tailEnd/>
              </a:ln>
            </p:spPr>
            <p:txBody>
              <a:bodyPr/>
              <a:lstStyle/>
              <a:p>
                <a:endParaRPr lang="en-CA"/>
              </a:p>
            </p:txBody>
          </p:sp>
          <p:sp>
            <p:nvSpPr>
              <p:cNvPr id="31817" name="Line 45"/>
              <p:cNvSpPr>
                <a:spLocks noChangeShapeType="1"/>
              </p:cNvSpPr>
              <p:nvPr/>
            </p:nvSpPr>
            <p:spPr bwMode="auto">
              <a:xfrm flipV="1">
                <a:off x="1803" y="2876"/>
                <a:ext cx="1" cy="109"/>
              </a:xfrm>
              <a:prstGeom prst="line">
                <a:avLst/>
              </a:prstGeom>
              <a:noFill/>
              <a:ln w="0">
                <a:solidFill>
                  <a:srgbClr val="000000"/>
                </a:solidFill>
                <a:round/>
                <a:headEnd/>
                <a:tailEnd/>
              </a:ln>
            </p:spPr>
            <p:txBody>
              <a:bodyPr/>
              <a:lstStyle/>
              <a:p>
                <a:endParaRPr lang="en-CA"/>
              </a:p>
            </p:txBody>
          </p:sp>
          <p:sp>
            <p:nvSpPr>
              <p:cNvPr id="31818" name="Line 46"/>
              <p:cNvSpPr>
                <a:spLocks noChangeShapeType="1"/>
              </p:cNvSpPr>
              <p:nvPr/>
            </p:nvSpPr>
            <p:spPr bwMode="auto">
              <a:xfrm flipV="1">
                <a:off x="2120" y="2876"/>
                <a:ext cx="1" cy="109"/>
              </a:xfrm>
              <a:prstGeom prst="line">
                <a:avLst/>
              </a:prstGeom>
              <a:noFill/>
              <a:ln w="0">
                <a:solidFill>
                  <a:srgbClr val="000000"/>
                </a:solidFill>
                <a:round/>
                <a:headEnd/>
                <a:tailEnd/>
              </a:ln>
            </p:spPr>
            <p:txBody>
              <a:bodyPr/>
              <a:lstStyle/>
              <a:p>
                <a:endParaRPr lang="en-CA"/>
              </a:p>
            </p:txBody>
          </p:sp>
          <p:sp>
            <p:nvSpPr>
              <p:cNvPr id="31819" name="Line 47"/>
              <p:cNvSpPr>
                <a:spLocks noChangeShapeType="1"/>
              </p:cNvSpPr>
              <p:nvPr/>
            </p:nvSpPr>
            <p:spPr bwMode="auto">
              <a:xfrm flipV="1">
                <a:off x="2437" y="2876"/>
                <a:ext cx="1" cy="109"/>
              </a:xfrm>
              <a:prstGeom prst="line">
                <a:avLst/>
              </a:prstGeom>
              <a:noFill/>
              <a:ln w="0">
                <a:solidFill>
                  <a:srgbClr val="000000"/>
                </a:solidFill>
                <a:round/>
                <a:headEnd/>
                <a:tailEnd/>
              </a:ln>
            </p:spPr>
            <p:txBody>
              <a:bodyPr/>
              <a:lstStyle/>
              <a:p>
                <a:endParaRPr lang="en-CA"/>
              </a:p>
            </p:txBody>
          </p:sp>
          <p:sp>
            <p:nvSpPr>
              <p:cNvPr id="31820" name="Line 48"/>
              <p:cNvSpPr>
                <a:spLocks noChangeShapeType="1"/>
              </p:cNvSpPr>
              <p:nvPr/>
            </p:nvSpPr>
            <p:spPr bwMode="auto">
              <a:xfrm flipV="1">
                <a:off x="2754" y="2876"/>
                <a:ext cx="1" cy="109"/>
              </a:xfrm>
              <a:prstGeom prst="line">
                <a:avLst/>
              </a:prstGeom>
              <a:noFill/>
              <a:ln w="0">
                <a:solidFill>
                  <a:srgbClr val="000000"/>
                </a:solidFill>
                <a:round/>
                <a:headEnd/>
                <a:tailEnd/>
              </a:ln>
            </p:spPr>
            <p:txBody>
              <a:bodyPr/>
              <a:lstStyle/>
              <a:p>
                <a:endParaRPr lang="en-CA"/>
              </a:p>
            </p:txBody>
          </p:sp>
          <p:sp>
            <p:nvSpPr>
              <p:cNvPr id="31821" name="Line 49"/>
              <p:cNvSpPr>
                <a:spLocks noChangeShapeType="1"/>
              </p:cNvSpPr>
              <p:nvPr/>
            </p:nvSpPr>
            <p:spPr bwMode="auto">
              <a:xfrm flipV="1">
                <a:off x="3071" y="2876"/>
                <a:ext cx="1" cy="109"/>
              </a:xfrm>
              <a:prstGeom prst="line">
                <a:avLst/>
              </a:prstGeom>
              <a:noFill/>
              <a:ln w="0">
                <a:solidFill>
                  <a:srgbClr val="000000"/>
                </a:solidFill>
                <a:round/>
                <a:headEnd/>
                <a:tailEnd/>
              </a:ln>
            </p:spPr>
            <p:txBody>
              <a:bodyPr/>
              <a:lstStyle/>
              <a:p>
                <a:endParaRPr lang="en-CA"/>
              </a:p>
            </p:txBody>
          </p:sp>
          <p:sp>
            <p:nvSpPr>
              <p:cNvPr id="31822" name="Line 50"/>
              <p:cNvSpPr>
                <a:spLocks noChangeShapeType="1"/>
              </p:cNvSpPr>
              <p:nvPr/>
            </p:nvSpPr>
            <p:spPr bwMode="auto">
              <a:xfrm flipV="1">
                <a:off x="3377" y="2876"/>
                <a:ext cx="1" cy="109"/>
              </a:xfrm>
              <a:prstGeom prst="line">
                <a:avLst/>
              </a:prstGeom>
              <a:noFill/>
              <a:ln w="0">
                <a:solidFill>
                  <a:srgbClr val="000000"/>
                </a:solidFill>
                <a:round/>
                <a:headEnd/>
                <a:tailEnd/>
              </a:ln>
            </p:spPr>
            <p:txBody>
              <a:bodyPr/>
              <a:lstStyle/>
              <a:p>
                <a:endParaRPr lang="en-CA"/>
              </a:p>
            </p:txBody>
          </p:sp>
          <p:sp>
            <p:nvSpPr>
              <p:cNvPr id="31823" name="Line 51"/>
              <p:cNvSpPr>
                <a:spLocks noChangeShapeType="1"/>
              </p:cNvSpPr>
              <p:nvPr/>
            </p:nvSpPr>
            <p:spPr bwMode="auto">
              <a:xfrm flipV="1">
                <a:off x="3694" y="2876"/>
                <a:ext cx="1" cy="109"/>
              </a:xfrm>
              <a:prstGeom prst="line">
                <a:avLst/>
              </a:prstGeom>
              <a:noFill/>
              <a:ln w="0">
                <a:solidFill>
                  <a:srgbClr val="000000"/>
                </a:solidFill>
                <a:round/>
                <a:headEnd/>
                <a:tailEnd/>
              </a:ln>
            </p:spPr>
            <p:txBody>
              <a:bodyPr/>
              <a:lstStyle/>
              <a:p>
                <a:endParaRPr lang="en-CA"/>
              </a:p>
            </p:txBody>
          </p:sp>
          <p:sp>
            <p:nvSpPr>
              <p:cNvPr id="31824" name="Line 52"/>
              <p:cNvSpPr>
                <a:spLocks noChangeShapeType="1"/>
              </p:cNvSpPr>
              <p:nvPr/>
            </p:nvSpPr>
            <p:spPr bwMode="auto">
              <a:xfrm flipV="1">
                <a:off x="4011" y="2876"/>
                <a:ext cx="1" cy="109"/>
              </a:xfrm>
              <a:prstGeom prst="line">
                <a:avLst/>
              </a:prstGeom>
              <a:noFill/>
              <a:ln w="0">
                <a:solidFill>
                  <a:srgbClr val="000000"/>
                </a:solidFill>
                <a:round/>
                <a:headEnd/>
                <a:tailEnd/>
              </a:ln>
            </p:spPr>
            <p:txBody>
              <a:bodyPr/>
              <a:lstStyle/>
              <a:p>
                <a:endParaRPr lang="en-CA"/>
              </a:p>
            </p:txBody>
          </p:sp>
          <p:sp>
            <p:nvSpPr>
              <p:cNvPr id="31825" name="Line 53"/>
              <p:cNvSpPr>
                <a:spLocks noChangeShapeType="1"/>
              </p:cNvSpPr>
              <p:nvPr/>
            </p:nvSpPr>
            <p:spPr bwMode="auto">
              <a:xfrm flipV="1">
                <a:off x="4328" y="2876"/>
                <a:ext cx="1" cy="109"/>
              </a:xfrm>
              <a:prstGeom prst="line">
                <a:avLst/>
              </a:prstGeom>
              <a:noFill/>
              <a:ln w="0">
                <a:solidFill>
                  <a:srgbClr val="000000"/>
                </a:solidFill>
                <a:round/>
                <a:headEnd/>
                <a:tailEnd/>
              </a:ln>
            </p:spPr>
            <p:txBody>
              <a:bodyPr/>
              <a:lstStyle/>
              <a:p>
                <a:endParaRPr lang="en-CA"/>
              </a:p>
            </p:txBody>
          </p:sp>
          <p:sp>
            <p:nvSpPr>
              <p:cNvPr id="31826" name="Line 54"/>
              <p:cNvSpPr>
                <a:spLocks noChangeShapeType="1"/>
              </p:cNvSpPr>
              <p:nvPr/>
            </p:nvSpPr>
            <p:spPr bwMode="auto">
              <a:xfrm flipV="1">
                <a:off x="4645" y="2876"/>
                <a:ext cx="1" cy="109"/>
              </a:xfrm>
              <a:prstGeom prst="line">
                <a:avLst/>
              </a:prstGeom>
              <a:noFill/>
              <a:ln w="0">
                <a:solidFill>
                  <a:srgbClr val="000000"/>
                </a:solidFill>
                <a:round/>
                <a:headEnd/>
                <a:tailEnd/>
              </a:ln>
            </p:spPr>
            <p:txBody>
              <a:bodyPr/>
              <a:lstStyle/>
              <a:p>
                <a:endParaRPr lang="en-CA"/>
              </a:p>
            </p:txBody>
          </p:sp>
          <p:sp>
            <p:nvSpPr>
              <p:cNvPr id="31827" name="Line 55"/>
              <p:cNvSpPr>
                <a:spLocks noChangeShapeType="1"/>
              </p:cNvSpPr>
              <p:nvPr/>
            </p:nvSpPr>
            <p:spPr bwMode="auto">
              <a:xfrm flipV="1">
                <a:off x="4962" y="2876"/>
                <a:ext cx="1" cy="109"/>
              </a:xfrm>
              <a:prstGeom prst="line">
                <a:avLst/>
              </a:prstGeom>
              <a:noFill/>
              <a:ln w="0">
                <a:solidFill>
                  <a:srgbClr val="000000"/>
                </a:solidFill>
                <a:round/>
                <a:headEnd/>
                <a:tailEnd/>
              </a:ln>
            </p:spPr>
            <p:txBody>
              <a:bodyPr/>
              <a:lstStyle/>
              <a:p>
                <a:endParaRPr lang="en-CA"/>
              </a:p>
            </p:txBody>
          </p:sp>
          <p:sp>
            <p:nvSpPr>
              <p:cNvPr id="31828" name="Line 56"/>
              <p:cNvSpPr>
                <a:spLocks noChangeShapeType="1"/>
              </p:cNvSpPr>
              <p:nvPr/>
            </p:nvSpPr>
            <p:spPr bwMode="auto">
              <a:xfrm flipV="1">
                <a:off x="5279" y="2876"/>
                <a:ext cx="1" cy="109"/>
              </a:xfrm>
              <a:prstGeom prst="line">
                <a:avLst/>
              </a:prstGeom>
              <a:noFill/>
              <a:ln w="0">
                <a:solidFill>
                  <a:srgbClr val="000000"/>
                </a:solidFill>
                <a:round/>
                <a:headEnd/>
                <a:tailEnd/>
              </a:ln>
            </p:spPr>
            <p:txBody>
              <a:bodyPr/>
              <a:lstStyle/>
              <a:p>
                <a:endParaRPr lang="en-CA"/>
              </a:p>
            </p:txBody>
          </p:sp>
          <p:sp>
            <p:nvSpPr>
              <p:cNvPr id="31829" name="Rectangle 57"/>
              <p:cNvSpPr>
                <a:spLocks noChangeArrowheads="1"/>
              </p:cNvSpPr>
              <p:nvPr/>
            </p:nvSpPr>
            <p:spPr bwMode="auto">
              <a:xfrm rot="-5400000">
                <a:off x="379" y="3137"/>
                <a:ext cx="726" cy="319"/>
              </a:xfrm>
              <a:prstGeom prst="rect">
                <a:avLst/>
              </a:prstGeom>
              <a:noFill/>
              <a:ln w="9525">
                <a:noFill/>
                <a:miter lim="800000"/>
                <a:headEnd/>
                <a:tailEnd/>
              </a:ln>
            </p:spPr>
            <p:txBody>
              <a:bodyPr wrap="none" lIns="0" tIns="0" rIns="0" bIns="0">
                <a:spAutoFit/>
              </a:bodyPr>
              <a:lstStyle/>
              <a:p>
                <a:r>
                  <a:rPr lang="en-US" sz="2000">
                    <a:solidFill>
                      <a:srgbClr val="000000"/>
                    </a:solidFill>
                  </a:rPr>
                  <a:t>20-21.9</a:t>
                </a:r>
                <a:endParaRPr lang="en-US" sz="2000"/>
              </a:p>
            </p:txBody>
          </p:sp>
          <p:sp>
            <p:nvSpPr>
              <p:cNvPr id="31830" name="Rectangle 58"/>
              <p:cNvSpPr>
                <a:spLocks noChangeArrowheads="1"/>
              </p:cNvSpPr>
              <p:nvPr/>
            </p:nvSpPr>
            <p:spPr bwMode="auto">
              <a:xfrm rot="-5400000">
                <a:off x="696" y="3137"/>
                <a:ext cx="726" cy="319"/>
              </a:xfrm>
              <a:prstGeom prst="rect">
                <a:avLst/>
              </a:prstGeom>
              <a:noFill/>
              <a:ln w="9525">
                <a:noFill/>
                <a:miter lim="800000"/>
                <a:headEnd/>
                <a:tailEnd/>
              </a:ln>
            </p:spPr>
            <p:txBody>
              <a:bodyPr wrap="none" lIns="0" tIns="0" rIns="0" bIns="0">
                <a:spAutoFit/>
              </a:bodyPr>
              <a:lstStyle/>
              <a:p>
                <a:r>
                  <a:rPr lang="en-US" sz="2000">
                    <a:solidFill>
                      <a:srgbClr val="000000"/>
                    </a:solidFill>
                  </a:rPr>
                  <a:t>22-23.9</a:t>
                </a:r>
                <a:endParaRPr lang="en-US" sz="2000"/>
              </a:p>
            </p:txBody>
          </p:sp>
          <p:sp>
            <p:nvSpPr>
              <p:cNvPr id="31831" name="Rectangle 59"/>
              <p:cNvSpPr>
                <a:spLocks noChangeArrowheads="1"/>
              </p:cNvSpPr>
              <p:nvPr/>
            </p:nvSpPr>
            <p:spPr bwMode="auto">
              <a:xfrm rot="-5400000">
                <a:off x="1011" y="3138"/>
                <a:ext cx="726" cy="318"/>
              </a:xfrm>
              <a:prstGeom prst="rect">
                <a:avLst/>
              </a:prstGeom>
              <a:noFill/>
              <a:ln w="9525">
                <a:noFill/>
                <a:miter lim="800000"/>
                <a:headEnd/>
                <a:tailEnd/>
              </a:ln>
            </p:spPr>
            <p:txBody>
              <a:bodyPr wrap="none" lIns="0" tIns="0" rIns="0" bIns="0">
                <a:spAutoFit/>
              </a:bodyPr>
              <a:lstStyle/>
              <a:p>
                <a:r>
                  <a:rPr lang="en-US" sz="2000">
                    <a:solidFill>
                      <a:srgbClr val="000000"/>
                    </a:solidFill>
                  </a:rPr>
                  <a:t>24-25.9</a:t>
                </a:r>
                <a:endParaRPr lang="en-US" sz="2000"/>
              </a:p>
            </p:txBody>
          </p:sp>
          <p:sp>
            <p:nvSpPr>
              <p:cNvPr id="31832" name="Rectangle 60"/>
              <p:cNvSpPr>
                <a:spLocks noChangeArrowheads="1"/>
              </p:cNvSpPr>
              <p:nvPr/>
            </p:nvSpPr>
            <p:spPr bwMode="auto">
              <a:xfrm rot="-5400000">
                <a:off x="1332" y="3137"/>
                <a:ext cx="726" cy="319"/>
              </a:xfrm>
              <a:prstGeom prst="rect">
                <a:avLst/>
              </a:prstGeom>
              <a:noFill/>
              <a:ln w="9525">
                <a:noFill/>
                <a:miter lim="800000"/>
                <a:headEnd/>
                <a:tailEnd/>
              </a:ln>
            </p:spPr>
            <p:txBody>
              <a:bodyPr wrap="none" lIns="0" tIns="0" rIns="0" bIns="0">
                <a:spAutoFit/>
              </a:bodyPr>
              <a:lstStyle/>
              <a:p>
                <a:r>
                  <a:rPr lang="en-US" sz="2000">
                    <a:solidFill>
                      <a:srgbClr val="000000"/>
                    </a:solidFill>
                  </a:rPr>
                  <a:t>26-27.9</a:t>
                </a:r>
                <a:endParaRPr lang="en-US" sz="2000"/>
              </a:p>
            </p:txBody>
          </p:sp>
          <p:sp>
            <p:nvSpPr>
              <p:cNvPr id="31833" name="Rectangle 61"/>
              <p:cNvSpPr>
                <a:spLocks noChangeArrowheads="1"/>
              </p:cNvSpPr>
              <p:nvPr/>
            </p:nvSpPr>
            <p:spPr bwMode="auto">
              <a:xfrm rot="-5400000">
                <a:off x="1649" y="3137"/>
                <a:ext cx="726" cy="319"/>
              </a:xfrm>
              <a:prstGeom prst="rect">
                <a:avLst/>
              </a:prstGeom>
              <a:noFill/>
              <a:ln w="9525">
                <a:noFill/>
                <a:miter lim="800000"/>
                <a:headEnd/>
                <a:tailEnd/>
              </a:ln>
            </p:spPr>
            <p:txBody>
              <a:bodyPr wrap="none" lIns="0" tIns="0" rIns="0" bIns="0">
                <a:spAutoFit/>
              </a:bodyPr>
              <a:lstStyle/>
              <a:p>
                <a:r>
                  <a:rPr lang="en-US" sz="2000">
                    <a:solidFill>
                      <a:srgbClr val="000000"/>
                    </a:solidFill>
                  </a:rPr>
                  <a:t>28-29.9</a:t>
                </a:r>
                <a:endParaRPr lang="en-US" sz="2000"/>
              </a:p>
            </p:txBody>
          </p:sp>
          <p:sp>
            <p:nvSpPr>
              <p:cNvPr id="31834" name="Rectangle 62"/>
              <p:cNvSpPr>
                <a:spLocks noChangeArrowheads="1"/>
              </p:cNvSpPr>
              <p:nvPr/>
            </p:nvSpPr>
            <p:spPr bwMode="auto">
              <a:xfrm rot="-5400000">
                <a:off x="1944" y="3083"/>
                <a:ext cx="800" cy="350"/>
              </a:xfrm>
              <a:prstGeom prst="rect">
                <a:avLst/>
              </a:prstGeom>
              <a:noFill/>
              <a:ln w="9525">
                <a:noFill/>
                <a:miter lim="800000"/>
                <a:headEnd/>
                <a:tailEnd/>
              </a:ln>
            </p:spPr>
            <p:txBody>
              <a:bodyPr wrap="none" lIns="0" tIns="0" rIns="0" bIns="0">
                <a:spAutoFit/>
              </a:bodyPr>
              <a:lstStyle/>
              <a:p>
                <a:r>
                  <a:rPr lang="en-US" sz="2200">
                    <a:solidFill>
                      <a:srgbClr val="000000"/>
                    </a:solidFill>
                  </a:rPr>
                  <a:t>30-31.9</a:t>
                </a:r>
                <a:endParaRPr lang="en-US" sz="1800"/>
              </a:p>
            </p:txBody>
          </p:sp>
          <p:sp>
            <p:nvSpPr>
              <p:cNvPr id="31835" name="Rectangle 63"/>
              <p:cNvSpPr>
                <a:spLocks noChangeArrowheads="1"/>
              </p:cNvSpPr>
              <p:nvPr/>
            </p:nvSpPr>
            <p:spPr bwMode="auto">
              <a:xfrm rot="-5400000">
                <a:off x="2283" y="3136"/>
                <a:ext cx="725" cy="319"/>
              </a:xfrm>
              <a:prstGeom prst="rect">
                <a:avLst/>
              </a:prstGeom>
              <a:noFill/>
              <a:ln w="9525">
                <a:noFill/>
                <a:miter lim="800000"/>
                <a:headEnd/>
                <a:tailEnd/>
              </a:ln>
            </p:spPr>
            <p:txBody>
              <a:bodyPr wrap="none" lIns="0" tIns="0" rIns="0" bIns="0">
                <a:spAutoFit/>
              </a:bodyPr>
              <a:lstStyle/>
              <a:p>
                <a:r>
                  <a:rPr lang="en-US" sz="2000">
                    <a:solidFill>
                      <a:srgbClr val="000000"/>
                    </a:solidFill>
                  </a:rPr>
                  <a:t>32-33.9</a:t>
                </a:r>
                <a:endParaRPr lang="en-US" sz="2000"/>
              </a:p>
            </p:txBody>
          </p:sp>
          <p:sp>
            <p:nvSpPr>
              <p:cNvPr id="31836" name="Rectangle 64"/>
              <p:cNvSpPr>
                <a:spLocks noChangeArrowheads="1"/>
              </p:cNvSpPr>
              <p:nvPr/>
            </p:nvSpPr>
            <p:spPr bwMode="auto">
              <a:xfrm rot="-5400000">
                <a:off x="2600" y="3136"/>
                <a:ext cx="725" cy="319"/>
              </a:xfrm>
              <a:prstGeom prst="rect">
                <a:avLst/>
              </a:prstGeom>
              <a:noFill/>
              <a:ln w="9525">
                <a:noFill/>
                <a:miter lim="800000"/>
                <a:headEnd/>
                <a:tailEnd/>
              </a:ln>
            </p:spPr>
            <p:txBody>
              <a:bodyPr wrap="none" lIns="0" tIns="0" rIns="0" bIns="0">
                <a:spAutoFit/>
              </a:bodyPr>
              <a:lstStyle/>
              <a:p>
                <a:r>
                  <a:rPr lang="en-US" sz="2000">
                    <a:solidFill>
                      <a:srgbClr val="000000"/>
                    </a:solidFill>
                  </a:rPr>
                  <a:t>34-35.9</a:t>
                </a:r>
                <a:endParaRPr lang="en-US" sz="2000"/>
              </a:p>
            </p:txBody>
          </p:sp>
          <p:sp>
            <p:nvSpPr>
              <p:cNvPr id="31837" name="Rectangle 65"/>
              <p:cNvSpPr>
                <a:spLocks noChangeArrowheads="1"/>
              </p:cNvSpPr>
              <p:nvPr/>
            </p:nvSpPr>
            <p:spPr bwMode="auto">
              <a:xfrm rot="-5400000">
                <a:off x="2917" y="3137"/>
                <a:ext cx="725" cy="318"/>
              </a:xfrm>
              <a:prstGeom prst="rect">
                <a:avLst/>
              </a:prstGeom>
              <a:noFill/>
              <a:ln w="9525">
                <a:noFill/>
                <a:miter lim="800000"/>
                <a:headEnd/>
                <a:tailEnd/>
              </a:ln>
            </p:spPr>
            <p:txBody>
              <a:bodyPr wrap="none" lIns="0" tIns="0" rIns="0" bIns="0">
                <a:spAutoFit/>
              </a:bodyPr>
              <a:lstStyle/>
              <a:p>
                <a:r>
                  <a:rPr lang="en-US" sz="2000">
                    <a:solidFill>
                      <a:srgbClr val="000000"/>
                    </a:solidFill>
                  </a:rPr>
                  <a:t>36-37.9</a:t>
                </a:r>
                <a:endParaRPr lang="en-US" sz="2000"/>
              </a:p>
            </p:txBody>
          </p:sp>
          <p:sp>
            <p:nvSpPr>
              <p:cNvPr id="31838" name="Rectangle 66"/>
              <p:cNvSpPr>
                <a:spLocks noChangeArrowheads="1"/>
              </p:cNvSpPr>
              <p:nvPr/>
            </p:nvSpPr>
            <p:spPr bwMode="auto">
              <a:xfrm rot="-5400000">
                <a:off x="3233" y="3136"/>
                <a:ext cx="725" cy="319"/>
              </a:xfrm>
              <a:prstGeom prst="rect">
                <a:avLst/>
              </a:prstGeom>
              <a:noFill/>
              <a:ln w="9525">
                <a:noFill/>
                <a:miter lim="800000"/>
                <a:headEnd/>
                <a:tailEnd/>
              </a:ln>
            </p:spPr>
            <p:txBody>
              <a:bodyPr wrap="none" lIns="0" tIns="0" rIns="0" bIns="0">
                <a:spAutoFit/>
              </a:bodyPr>
              <a:lstStyle/>
              <a:p>
                <a:r>
                  <a:rPr lang="en-US" sz="2000">
                    <a:solidFill>
                      <a:srgbClr val="000000"/>
                    </a:solidFill>
                  </a:rPr>
                  <a:t>38-39.9</a:t>
                </a:r>
                <a:endParaRPr lang="en-US" sz="2000"/>
              </a:p>
            </p:txBody>
          </p:sp>
          <p:sp>
            <p:nvSpPr>
              <p:cNvPr id="31839" name="Rectangle 67"/>
              <p:cNvSpPr>
                <a:spLocks noChangeArrowheads="1"/>
              </p:cNvSpPr>
              <p:nvPr/>
            </p:nvSpPr>
            <p:spPr bwMode="auto">
              <a:xfrm rot="-5400000">
                <a:off x="3550" y="3136"/>
                <a:ext cx="725" cy="319"/>
              </a:xfrm>
              <a:prstGeom prst="rect">
                <a:avLst/>
              </a:prstGeom>
              <a:noFill/>
              <a:ln w="9525">
                <a:noFill/>
                <a:miter lim="800000"/>
                <a:headEnd/>
                <a:tailEnd/>
              </a:ln>
            </p:spPr>
            <p:txBody>
              <a:bodyPr wrap="none" lIns="0" tIns="0" rIns="0" bIns="0">
                <a:spAutoFit/>
              </a:bodyPr>
              <a:lstStyle/>
              <a:p>
                <a:r>
                  <a:rPr lang="en-US" sz="2000">
                    <a:solidFill>
                      <a:srgbClr val="000000"/>
                    </a:solidFill>
                  </a:rPr>
                  <a:t>40-41.9</a:t>
                </a:r>
                <a:endParaRPr lang="en-US" sz="2000"/>
              </a:p>
            </p:txBody>
          </p:sp>
          <p:sp>
            <p:nvSpPr>
              <p:cNvPr id="31840" name="Rectangle 68"/>
              <p:cNvSpPr>
                <a:spLocks noChangeArrowheads="1"/>
              </p:cNvSpPr>
              <p:nvPr/>
            </p:nvSpPr>
            <p:spPr bwMode="auto">
              <a:xfrm rot="-5400000">
                <a:off x="3867" y="3137"/>
                <a:ext cx="726" cy="319"/>
              </a:xfrm>
              <a:prstGeom prst="rect">
                <a:avLst/>
              </a:prstGeom>
              <a:noFill/>
              <a:ln w="9525">
                <a:noFill/>
                <a:miter lim="800000"/>
                <a:headEnd/>
                <a:tailEnd/>
              </a:ln>
            </p:spPr>
            <p:txBody>
              <a:bodyPr wrap="none" lIns="0" tIns="0" rIns="0" bIns="0">
                <a:spAutoFit/>
              </a:bodyPr>
              <a:lstStyle/>
              <a:p>
                <a:r>
                  <a:rPr lang="en-US" sz="2000">
                    <a:solidFill>
                      <a:srgbClr val="000000"/>
                    </a:solidFill>
                  </a:rPr>
                  <a:t>42-43.9</a:t>
                </a:r>
                <a:endParaRPr lang="en-US" sz="2000"/>
              </a:p>
            </p:txBody>
          </p:sp>
          <p:sp>
            <p:nvSpPr>
              <p:cNvPr id="31841" name="Rectangle 69"/>
              <p:cNvSpPr>
                <a:spLocks noChangeArrowheads="1"/>
              </p:cNvSpPr>
              <p:nvPr/>
            </p:nvSpPr>
            <p:spPr bwMode="auto">
              <a:xfrm rot="-5400000">
                <a:off x="4184" y="3138"/>
                <a:ext cx="726" cy="319"/>
              </a:xfrm>
              <a:prstGeom prst="rect">
                <a:avLst/>
              </a:prstGeom>
              <a:noFill/>
              <a:ln w="9525">
                <a:noFill/>
                <a:miter lim="800000"/>
                <a:headEnd/>
                <a:tailEnd/>
              </a:ln>
            </p:spPr>
            <p:txBody>
              <a:bodyPr wrap="none" lIns="0" tIns="0" rIns="0" bIns="0">
                <a:spAutoFit/>
              </a:bodyPr>
              <a:lstStyle/>
              <a:p>
                <a:r>
                  <a:rPr lang="en-US" sz="2000">
                    <a:solidFill>
                      <a:srgbClr val="000000"/>
                    </a:solidFill>
                  </a:rPr>
                  <a:t>44-45.9</a:t>
                </a:r>
                <a:endParaRPr lang="en-US" sz="2000"/>
              </a:p>
            </p:txBody>
          </p:sp>
          <p:sp>
            <p:nvSpPr>
              <p:cNvPr id="31842" name="Rectangle 70"/>
              <p:cNvSpPr>
                <a:spLocks noChangeArrowheads="1"/>
              </p:cNvSpPr>
              <p:nvPr/>
            </p:nvSpPr>
            <p:spPr bwMode="auto">
              <a:xfrm rot="-5400000">
                <a:off x="4501" y="3138"/>
                <a:ext cx="726" cy="318"/>
              </a:xfrm>
              <a:prstGeom prst="rect">
                <a:avLst/>
              </a:prstGeom>
              <a:noFill/>
              <a:ln w="9525">
                <a:noFill/>
                <a:miter lim="800000"/>
                <a:headEnd/>
                <a:tailEnd/>
              </a:ln>
            </p:spPr>
            <p:txBody>
              <a:bodyPr wrap="none" lIns="0" tIns="0" rIns="0" bIns="0">
                <a:spAutoFit/>
              </a:bodyPr>
              <a:lstStyle/>
              <a:p>
                <a:r>
                  <a:rPr lang="en-US" sz="2000">
                    <a:solidFill>
                      <a:srgbClr val="000000"/>
                    </a:solidFill>
                  </a:rPr>
                  <a:t>46-47.9</a:t>
                </a:r>
                <a:endParaRPr lang="en-US" sz="2000"/>
              </a:p>
            </p:txBody>
          </p:sp>
          <p:sp>
            <p:nvSpPr>
              <p:cNvPr id="31843" name="Rectangle 71"/>
              <p:cNvSpPr>
                <a:spLocks noChangeArrowheads="1"/>
              </p:cNvSpPr>
              <p:nvPr/>
            </p:nvSpPr>
            <p:spPr bwMode="auto">
              <a:xfrm rot="-5400000">
                <a:off x="4818" y="3137"/>
                <a:ext cx="725" cy="318"/>
              </a:xfrm>
              <a:prstGeom prst="rect">
                <a:avLst/>
              </a:prstGeom>
              <a:noFill/>
              <a:ln w="9525">
                <a:noFill/>
                <a:miter lim="800000"/>
                <a:headEnd/>
                <a:tailEnd/>
              </a:ln>
            </p:spPr>
            <p:txBody>
              <a:bodyPr wrap="none" lIns="0" tIns="0" rIns="0" bIns="0">
                <a:spAutoFit/>
              </a:bodyPr>
              <a:lstStyle/>
              <a:p>
                <a:r>
                  <a:rPr lang="en-US" sz="2000">
                    <a:solidFill>
                      <a:srgbClr val="000000"/>
                    </a:solidFill>
                  </a:rPr>
                  <a:t>48-49.9</a:t>
                </a:r>
                <a:endParaRPr lang="en-US" sz="2000"/>
              </a:p>
            </p:txBody>
          </p:sp>
        </p:grpSp>
      </p:grpSp>
      <p:sp>
        <p:nvSpPr>
          <p:cNvPr id="129096" name="Text Box 72"/>
          <p:cNvSpPr txBox="1">
            <a:spLocks noChangeArrowheads="1"/>
          </p:cNvSpPr>
          <p:nvPr/>
        </p:nvSpPr>
        <p:spPr bwMode="auto">
          <a:xfrm>
            <a:off x="76200" y="3200400"/>
            <a:ext cx="4184650" cy="457200"/>
          </a:xfrm>
          <a:prstGeom prst="rect">
            <a:avLst/>
          </a:prstGeom>
          <a:noFill/>
          <a:ln w="9525">
            <a:noFill/>
            <a:miter lim="800000"/>
            <a:headEnd/>
            <a:tailEnd/>
          </a:ln>
        </p:spPr>
        <p:txBody>
          <a:bodyPr wrap="none">
            <a:spAutoFit/>
          </a:bodyPr>
          <a:lstStyle/>
          <a:p>
            <a:r>
              <a:rPr lang="en-US">
                <a:solidFill>
                  <a:srgbClr val="FF0000"/>
                </a:solidFill>
              </a:rPr>
              <a:t>Probability density of grades: </a:t>
            </a:r>
          </a:p>
        </p:txBody>
      </p:sp>
      <p:sp>
        <p:nvSpPr>
          <p:cNvPr id="31750" name="Text Box 73"/>
          <p:cNvSpPr txBox="1">
            <a:spLocks noChangeArrowheads="1"/>
          </p:cNvSpPr>
          <p:nvPr/>
        </p:nvSpPr>
        <p:spPr bwMode="auto">
          <a:xfrm>
            <a:off x="990600" y="3844925"/>
            <a:ext cx="7964488" cy="457200"/>
          </a:xfrm>
          <a:prstGeom prst="rect">
            <a:avLst/>
          </a:prstGeom>
          <a:noFill/>
          <a:ln w="9525">
            <a:noFill/>
            <a:miter lim="800000"/>
            <a:headEnd/>
            <a:tailEnd/>
          </a:ln>
        </p:spPr>
        <p:txBody>
          <a:bodyPr wrap="none">
            <a:spAutoFit/>
          </a:bodyPr>
          <a:lstStyle/>
          <a:p>
            <a:r>
              <a:rPr lang="en-US"/>
              <a:t>What is the probability of getting a score between 38-40? </a:t>
            </a:r>
          </a:p>
        </p:txBody>
      </p:sp>
      <p:sp>
        <p:nvSpPr>
          <p:cNvPr id="31751" name="Rectangle 74"/>
          <p:cNvSpPr>
            <a:spLocks noChangeArrowheads="1"/>
          </p:cNvSpPr>
          <p:nvPr/>
        </p:nvSpPr>
        <p:spPr bwMode="auto">
          <a:xfrm>
            <a:off x="774700" y="3657600"/>
            <a:ext cx="8032750" cy="2351088"/>
          </a:xfrm>
          <a:prstGeom prst="rect">
            <a:avLst/>
          </a:prstGeom>
          <a:solidFill>
            <a:srgbClr val="FFFFFF"/>
          </a:solidFill>
          <a:ln w="9525">
            <a:noFill/>
            <a:miter lim="800000"/>
            <a:headEnd/>
            <a:tailEnd/>
          </a:ln>
        </p:spPr>
        <p:txBody>
          <a:bodyPr/>
          <a:lstStyle/>
          <a:p>
            <a:endParaRPr lang="en-US"/>
          </a:p>
        </p:txBody>
      </p:sp>
      <p:sp>
        <p:nvSpPr>
          <p:cNvPr id="129099" name="Line 75"/>
          <p:cNvSpPr>
            <a:spLocks noChangeShapeType="1"/>
          </p:cNvSpPr>
          <p:nvPr/>
        </p:nvSpPr>
        <p:spPr bwMode="auto">
          <a:xfrm>
            <a:off x="774700" y="3657600"/>
            <a:ext cx="1588" cy="2351088"/>
          </a:xfrm>
          <a:prstGeom prst="line">
            <a:avLst/>
          </a:prstGeom>
          <a:noFill/>
          <a:ln w="0">
            <a:solidFill>
              <a:srgbClr val="000000"/>
            </a:solidFill>
            <a:round/>
            <a:headEnd/>
            <a:tailEnd/>
          </a:ln>
        </p:spPr>
        <p:txBody>
          <a:bodyPr/>
          <a:lstStyle/>
          <a:p>
            <a:endParaRPr lang="en-CA"/>
          </a:p>
        </p:txBody>
      </p:sp>
      <p:sp>
        <p:nvSpPr>
          <p:cNvPr id="129100" name="Line 76"/>
          <p:cNvSpPr>
            <a:spLocks noChangeShapeType="1"/>
          </p:cNvSpPr>
          <p:nvPr/>
        </p:nvSpPr>
        <p:spPr bwMode="auto">
          <a:xfrm>
            <a:off x="687388" y="6008688"/>
            <a:ext cx="173037" cy="1587"/>
          </a:xfrm>
          <a:prstGeom prst="line">
            <a:avLst/>
          </a:prstGeom>
          <a:noFill/>
          <a:ln w="0">
            <a:solidFill>
              <a:srgbClr val="000000"/>
            </a:solidFill>
            <a:round/>
            <a:headEnd/>
            <a:tailEnd/>
          </a:ln>
        </p:spPr>
        <p:txBody>
          <a:bodyPr/>
          <a:lstStyle/>
          <a:p>
            <a:endParaRPr lang="en-CA"/>
          </a:p>
        </p:txBody>
      </p:sp>
      <p:sp>
        <p:nvSpPr>
          <p:cNvPr id="129101" name="Line 77"/>
          <p:cNvSpPr>
            <a:spLocks noChangeShapeType="1"/>
          </p:cNvSpPr>
          <p:nvPr/>
        </p:nvSpPr>
        <p:spPr bwMode="auto">
          <a:xfrm>
            <a:off x="687388" y="5675313"/>
            <a:ext cx="173037" cy="0"/>
          </a:xfrm>
          <a:prstGeom prst="line">
            <a:avLst/>
          </a:prstGeom>
          <a:noFill/>
          <a:ln w="0">
            <a:solidFill>
              <a:srgbClr val="000000"/>
            </a:solidFill>
            <a:round/>
            <a:headEnd/>
            <a:tailEnd/>
          </a:ln>
        </p:spPr>
        <p:txBody>
          <a:bodyPr/>
          <a:lstStyle/>
          <a:p>
            <a:endParaRPr lang="en-CA"/>
          </a:p>
        </p:txBody>
      </p:sp>
      <p:sp>
        <p:nvSpPr>
          <p:cNvPr id="129102" name="Line 78"/>
          <p:cNvSpPr>
            <a:spLocks noChangeShapeType="1"/>
          </p:cNvSpPr>
          <p:nvPr/>
        </p:nvSpPr>
        <p:spPr bwMode="auto">
          <a:xfrm>
            <a:off x="687388" y="5343525"/>
            <a:ext cx="173037" cy="0"/>
          </a:xfrm>
          <a:prstGeom prst="line">
            <a:avLst/>
          </a:prstGeom>
          <a:noFill/>
          <a:ln w="0">
            <a:solidFill>
              <a:srgbClr val="000000"/>
            </a:solidFill>
            <a:round/>
            <a:headEnd/>
            <a:tailEnd/>
          </a:ln>
        </p:spPr>
        <p:txBody>
          <a:bodyPr/>
          <a:lstStyle/>
          <a:p>
            <a:endParaRPr lang="en-CA"/>
          </a:p>
        </p:txBody>
      </p:sp>
      <p:sp>
        <p:nvSpPr>
          <p:cNvPr id="129103" name="Line 79"/>
          <p:cNvSpPr>
            <a:spLocks noChangeShapeType="1"/>
          </p:cNvSpPr>
          <p:nvPr/>
        </p:nvSpPr>
        <p:spPr bwMode="auto">
          <a:xfrm>
            <a:off x="687388" y="5008563"/>
            <a:ext cx="173037" cy="0"/>
          </a:xfrm>
          <a:prstGeom prst="line">
            <a:avLst/>
          </a:prstGeom>
          <a:noFill/>
          <a:ln w="0">
            <a:solidFill>
              <a:srgbClr val="000000"/>
            </a:solidFill>
            <a:round/>
            <a:headEnd/>
            <a:tailEnd/>
          </a:ln>
        </p:spPr>
        <p:txBody>
          <a:bodyPr/>
          <a:lstStyle/>
          <a:p>
            <a:endParaRPr lang="en-CA"/>
          </a:p>
        </p:txBody>
      </p:sp>
      <p:sp>
        <p:nvSpPr>
          <p:cNvPr id="129104" name="Line 80"/>
          <p:cNvSpPr>
            <a:spLocks noChangeShapeType="1"/>
          </p:cNvSpPr>
          <p:nvPr/>
        </p:nvSpPr>
        <p:spPr bwMode="auto">
          <a:xfrm>
            <a:off x="687388" y="4657725"/>
            <a:ext cx="173037" cy="1588"/>
          </a:xfrm>
          <a:prstGeom prst="line">
            <a:avLst/>
          </a:prstGeom>
          <a:noFill/>
          <a:ln w="0">
            <a:solidFill>
              <a:srgbClr val="000000"/>
            </a:solidFill>
            <a:round/>
            <a:headEnd/>
            <a:tailEnd/>
          </a:ln>
        </p:spPr>
        <p:txBody>
          <a:bodyPr/>
          <a:lstStyle/>
          <a:p>
            <a:endParaRPr lang="en-CA"/>
          </a:p>
        </p:txBody>
      </p:sp>
      <p:sp>
        <p:nvSpPr>
          <p:cNvPr id="129105" name="Line 81"/>
          <p:cNvSpPr>
            <a:spLocks noChangeShapeType="1"/>
          </p:cNvSpPr>
          <p:nvPr/>
        </p:nvSpPr>
        <p:spPr bwMode="auto">
          <a:xfrm>
            <a:off x="687388" y="4324350"/>
            <a:ext cx="173037" cy="0"/>
          </a:xfrm>
          <a:prstGeom prst="line">
            <a:avLst/>
          </a:prstGeom>
          <a:noFill/>
          <a:ln w="0">
            <a:solidFill>
              <a:srgbClr val="000000"/>
            </a:solidFill>
            <a:round/>
            <a:headEnd/>
            <a:tailEnd/>
          </a:ln>
        </p:spPr>
        <p:txBody>
          <a:bodyPr/>
          <a:lstStyle/>
          <a:p>
            <a:endParaRPr lang="en-CA"/>
          </a:p>
        </p:txBody>
      </p:sp>
      <p:sp>
        <p:nvSpPr>
          <p:cNvPr id="129106" name="Line 82"/>
          <p:cNvSpPr>
            <a:spLocks noChangeShapeType="1"/>
          </p:cNvSpPr>
          <p:nvPr/>
        </p:nvSpPr>
        <p:spPr bwMode="auto">
          <a:xfrm>
            <a:off x="687388" y="3990975"/>
            <a:ext cx="173037" cy="1588"/>
          </a:xfrm>
          <a:prstGeom prst="line">
            <a:avLst/>
          </a:prstGeom>
          <a:noFill/>
          <a:ln w="0">
            <a:solidFill>
              <a:srgbClr val="000000"/>
            </a:solidFill>
            <a:round/>
            <a:headEnd/>
            <a:tailEnd/>
          </a:ln>
        </p:spPr>
        <p:txBody>
          <a:bodyPr/>
          <a:lstStyle/>
          <a:p>
            <a:endParaRPr lang="en-CA"/>
          </a:p>
        </p:txBody>
      </p:sp>
      <p:sp>
        <p:nvSpPr>
          <p:cNvPr id="129107" name="Line 83"/>
          <p:cNvSpPr>
            <a:spLocks noChangeShapeType="1"/>
          </p:cNvSpPr>
          <p:nvPr/>
        </p:nvSpPr>
        <p:spPr bwMode="auto">
          <a:xfrm>
            <a:off x="687388" y="3657600"/>
            <a:ext cx="173037" cy="1588"/>
          </a:xfrm>
          <a:prstGeom prst="line">
            <a:avLst/>
          </a:prstGeom>
          <a:noFill/>
          <a:ln w="0">
            <a:solidFill>
              <a:srgbClr val="000000"/>
            </a:solidFill>
            <a:round/>
            <a:headEnd/>
            <a:tailEnd/>
          </a:ln>
        </p:spPr>
        <p:txBody>
          <a:bodyPr/>
          <a:lstStyle/>
          <a:p>
            <a:endParaRPr lang="en-CA"/>
          </a:p>
        </p:txBody>
      </p:sp>
      <p:sp>
        <p:nvSpPr>
          <p:cNvPr id="129108" name="Line 84"/>
          <p:cNvSpPr>
            <a:spLocks noChangeShapeType="1"/>
          </p:cNvSpPr>
          <p:nvPr/>
        </p:nvSpPr>
        <p:spPr bwMode="auto">
          <a:xfrm flipV="1">
            <a:off x="774700" y="5927725"/>
            <a:ext cx="1588" cy="160338"/>
          </a:xfrm>
          <a:prstGeom prst="line">
            <a:avLst/>
          </a:prstGeom>
          <a:noFill/>
          <a:ln w="0">
            <a:solidFill>
              <a:srgbClr val="000000"/>
            </a:solidFill>
            <a:round/>
            <a:headEnd/>
            <a:tailEnd/>
          </a:ln>
        </p:spPr>
        <p:txBody>
          <a:bodyPr/>
          <a:lstStyle/>
          <a:p>
            <a:endParaRPr lang="en-CA"/>
          </a:p>
        </p:txBody>
      </p:sp>
      <p:sp>
        <p:nvSpPr>
          <p:cNvPr id="31762" name="Line 85"/>
          <p:cNvSpPr>
            <a:spLocks noChangeShapeType="1"/>
          </p:cNvSpPr>
          <p:nvPr/>
        </p:nvSpPr>
        <p:spPr bwMode="auto">
          <a:xfrm flipV="1">
            <a:off x="8807450" y="5927725"/>
            <a:ext cx="1588" cy="160338"/>
          </a:xfrm>
          <a:prstGeom prst="line">
            <a:avLst/>
          </a:prstGeom>
          <a:noFill/>
          <a:ln w="0">
            <a:solidFill>
              <a:srgbClr val="000000"/>
            </a:solidFill>
            <a:round/>
            <a:headEnd/>
            <a:tailEnd/>
          </a:ln>
        </p:spPr>
        <p:txBody>
          <a:bodyPr/>
          <a:lstStyle/>
          <a:p>
            <a:endParaRPr lang="en-CA"/>
          </a:p>
        </p:txBody>
      </p:sp>
      <p:sp>
        <p:nvSpPr>
          <p:cNvPr id="129110" name="Freeform 86"/>
          <p:cNvSpPr>
            <a:spLocks/>
          </p:cNvSpPr>
          <p:nvPr/>
        </p:nvSpPr>
        <p:spPr bwMode="auto">
          <a:xfrm>
            <a:off x="762000" y="4030663"/>
            <a:ext cx="8077200" cy="2000250"/>
          </a:xfrm>
          <a:custGeom>
            <a:avLst/>
            <a:gdLst>
              <a:gd name="T0" fmla="*/ 0 w 5088"/>
              <a:gd name="T1" fmla="*/ 1358 h 1376"/>
              <a:gd name="T2" fmla="*/ 1596 w 5088"/>
              <a:gd name="T3" fmla="*/ 1359 h 1376"/>
              <a:gd name="T4" fmla="*/ 2442 w 5088"/>
              <a:gd name="T5" fmla="*/ 1310 h 1376"/>
              <a:gd name="T6" fmla="*/ 2935 w 5088"/>
              <a:gd name="T7" fmla="*/ 963 h 1376"/>
              <a:gd name="T8" fmla="*/ 3455 w 5088"/>
              <a:gd name="T9" fmla="*/ 734 h 1376"/>
              <a:gd name="T10" fmla="*/ 3792 w 5088"/>
              <a:gd name="T11" fmla="*/ 446 h 1376"/>
              <a:gd name="T12" fmla="*/ 4094 w 5088"/>
              <a:gd name="T13" fmla="*/ 5 h 1376"/>
              <a:gd name="T14" fmla="*/ 4406 w 5088"/>
              <a:gd name="T15" fmla="*/ 477 h 1376"/>
              <a:gd name="T16" fmla="*/ 4800 w 5088"/>
              <a:gd name="T17" fmla="*/ 734 h 1376"/>
              <a:gd name="T18" fmla="*/ 4944 w 5088"/>
              <a:gd name="T19" fmla="*/ 1166 h 1376"/>
              <a:gd name="T20" fmla="*/ 5088 w 5088"/>
              <a:gd name="T21" fmla="*/ 1358 h 137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88"/>
              <a:gd name="T34" fmla="*/ 0 h 1376"/>
              <a:gd name="T35" fmla="*/ 5088 w 5088"/>
              <a:gd name="T36" fmla="*/ 1376 h 137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88" h="1376">
                <a:moveTo>
                  <a:pt x="0" y="1358"/>
                </a:moveTo>
                <a:cubicBezTo>
                  <a:pt x="266" y="1358"/>
                  <a:pt x="1189" y="1367"/>
                  <a:pt x="1596" y="1359"/>
                </a:cubicBezTo>
                <a:cubicBezTo>
                  <a:pt x="2003" y="1351"/>
                  <a:pt x="2219" y="1376"/>
                  <a:pt x="2442" y="1310"/>
                </a:cubicBezTo>
                <a:cubicBezTo>
                  <a:pt x="2665" y="1244"/>
                  <a:pt x="2766" y="1059"/>
                  <a:pt x="2935" y="963"/>
                </a:cubicBezTo>
                <a:cubicBezTo>
                  <a:pt x="3104" y="867"/>
                  <a:pt x="3312" y="820"/>
                  <a:pt x="3455" y="734"/>
                </a:cubicBezTo>
                <a:cubicBezTo>
                  <a:pt x="3598" y="648"/>
                  <a:pt x="3686" y="567"/>
                  <a:pt x="3792" y="446"/>
                </a:cubicBezTo>
                <a:cubicBezTo>
                  <a:pt x="3898" y="325"/>
                  <a:pt x="3992" y="0"/>
                  <a:pt x="4094" y="5"/>
                </a:cubicBezTo>
                <a:cubicBezTo>
                  <a:pt x="4196" y="10"/>
                  <a:pt x="4288" y="355"/>
                  <a:pt x="4406" y="477"/>
                </a:cubicBezTo>
                <a:cubicBezTo>
                  <a:pt x="4524" y="599"/>
                  <a:pt x="4710" y="619"/>
                  <a:pt x="4800" y="734"/>
                </a:cubicBezTo>
                <a:cubicBezTo>
                  <a:pt x="4890" y="849"/>
                  <a:pt x="4896" y="1062"/>
                  <a:pt x="4944" y="1166"/>
                </a:cubicBezTo>
                <a:cubicBezTo>
                  <a:pt x="4992" y="1270"/>
                  <a:pt x="5064" y="1326"/>
                  <a:pt x="5088" y="1358"/>
                </a:cubicBezTo>
              </a:path>
            </a:pathLst>
          </a:custGeom>
          <a:noFill/>
          <a:ln w="38100">
            <a:solidFill>
              <a:srgbClr val="FF0000"/>
            </a:solidFill>
            <a:round/>
            <a:headEnd/>
            <a:tailEnd/>
          </a:ln>
        </p:spPr>
        <p:txBody>
          <a:bodyPr/>
          <a:lstStyle/>
          <a:p>
            <a:endParaRPr lang="en-CA"/>
          </a:p>
        </p:txBody>
      </p:sp>
      <p:sp>
        <p:nvSpPr>
          <p:cNvPr id="129111" name="Rectangle 87"/>
          <p:cNvSpPr>
            <a:spLocks noChangeArrowheads="1"/>
          </p:cNvSpPr>
          <p:nvPr/>
        </p:nvSpPr>
        <p:spPr bwMode="auto">
          <a:xfrm>
            <a:off x="762000" y="3657600"/>
            <a:ext cx="8032750" cy="2351088"/>
          </a:xfrm>
          <a:prstGeom prst="rect">
            <a:avLst/>
          </a:prstGeom>
          <a:noFill/>
          <a:ln w="17463">
            <a:solidFill>
              <a:srgbClr val="808080"/>
            </a:solidFill>
            <a:miter lim="800000"/>
            <a:headEnd/>
            <a:tailEnd/>
          </a:ln>
        </p:spPr>
        <p:txBody>
          <a:bodyPr/>
          <a:lstStyle/>
          <a:p>
            <a:endParaRPr lang="en-CA"/>
          </a:p>
        </p:txBody>
      </p:sp>
      <p:sp>
        <p:nvSpPr>
          <p:cNvPr id="129112" name="Text Box 88"/>
          <p:cNvSpPr txBox="1">
            <a:spLocks noChangeArrowheads="1"/>
          </p:cNvSpPr>
          <p:nvPr/>
        </p:nvSpPr>
        <p:spPr bwMode="auto">
          <a:xfrm>
            <a:off x="533400" y="5992813"/>
            <a:ext cx="354013" cy="457200"/>
          </a:xfrm>
          <a:prstGeom prst="rect">
            <a:avLst/>
          </a:prstGeom>
          <a:noFill/>
          <a:ln w="9525">
            <a:noFill/>
            <a:miter lim="800000"/>
            <a:headEnd/>
            <a:tailEnd/>
          </a:ln>
        </p:spPr>
        <p:txBody>
          <a:bodyPr wrap="none">
            <a:spAutoFit/>
          </a:bodyPr>
          <a:lstStyle/>
          <a:p>
            <a:r>
              <a:rPr lang="en-US"/>
              <a:t>0</a:t>
            </a:r>
          </a:p>
        </p:txBody>
      </p:sp>
      <p:sp>
        <p:nvSpPr>
          <p:cNvPr id="129113" name="Text Box 89"/>
          <p:cNvSpPr txBox="1">
            <a:spLocks noChangeArrowheads="1"/>
          </p:cNvSpPr>
          <p:nvPr/>
        </p:nvSpPr>
        <p:spPr bwMode="auto">
          <a:xfrm>
            <a:off x="4038600" y="5943600"/>
            <a:ext cx="523875" cy="457200"/>
          </a:xfrm>
          <a:prstGeom prst="rect">
            <a:avLst/>
          </a:prstGeom>
          <a:noFill/>
          <a:ln w="9525">
            <a:noFill/>
            <a:miter lim="800000"/>
            <a:headEnd/>
            <a:tailEnd/>
          </a:ln>
        </p:spPr>
        <p:txBody>
          <a:bodyPr wrap="none">
            <a:spAutoFit/>
          </a:bodyPr>
          <a:lstStyle/>
          <a:p>
            <a:r>
              <a:rPr lang="en-US"/>
              <a:t>20</a:t>
            </a:r>
          </a:p>
        </p:txBody>
      </p:sp>
      <p:sp>
        <p:nvSpPr>
          <p:cNvPr id="129114" name="Text Box 90"/>
          <p:cNvSpPr txBox="1">
            <a:spLocks noChangeArrowheads="1"/>
          </p:cNvSpPr>
          <p:nvPr/>
        </p:nvSpPr>
        <p:spPr bwMode="auto">
          <a:xfrm>
            <a:off x="8610600" y="5992813"/>
            <a:ext cx="523875" cy="457200"/>
          </a:xfrm>
          <a:prstGeom prst="rect">
            <a:avLst/>
          </a:prstGeom>
          <a:noFill/>
          <a:ln w="9525">
            <a:noFill/>
            <a:miter lim="800000"/>
            <a:headEnd/>
            <a:tailEnd/>
          </a:ln>
        </p:spPr>
        <p:txBody>
          <a:bodyPr wrap="none">
            <a:spAutoFit/>
          </a:bodyPr>
          <a:lstStyle/>
          <a:p>
            <a:r>
              <a:rPr lang="en-US"/>
              <a:t>50</a:t>
            </a:r>
          </a:p>
        </p:txBody>
      </p:sp>
      <p:sp>
        <p:nvSpPr>
          <p:cNvPr id="129115" name="Text Box 91"/>
          <p:cNvSpPr txBox="1">
            <a:spLocks noChangeArrowheads="1"/>
          </p:cNvSpPr>
          <p:nvPr/>
        </p:nvSpPr>
        <p:spPr bwMode="auto">
          <a:xfrm>
            <a:off x="0" y="3751263"/>
            <a:ext cx="777875" cy="457200"/>
          </a:xfrm>
          <a:prstGeom prst="rect">
            <a:avLst/>
          </a:prstGeom>
          <a:noFill/>
          <a:ln w="9525">
            <a:noFill/>
            <a:miter lim="800000"/>
            <a:headEnd/>
            <a:tailEnd/>
          </a:ln>
        </p:spPr>
        <p:txBody>
          <a:bodyPr wrap="none">
            <a:spAutoFit/>
          </a:bodyPr>
          <a:lstStyle/>
          <a:p>
            <a:r>
              <a:rPr lang="en-US"/>
              <a:t>0.07</a:t>
            </a:r>
          </a:p>
        </p:txBody>
      </p:sp>
      <p:sp>
        <p:nvSpPr>
          <p:cNvPr id="129116" name="Text Box 92"/>
          <p:cNvSpPr txBox="1">
            <a:spLocks noChangeArrowheads="1"/>
          </p:cNvSpPr>
          <p:nvPr/>
        </p:nvSpPr>
        <p:spPr bwMode="auto">
          <a:xfrm>
            <a:off x="1066800" y="3608388"/>
            <a:ext cx="5943600" cy="2123658"/>
          </a:xfrm>
          <a:prstGeom prst="rect">
            <a:avLst/>
          </a:prstGeom>
          <a:noFill/>
          <a:ln w="9525">
            <a:noFill/>
            <a:miter lim="800000"/>
            <a:headEnd/>
            <a:tailEnd/>
          </a:ln>
        </p:spPr>
        <p:txBody>
          <a:bodyPr>
            <a:spAutoFit/>
          </a:bodyPr>
          <a:lstStyle/>
          <a:p>
            <a:r>
              <a:rPr lang="en-US" sz="2200" dirty="0" smtClean="0"/>
              <a:t> prob. of finding a student in 38-40 interval?</a:t>
            </a:r>
            <a:endParaRPr lang="en-US" sz="2200" dirty="0"/>
          </a:p>
          <a:p>
            <a:endParaRPr lang="en-US" sz="2200" dirty="0"/>
          </a:p>
          <a:p>
            <a:r>
              <a:rPr lang="en-US" sz="2200" dirty="0"/>
              <a:t>Probability =    P(x)*</a:t>
            </a:r>
            <a:r>
              <a:rPr lang="en-US" sz="2200" dirty="0" err="1"/>
              <a:t>dx</a:t>
            </a:r>
            <a:r>
              <a:rPr lang="en-US" sz="2200" dirty="0"/>
              <a:t> = 0.07*2 = 0.14 </a:t>
            </a:r>
          </a:p>
          <a:p>
            <a:endParaRPr lang="en-US" sz="2200" dirty="0"/>
          </a:p>
          <a:p>
            <a:endParaRPr lang="en-US" sz="2200" dirty="0"/>
          </a:p>
          <a:p>
            <a:r>
              <a:rPr lang="en-US" sz="2200" dirty="0"/>
              <a:t>   	</a:t>
            </a:r>
          </a:p>
        </p:txBody>
      </p:sp>
      <p:sp>
        <p:nvSpPr>
          <p:cNvPr id="129117" name="Text Box 93"/>
          <p:cNvSpPr txBox="1">
            <a:spLocks noChangeArrowheads="1"/>
          </p:cNvSpPr>
          <p:nvPr/>
        </p:nvSpPr>
        <p:spPr bwMode="auto">
          <a:xfrm>
            <a:off x="7467600" y="3733800"/>
            <a:ext cx="742950" cy="457200"/>
          </a:xfrm>
          <a:prstGeom prst="rect">
            <a:avLst/>
          </a:prstGeom>
          <a:noFill/>
          <a:ln w="9525">
            <a:noFill/>
            <a:miter lim="800000"/>
            <a:headEnd/>
            <a:tailEnd/>
          </a:ln>
        </p:spPr>
        <p:txBody>
          <a:bodyPr wrap="none">
            <a:spAutoFit/>
          </a:bodyPr>
          <a:lstStyle/>
          <a:p>
            <a:r>
              <a:rPr lang="en-US">
                <a:solidFill>
                  <a:srgbClr val="FF0000"/>
                </a:solidFill>
              </a:rPr>
              <a:t>P(x)</a:t>
            </a:r>
          </a:p>
        </p:txBody>
      </p:sp>
      <p:sp>
        <p:nvSpPr>
          <p:cNvPr id="129118" name="Freeform 94"/>
          <p:cNvSpPr>
            <a:spLocks/>
          </p:cNvSpPr>
          <p:nvPr/>
        </p:nvSpPr>
        <p:spPr bwMode="auto">
          <a:xfrm>
            <a:off x="2819400" y="4094163"/>
            <a:ext cx="152400" cy="800100"/>
          </a:xfrm>
          <a:custGeom>
            <a:avLst/>
            <a:gdLst>
              <a:gd name="T0" fmla="*/ 96 w 96"/>
              <a:gd name="T1" fmla="*/ 120 h 624"/>
              <a:gd name="T2" fmla="*/ 48 w 96"/>
              <a:gd name="T3" fmla="*/ 72 h 624"/>
              <a:gd name="T4" fmla="*/ 48 w 96"/>
              <a:gd name="T5" fmla="*/ 552 h 624"/>
              <a:gd name="T6" fmla="*/ 0 w 96"/>
              <a:gd name="T7" fmla="*/ 504 h 624"/>
              <a:gd name="T8" fmla="*/ 0 60000 65536"/>
              <a:gd name="T9" fmla="*/ 0 60000 65536"/>
              <a:gd name="T10" fmla="*/ 0 60000 65536"/>
              <a:gd name="T11" fmla="*/ 0 60000 65536"/>
              <a:gd name="T12" fmla="*/ 0 w 96"/>
              <a:gd name="T13" fmla="*/ 0 h 624"/>
              <a:gd name="T14" fmla="*/ 96 w 96"/>
              <a:gd name="T15" fmla="*/ 624 h 624"/>
            </a:gdLst>
            <a:ahLst/>
            <a:cxnLst>
              <a:cxn ang="T8">
                <a:pos x="T0" y="T1"/>
              </a:cxn>
              <a:cxn ang="T9">
                <a:pos x="T2" y="T3"/>
              </a:cxn>
              <a:cxn ang="T10">
                <a:pos x="T4" y="T5"/>
              </a:cxn>
              <a:cxn ang="T11">
                <a:pos x="T6" y="T7"/>
              </a:cxn>
            </a:cxnLst>
            <a:rect l="T12" t="T13" r="T14" b="T15"/>
            <a:pathLst>
              <a:path w="96" h="624">
                <a:moveTo>
                  <a:pt x="96" y="120"/>
                </a:moveTo>
                <a:cubicBezTo>
                  <a:pt x="76" y="60"/>
                  <a:pt x="56" y="0"/>
                  <a:pt x="48" y="72"/>
                </a:cubicBezTo>
                <a:cubicBezTo>
                  <a:pt x="40" y="144"/>
                  <a:pt x="56" y="480"/>
                  <a:pt x="48" y="552"/>
                </a:cubicBezTo>
                <a:cubicBezTo>
                  <a:pt x="40" y="624"/>
                  <a:pt x="20" y="564"/>
                  <a:pt x="0" y="504"/>
                </a:cubicBezTo>
              </a:path>
            </a:pathLst>
          </a:custGeom>
          <a:noFill/>
          <a:ln w="9525">
            <a:solidFill>
              <a:schemeClr val="tx1"/>
            </a:solidFill>
            <a:round/>
            <a:headEnd/>
            <a:tailEnd/>
          </a:ln>
        </p:spPr>
        <p:txBody>
          <a:bodyPr/>
          <a:lstStyle/>
          <a:p>
            <a:endParaRPr lang="en-CA"/>
          </a:p>
        </p:txBody>
      </p:sp>
      <p:sp>
        <p:nvSpPr>
          <p:cNvPr id="129119" name="Rectangle 95"/>
          <p:cNvSpPr>
            <a:spLocks noChangeArrowheads="1"/>
          </p:cNvSpPr>
          <p:nvPr/>
        </p:nvSpPr>
        <p:spPr bwMode="auto">
          <a:xfrm>
            <a:off x="2590800" y="4814888"/>
            <a:ext cx="438150" cy="366712"/>
          </a:xfrm>
          <a:prstGeom prst="rect">
            <a:avLst/>
          </a:prstGeom>
          <a:noFill/>
          <a:ln w="9525">
            <a:noFill/>
            <a:miter lim="800000"/>
            <a:headEnd/>
            <a:tailEnd/>
          </a:ln>
        </p:spPr>
        <p:txBody>
          <a:bodyPr wrap="none">
            <a:spAutoFit/>
          </a:bodyPr>
          <a:lstStyle/>
          <a:p>
            <a:r>
              <a:rPr lang="en-US" sz="1800"/>
              <a:t>38</a:t>
            </a:r>
          </a:p>
        </p:txBody>
      </p:sp>
      <p:sp>
        <p:nvSpPr>
          <p:cNvPr id="129120" name="Rectangle 96"/>
          <p:cNvSpPr>
            <a:spLocks noChangeArrowheads="1"/>
          </p:cNvSpPr>
          <p:nvPr/>
        </p:nvSpPr>
        <p:spPr bwMode="auto">
          <a:xfrm>
            <a:off x="2895600" y="3903663"/>
            <a:ext cx="438150" cy="366712"/>
          </a:xfrm>
          <a:prstGeom prst="rect">
            <a:avLst/>
          </a:prstGeom>
          <a:noFill/>
          <a:ln w="9525">
            <a:noFill/>
            <a:miter lim="800000"/>
            <a:headEnd/>
            <a:tailEnd/>
          </a:ln>
        </p:spPr>
        <p:txBody>
          <a:bodyPr wrap="none">
            <a:spAutoFit/>
          </a:bodyPr>
          <a:lstStyle/>
          <a:p>
            <a:r>
              <a:rPr lang="en-US" sz="1800"/>
              <a:t>40</a:t>
            </a:r>
          </a:p>
        </p:txBody>
      </p:sp>
      <p:sp>
        <p:nvSpPr>
          <p:cNvPr id="129121" name="Text Box 97"/>
          <p:cNvSpPr txBox="1">
            <a:spLocks noChangeArrowheads="1"/>
          </p:cNvSpPr>
          <p:nvPr/>
        </p:nvSpPr>
        <p:spPr bwMode="auto">
          <a:xfrm>
            <a:off x="990600" y="5257800"/>
            <a:ext cx="2735263" cy="457200"/>
          </a:xfrm>
          <a:prstGeom prst="rect">
            <a:avLst/>
          </a:prstGeom>
          <a:noFill/>
          <a:ln w="9525">
            <a:noFill/>
            <a:miter lim="800000"/>
            <a:headEnd/>
            <a:tailEnd/>
          </a:ln>
        </p:spPr>
        <p:txBody>
          <a:bodyPr wrap="none">
            <a:spAutoFit/>
          </a:bodyPr>
          <a:lstStyle/>
          <a:p>
            <a:r>
              <a:rPr lang="en-US"/>
              <a:t>(~30/200 students)</a:t>
            </a:r>
          </a:p>
        </p:txBody>
      </p:sp>
      <p:sp>
        <p:nvSpPr>
          <p:cNvPr id="129122" name="Rectangle 98"/>
          <p:cNvSpPr>
            <a:spLocks noChangeArrowheads="1"/>
          </p:cNvSpPr>
          <p:nvPr/>
        </p:nvSpPr>
        <p:spPr bwMode="auto">
          <a:xfrm>
            <a:off x="7162800" y="4038600"/>
            <a:ext cx="152400" cy="1981200"/>
          </a:xfrm>
          <a:prstGeom prst="rect">
            <a:avLst/>
          </a:prstGeom>
          <a:solidFill>
            <a:schemeClr val="accent1"/>
          </a:solidFill>
          <a:ln w="9525">
            <a:solidFill>
              <a:schemeClr val="tx1"/>
            </a:solidFill>
            <a:miter lim="800000"/>
            <a:headEnd/>
            <a:tailEnd/>
          </a:ln>
        </p:spPr>
        <p:txBody>
          <a:bodyPr wrap="none" anchor="ct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90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910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910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910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910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910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910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910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910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910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91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91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911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909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911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911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91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91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9116">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29116">
                                            <p:txEl>
                                              <p:pRg st="2" end="2"/>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2912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2911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291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2912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291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96" grpId="0"/>
      <p:bldP spid="129099" grpId="0" animBg="1"/>
      <p:bldP spid="129100" grpId="0" animBg="1"/>
      <p:bldP spid="129101" grpId="0" animBg="1"/>
      <p:bldP spid="129102" grpId="0" animBg="1"/>
      <p:bldP spid="129103" grpId="0" animBg="1"/>
      <p:bldP spid="129104" grpId="0" animBg="1"/>
      <p:bldP spid="129105" grpId="0" animBg="1"/>
      <p:bldP spid="129106" grpId="0" animBg="1"/>
      <p:bldP spid="129107" grpId="0" animBg="1"/>
      <p:bldP spid="129108" grpId="0" animBg="1"/>
      <p:bldP spid="129110" grpId="0" animBg="1"/>
      <p:bldP spid="129111" grpId="0" animBg="1"/>
      <p:bldP spid="129112" grpId="0"/>
      <p:bldP spid="129113" grpId="0"/>
      <p:bldP spid="129114" grpId="0"/>
      <p:bldP spid="129115" grpId="0"/>
      <p:bldP spid="129117" grpId="0"/>
      <p:bldP spid="129118" grpId="0" animBg="1"/>
      <p:bldP spid="129119" grpId="0"/>
      <p:bldP spid="129120" grpId="0"/>
      <p:bldP spid="129121" grpId="0"/>
      <p:bldP spid="12912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p:spPr>
        <p:txBody>
          <a:bodyPr/>
          <a:lstStyle/>
          <a:p>
            <a:fld id="{D571193E-69B6-4957-97F5-23B3AD83D609}" type="slidenum">
              <a:rPr lang="en-US" smtClean="0"/>
              <a:pPr/>
              <a:t>17</a:t>
            </a:fld>
            <a:endParaRPr lang="en-US" smtClean="0"/>
          </a:p>
        </p:txBody>
      </p:sp>
      <p:sp>
        <p:nvSpPr>
          <p:cNvPr id="34819" name="Line 2"/>
          <p:cNvSpPr>
            <a:spLocks noChangeShapeType="1"/>
          </p:cNvSpPr>
          <p:nvPr/>
        </p:nvSpPr>
        <p:spPr bwMode="auto">
          <a:xfrm>
            <a:off x="2884488" y="828675"/>
            <a:ext cx="0" cy="2559050"/>
          </a:xfrm>
          <a:prstGeom prst="line">
            <a:avLst/>
          </a:prstGeom>
          <a:noFill/>
          <a:ln w="0">
            <a:solidFill>
              <a:srgbClr val="000000"/>
            </a:solidFill>
            <a:round/>
            <a:headEnd/>
            <a:tailEnd/>
          </a:ln>
        </p:spPr>
        <p:txBody>
          <a:bodyPr/>
          <a:lstStyle/>
          <a:p>
            <a:endParaRPr lang="en-CA"/>
          </a:p>
        </p:txBody>
      </p:sp>
      <p:sp>
        <p:nvSpPr>
          <p:cNvPr id="34820" name="Line 3"/>
          <p:cNvSpPr>
            <a:spLocks noChangeShapeType="1"/>
          </p:cNvSpPr>
          <p:nvPr/>
        </p:nvSpPr>
        <p:spPr bwMode="auto">
          <a:xfrm>
            <a:off x="2830513" y="3387725"/>
            <a:ext cx="53975" cy="1588"/>
          </a:xfrm>
          <a:prstGeom prst="line">
            <a:avLst/>
          </a:prstGeom>
          <a:noFill/>
          <a:ln w="0">
            <a:solidFill>
              <a:srgbClr val="000000"/>
            </a:solidFill>
            <a:round/>
            <a:headEnd/>
            <a:tailEnd/>
          </a:ln>
        </p:spPr>
        <p:txBody>
          <a:bodyPr/>
          <a:lstStyle/>
          <a:p>
            <a:endParaRPr lang="en-CA"/>
          </a:p>
        </p:txBody>
      </p:sp>
      <p:sp>
        <p:nvSpPr>
          <p:cNvPr id="34821" name="Line 4"/>
          <p:cNvSpPr>
            <a:spLocks noChangeShapeType="1"/>
          </p:cNvSpPr>
          <p:nvPr/>
        </p:nvSpPr>
        <p:spPr bwMode="auto">
          <a:xfrm>
            <a:off x="2830513" y="2960688"/>
            <a:ext cx="53975" cy="1587"/>
          </a:xfrm>
          <a:prstGeom prst="line">
            <a:avLst/>
          </a:prstGeom>
          <a:noFill/>
          <a:ln w="0">
            <a:solidFill>
              <a:srgbClr val="000000"/>
            </a:solidFill>
            <a:round/>
            <a:headEnd/>
            <a:tailEnd/>
          </a:ln>
        </p:spPr>
        <p:txBody>
          <a:bodyPr/>
          <a:lstStyle/>
          <a:p>
            <a:endParaRPr lang="en-CA"/>
          </a:p>
        </p:txBody>
      </p:sp>
      <p:sp>
        <p:nvSpPr>
          <p:cNvPr id="34822" name="Line 5"/>
          <p:cNvSpPr>
            <a:spLocks noChangeShapeType="1"/>
          </p:cNvSpPr>
          <p:nvPr/>
        </p:nvSpPr>
        <p:spPr bwMode="auto">
          <a:xfrm>
            <a:off x="2830513" y="2533650"/>
            <a:ext cx="53975" cy="0"/>
          </a:xfrm>
          <a:prstGeom prst="line">
            <a:avLst/>
          </a:prstGeom>
          <a:noFill/>
          <a:ln w="0">
            <a:solidFill>
              <a:srgbClr val="000000"/>
            </a:solidFill>
            <a:round/>
            <a:headEnd/>
            <a:tailEnd/>
          </a:ln>
        </p:spPr>
        <p:txBody>
          <a:bodyPr/>
          <a:lstStyle/>
          <a:p>
            <a:endParaRPr lang="en-CA"/>
          </a:p>
        </p:txBody>
      </p:sp>
      <p:sp>
        <p:nvSpPr>
          <p:cNvPr id="34823" name="Line 6"/>
          <p:cNvSpPr>
            <a:spLocks noChangeShapeType="1"/>
          </p:cNvSpPr>
          <p:nvPr/>
        </p:nvSpPr>
        <p:spPr bwMode="auto">
          <a:xfrm>
            <a:off x="2830513" y="2111375"/>
            <a:ext cx="53975" cy="1588"/>
          </a:xfrm>
          <a:prstGeom prst="line">
            <a:avLst/>
          </a:prstGeom>
          <a:noFill/>
          <a:ln w="0">
            <a:solidFill>
              <a:srgbClr val="000000"/>
            </a:solidFill>
            <a:round/>
            <a:headEnd/>
            <a:tailEnd/>
          </a:ln>
        </p:spPr>
        <p:txBody>
          <a:bodyPr/>
          <a:lstStyle/>
          <a:p>
            <a:endParaRPr lang="en-CA"/>
          </a:p>
        </p:txBody>
      </p:sp>
      <p:sp>
        <p:nvSpPr>
          <p:cNvPr id="34824" name="Line 7"/>
          <p:cNvSpPr>
            <a:spLocks noChangeShapeType="1"/>
          </p:cNvSpPr>
          <p:nvPr/>
        </p:nvSpPr>
        <p:spPr bwMode="auto">
          <a:xfrm>
            <a:off x="2830513" y="1684338"/>
            <a:ext cx="53975" cy="1587"/>
          </a:xfrm>
          <a:prstGeom prst="line">
            <a:avLst/>
          </a:prstGeom>
          <a:noFill/>
          <a:ln w="0">
            <a:solidFill>
              <a:srgbClr val="000000"/>
            </a:solidFill>
            <a:round/>
            <a:headEnd/>
            <a:tailEnd/>
          </a:ln>
        </p:spPr>
        <p:txBody>
          <a:bodyPr/>
          <a:lstStyle/>
          <a:p>
            <a:endParaRPr lang="en-CA"/>
          </a:p>
        </p:txBody>
      </p:sp>
      <p:sp>
        <p:nvSpPr>
          <p:cNvPr id="34825" name="Line 8"/>
          <p:cNvSpPr>
            <a:spLocks noChangeShapeType="1"/>
          </p:cNvSpPr>
          <p:nvPr/>
        </p:nvSpPr>
        <p:spPr bwMode="auto">
          <a:xfrm>
            <a:off x="2830513" y="1257300"/>
            <a:ext cx="53975" cy="0"/>
          </a:xfrm>
          <a:prstGeom prst="line">
            <a:avLst/>
          </a:prstGeom>
          <a:noFill/>
          <a:ln w="0">
            <a:solidFill>
              <a:srgbClr val="000000"/>
            </a:solidFill>
            <a:round/>
            <a:headEnd/>
            <a:tailEnd/>
          </a:ln>
        </p:spPr>
        <p:txBody>
          <a:bodyPr/>
          <a:lstStyle/>
          <a:p>
            <a:endParaRPr lang="en-CA"/>
          </a:p>
        </p:txBody>
      </p:sp>
      <p:sp>
        <p:nvSpPr>
          <p:cNvPr id="34826" name="Line 9"/>
          <p:cNvSpPr>
            <a:spLocks noChangeShapeType="1"/>
          </p:cNvSpPr>
          <p:nvPr/>
        </p:nvSpPr>
        <p:spPr bwMode="auto">
          <a:xfrm>
            <a:off x="2830513" y="828675"/>
            <a:ext cx="53975" cy="1588"/>
          </a:xfrm>
          <a:prstGeom prst="line">
            <a:avLst/>
          </a:prstGeom>
          <a:noFill/>
          <a:ln w="0">
            <a:solidFill>
              <a:srgbClr val="000000"/>
            </a:solidFill>
            <a:round/>
            <a:headEnd/>
            <a:tailEnd/>
          </a:ln>
        </p:spPr>
        <p:txBody>
          <a:bodyPr/>
          <a:lstStyle/>
          <a:p>
            <a:endParaRPr lang="en-CA"/>
          </a:p>
        </p:txBody>
      </p:sp>
      <p:sp>
        <p:nvSpPr>
          <p:cNvPr id="34827" name="Line 10"/>
          <p:cNvSpPr>
            <a:spLocks noChangeShapeType="1"/>
          </p:cNvSpPr>
          <p:nvPr/>
        </p:nvSpPr>
        <p:spPr bwMode="auto">
          <a:xfrm>
            <a:off x="1157288" y="2111375"/>
            <a:ext cx="3448050" cy="1588"/>
          </a:xfrm>
          <a:prstGeom prst="line">
            <a:avLst/>
          </a:prstGeom>
          <a:noFill/>
          <a:ln w="0">
            <a:solidFill>
              <a:srgbClr val="000000"/>
            </a:solidFill>
            <a:round/>
            <a:headEnd/>
            <a:tailEnd/>
          </a:ln>
        </p:spPr>
        <p:txBody>
          <a:bodyPr/>
          <a:lstStyle/>
          <a:p>
            <a:endParaRPr lang="en-CA"/>
          </a:p>
        </p:txBody>
      </p:sp>
      <p:sp>
        <p:nvSpPr>
          <p:cNvPr id="34828" name="Line 11"/>
          <p:cNvSpPr>
            <a:spLocks noChangeShapeType="1"/>
          </p:cNvSpPr>
          <p:nvPr/>
        </p:nvSpPr>
        <p:spPr bwMode="auto">
          <a:xfrm flipV="1">
            <a:off x="1157288" y="2111375"/>
            <a:ext cx="0" cy="52388"/>
          </a:xfrm>
          <a:prstGeom prst="line">
            <a:avLst/>
          </a:prstGeom>
          <a:noFill/>
          <a:ln w="0">
            <a:solidFill>
              <a:srgbClr val="000000"/>
            </a:solidFill>
            <a:round/>
            <a:headEnd/>
            <a:tailEnd/>
          </a:ln>
        </p:spPr>
        <p:txBody>
          <a:bodyPr/>
          <a:lstStyle/>
          <a:p>
            <a:endParaRPr lang="en-CA"/>
          </a:p>
        </p:txBody>
      </p:sp>
      <p:sp>
        <p:nvSpPr>
          <p:cNvPr id="34829" name="Line 12"/>
          <p:cNvSpPr>
            <a:spLocks noChangeShapeType="1"/>
          </p:cNvSpPr>
          <p:nvPr/>
        </p:nvSpPr>
        <p:spPr bwMode="auto">
          <a:xfrm flipV="1">
            <a:off x="1730375" y="2111375"/>
            <a:ext cx="1588" cy="52388"/>
          </a:xfrm>
          <a:prstGeom prst="line">
            <a:avLst/>
          </a:prstGeom>
          <a:noFill/>
          <a:ln w="0">
            <a:solidFill>
              <a:srgbClr val="000000"/>
            </a:solidFill>
            <a:round/>
            <a:headEnd/>
            <a:tailEnd/>
          </a:ln>
        </p:spPr>
        <p:txBody>
          <a:bodyPr/>
          <a:lstStyle/>
          <a:p>
            <a:endParaRPr lang="en-CA"/>
          </a:p>
        </p:txBody>
      </p:sp>
      <p:sp>
        <p:nvSpPr>
          <p:cNvPr id="34830" name="Line 13"/>
          <p:cNvSpPr>
            <a:spLocks noChangeShapeType="1"/>
          </p:cNvSpPr>
          <p:nvPr/>
        </p:nvSpPr>
        <p:spPr bwMode="auto">
          <a:xfrm flipV="1">
            <a:off x="2303463" y="2111375"/>
            <a:ext cx="1587" cy="52388"/>
          </a:xfrm>
          <a:prstGeom prst="line">
            <a:avLst/>
          </a:prstGeom>
          <a:noFill/>
          <a:ln w="0">
            <a:solidFill>
              <a:srgbClr val="000000"/>
            </a:solidFill>
            <a:round/>
            <a:headEnd/>
            <a:tailEnd/>
          </a:ln>
        </p:spPr>
        <p:txBody>
          <a:bodyPr/>
          <a:lstStyle/>
          <a:p>
            <a:endParaRPr lang="en-CA"/>
          </a:p>
        </p:txBody>
      </p:sp>
      <p:sp>
        <p:nvSpPr>
          <p:cNvPr id="34831" name="Line 14"/>
          <p:cNvSpPr>
            <a:spLocks noChangeShapeType="1"/>
          </p:cNvSpPr>
          <p:nvPr/>
        </p:nvSpPr>
        <p:spPr bwMode="auto">
          <a:xfrm flipV="1">
            <a:off x="2884488" y="2111375"/>
            <a:ext cx="0" cy="52388"/>
          </a:xfrm>
          <a:prstGeom prst="line">
            <a:avLst/>
          </a:prstGeom>
          <a:noFill/>
          <a:ln w="0">
            <a:solidFill>
              <a:srgbClr val="000000"/>
            </a:solidFill>
            <a:round/>
            <a:headEnd/>
            <a:tailEnd/>
          </a:ln>
        </p:spPr>
        <p:txBody>
          <a:bodyPr/>
          <a:lstStyle/>
          <a:p>
            <a:endParaRPr lang="en-CA"/>
          </a:p>
        </p:txBody>
      </p:sp>
      <p:sp>
        <p:nvSpPr>
          <p:cNvPr id="34832" name="Line 15"/>
          <p:cNvSpPr>
            <a:spLocks noChangeShapeType="1"/>
          </p:cNvSpPr>
          <p:nvPr/>
        </p:nvSpPr>
        <p:spPr bwMode="auto">
          <a:xfrm flipV="1">
            <a:off x="3457575" y="2111375"/>
            <a:ext cx="1588" cy="52388"/>
          </a:xfrm>
          <a:prstGeom prst="line">
            <a:avLst/>
          </a:prstGeom>
          <a:noFill/>
          <a:ln w="0">
            <a:solidFill>
              <a:srgbClr val="000000"/>
            </a:solidFill>
            <a:round/>
            <a:headEnd/>
            <a:tailEnd/>
          </a:ln>
        </p:spPr>
        <p:txBody>
          <a:bodyPr/>
          <a:lstStyle/>
          <a:p>
            <a:endParaRPr lang="en-CA"/>
          </a:p>
        </p:txBody>
      </p:sp>
      <p:sp>
        <p:nvSpPr>
          <p:cNvPr id="34833" name="Line 16"/>
          <p:cNvSpPr>
            <a:spLocks noChangeShapeType="1"/>
          </p:cNvSpPr>
          <p:nvPr/>
        </p:nvSpPr>
        <p:spPr bwMode="auto">
          <a:xfrm flipV="1">
            <a:off x="4030663" y="2111375"/>
            <a:ext cx="1587" cy="52388"/>
          </a:xfrm>
          <a:prstGeom prst="line">
            <a:avLst/>
          </a:prstGeom>
          <a:noFill/>
          <a:ln w="0">
            <a:solidFill>
              <a:srgbClr val="000000"/>
            </a:solidFill>
            <a:round/>
            <a:headEnd/>
            <a:tailEnd/>
          </a:ln>
        </p:spPr>
        <p:txBody>
          <a:bodyPr/>
          <a:lstStyle/>
          <a:p>
            <a:endParaRPr lang="en-CA"/>
          </a:p>
        </p:txBody>
      </p:sp>
      <p:sp>
        <p:nvSpPr>
          <p:cNvPr id="34834" name="Line 17"/>
          <p:cNvSpPr>
            <a:spLocks noChangeShapeType="1"/>
          </p:cNvSpPr>
          <p:nvPr/>
        </p:nvSpPr>
        <p:spPr bwMode="auto">
          <a:xfrm flipV="1">
            <a:off x="4605338" y="2111375"/>
            <a:ext cx="1587" cy="52388"/>
          </a:xfrm>
          <a:prstGeom prst="line">
            <a:avLst/>
          </a:prstGeom>
          <a:noFill/>
          <a:ln w="0">
            <a:solidFill>
              <a:srgbClr val="000000"/>
            </a:solidFill>
            <a:round/>
            <a:headEnd/>
            <a:tailEnd/>
          </a:ln>
        </p:spPr>
        <p:txBody>
          <a:bodyPr/>
          <a:lstStyle/>
          <a:p>
            <a:endParaRPr lang="en-CA"/>
          </a:p>
        </p:txBody>
      </p:sp>
      <p:sp>
        <p:nvSpPr>
          <p:cNvPr id="34835" name="Line 18"/>
          <p:cNvSpPr>
            <a:spLocks noChangeShapeType="1"/>
          </p:cNvSpPr>
          <p:nvPr/>
        </p:nvSpPr>
        <p:spPr bwMode="auto">
          <a:xfrm flipV="1">
            <a:off x="1730375" y="2878138"/>
            <a:ext cx="117475" cy="82550"/>
          </a:xfrm>
          <a:prstGeom prst="line">
            <a:avLst/>
          </a:prstGeom>
          <a:noFill/>
          <a:ln w="28575">
            <a:solidFill>
              <a:srgbClr val="FF0000"/>
            </a:solidFill>
            <a:round/>
            <a:headEnd/>
            <a:tailEnd/>
          </a:ln>
        </p:spPr>
        <p:txBody>
          <a:bodyPr/>
          <a:lstStyle/>
          <a:p>
            <a:endParaRPr lang="en-CA"/>
          </a:p>
        </p:txBody>
      </p:sp>
      <p:sp>
        <p:nvSpPr>
          <p:cNvPr id="34836" name="Line 19"/>
          <p:cNvSpPr>
            <a:spLocks noChangeShapeType="1"/>
          </p:cNvSpPr>
          <p:nvPr/>
        </p:nvSpPr>
        <p:spPr bwMode="auto">
          <a:xfrm flipV="1">
            <a:off x="1847850" y="2790825"/>
            <a:ext cx="111125" cy="87313"/>
          </a:xfrm>
          <a:prstGeom prst="line">
            <a:avLst/>
          </a:prstGeom>
          <a:noFill/>
          <a:ln w="28575">
            <a:solidFill>
              <a:srgbClr val="FF0000"/>
            </a:solidFill>
            <a:round/>
            <a:headEnd/>
            <a:tailEnd/>
          </a:ln>
        </p:spPr>
        <p:txBody>
          <a:bodyPr/>
          <a:lstStyle/>
          <a:p>
            <a:endParaRPr lang="en-CA"/>
          </a:p>
        </p:txBody>
      </p:sp>
      <p:sp>
        <p:nvSpPr>
          <p:cNvPr id="34837" name="Line 20"/>
          <p:cNvSpPr>
            <a:spLocks noChangeShapeType="1"/>
          </p:cNvSpPr>
          <p:nvPr/>
        </p:nvSpPr>
        <p:spPr bwMode="auto">
          <a:xfrm flipV="1">
            <a:off x="1958975" y="2703513"/>
            <a:ext cx="117475" cy="87312"/>
          </a:xfrm>
          <a:prstGeom prst="line">
            <a:avLst/>
          </a:prstGeom>
          <a:noFill/>
          <a:ln w="28575">
            <a:solidFill>
              <a:srgbClr val="FF0000"/>
            </a:solidFill>
            <a:round/>
            <a:headEnd/>
            <a:tailEnd/>
          </a:ln>
        </p:spPr>
        <p:txBody>
          <a:bodyPr/>
          <a:lstStyle/>
          <a:p>
            <a:endParaRPr lang="en-CA"/>
          </a:p>
        </p:txBody>
      </p:sp>
      <p:sp>
        <p:nvSpPr>
          <p:cNvPr id="34838" name="Line 21"/>
          <p:cNvSpPr>
            <a:spLocks noChangeShapeType="1"/>
          </p:cNvSpPr>
          <p:nvPr/>
        </p:nvSpPr>
        <p:spPr bwMode="auto">
          <a:xfrm flipV="1">
            <a:off x="2076450" y="2620963"/>
            <a:ext cx="115888" cy="82550"/>
          </a:xfrm>
          <a:prstGeom prst="line">
            <a:avLst/>
          </a:prstGeom>
          <a:noFill/>
          <a:ln w="28575">
            <a:solidFill>
              <a:srgbClr val="FF0000"/>
            </a:solidFill>
            <a:round/>
            <a:headEnd/>
            <a:tailEnd/>
          </a:ln>
        </p:spPr>
        <p:txBody>
          <a:bodyPr/>
          <a:lstStyle/>
          <a:p>
            <a:endParaRPr lang="en-CA"/>
          </a:p>
        </p:txBody>
      </p:sp>
      <p:sp>
        <p:nvSpPr>
          <p:cNvPr id="34839" name="Freeform 22"/>
          <p:cNvSpPr>
            <a:spLocks/>
          </p:cNvSpPr>
          <p:nvPr/>
        </p:nvSpPr>
        <p:spPr bwMode="auto">
          <a:xfrm>
            <a:off x="2192338" y="2533650"/>
            <a:ext cx="111125" cy="87313"/>
          </a:xfrm>
          <a:custGeom>
            <a:avLst/>
            <a:gdLst>
              <a:gd name="T0" fmla="*/ 0 w 114"/>
              <a:gd name="T1" fmla="*/ 90 h 90"/>
              <a:gd name="T2" fmla="*/ 54 w 114"/>
              <a:gd name="T3" fmla="*/ 42 h 90"/>
              <a:gd name="T4" fmla="*/ 114 w 114"/>
              <a:gd name="T5" fmla="*/ 0 h 90"/>
              <a:gd name="T6" fmla="*/ 0 60000 65536"/>
              <a:gd name="T7" fmla="*/ 0 60000 65536"/>
              <a:gd name="T8" fmla="*/ 0 60000 65536"/>
              <a:gd name="T9" fmla="*/ 0 w 114"/>
              <a:gd name="T10" fmla="*/ 0 h 90"/>
              <a:gd name="T11" fmla="*/ 114 w 114"/>
              <a:gd name="T12" fmla="*/ 90 h 90"/>
            </a:gdLst>
            <a:ahLst/>
            <a:cxnLst>
              <a:cxn ang="T6">
                <a:pos x="T0" y="T1"/>
              </a:cxn>
              <a:cxn ang="T7">
                <a:pos x="T2" y="T3"/>
              </a:cxn>
              <a:cxn ang="T8">
                <a:pos x="T4" y="T5"/>
              </a:cxn>
            </a:cxnLst>
            <a:rect l="T9" t="T10" r="T11" b="T12"/>
            <a:pathLst>
              <a:path w="114" h="90">
                <a:moveTo>
                  <a:pt x="0" y="90"/>
                </a:moveTo>
                <a:lnTo>
                  <a:pt x="54" y="42"/>
                </a:lnTo>
                <a:lnTo>
                  <a:pt x="114" y="0"/>
                </a:lnTo>
              </a:path>
            </a:pathLst>
          </a:custGeom>
          <a:noFill/>
          <a:ln w="28575">
            <a:solidFill>
              <a:srgbClr val="FF0000"/>
            </a:solidFill>
            <a:round/>
            <a:headEnd/>
            <a:tailEnd/>
          </a:ln>
        </p:spPr>
        <p:txBody>
          <a:bodyPr/>
          <a:lstStyle/>
          <a:p>
            <a:endParaRPr lang="en-CA"/>
          </a:p>
        </p:txBody>
      </p:sp>
      <p:sp>
        <p:nvSpPr>
          <p:cNvPr id="34840" name="Line 23"/>
          <p:cNvSpPr>
            <a:spLocks noChangeShapeType="1"/>
          </p:cNvSpPr>
          <p:nvPr/>
        </p:nvSpPr>
        <p:spPr bwMode="auto">
          <a:xfrm flipV="1">
            <a:off x="2303463" y="2451100"/>
            <a:ext cx="117475" cy="82550"/>
          </a:xfrm>
          <a:prstGeom prst="line">
            <a:avLst/>
          </a:prstGeom>
          <a:noFill/>
          <a:ln w="28575">
            <a:solidFill>
              <a:srgbClr val="FF0000"/>
            </a:solidFill>
            <a:round/>
            <a:headEnd/>
            <a:tailEnd/>
          </a:ln>
        </p:spPr>
        <p:txBody>
          <a:bodyPr/>
          <a:lstStyle/>
          <a:p>
            <a:endParaRPr lang="en-CA"/>
          </a:p>
        </p:txBody>
      </p:sp>
      <p:sp>
        <p:nvSpPr>
          <p:cNvPr id="34841" name="Freeform 24"/>
          <p:cNvSpPr>
            <a:spLocks/>
          </p:cNvSpPr>
          <p:nvPr/>
        </p:nvSpPr>
        <p:spPr bwMode="auto">
          <a:xfrm>
            <a:off x="2420938" y="2363788"/>
            <a:ext cx="117475" cy="87312"/>
          </a:xfrm>
          <a:custGeom>
            <a:avLst/>
            <a:gdLst>
              <a:gd name="T0" fmla="*/ 0 w 120"/>
              <a:gd name="T1" fmla="*/ 90 h 90"/>
              <a:gd name="T2" fmla="*/ 60 w 120"/>
              <a:gd name="T3" fmla="*/ 42 h 90"/>
              <a:gd name="T4" fmla="*/ 120 w 120"/>
              <a:gd name="T5" fmla="*/ 0 h 90"/>
              <a:gd name="T6" fmla="*/ 0 60000 65536"/>
              <a:gd name="T7" fmla="*/ 0 60000 65536"/>
              <a:gd name="T8" fmla="*/ 0 60000 65536"/>
              <a:gd name="T9" fmla="*/ 0 w 120"/>
              <a:gd name="T10" fmla="*/ 0 h 90"/>
              <a:gd name="T11" fmla="*/ 120 w 120"/>
              <a:gd name="T12" fmla="*/ 90 h 90"/>
            </a:gdLst>
            <a:ahLst/>
            <a:cxnLst>
              <a:cxn ang="T6">
                <a:pos x="T0" y="T1"/>
              </a:cxn>
              <a:cxn ang="T7">
                <a:pos x="T2" y="T3"/>
              </a:cxn>
              <a:cxn ang="T8">
                <a:pos x="T4" y="T5"/>
              </a:cxn>
            </a:cxnLst>
            <a:rect l="T9" t="T10" r="T11" b="T12"/>
            <a:pathLst>
              <a:path w="120" h="90">
                <a:moveTo>
                  <a:pt x="0" y="90"/>
                </a:moveTo>
                <a:lnTo>
                  <a:pt x="60" y="42"/>
                </a:lnTo>
                <a:lnTo>
                  <a:pt x="120" y="0"/>
                </a:lnTo>
              </a:path>
            </a:pathLst>
          </a:custGeom>
          <a:noFill/>
          <a:ln w="28575">
            <a:solidFill>
              <a:srgbClr val="FF0000"/>
            </a:solidFill>
            <a:round/>
            <a:headEnd/>
            <a:tailEnd/>
          </a:ln>
        </p:spPr>
        <p:txBody>
          <a:bodyPr/>
          <a:lstStyle/>
          <a:p>
            <a:endParaRPr lang="en-CA"/>
          </a:p>
        </p:txBody>
      </p:sp>
      <p:sp>
        <p:nvSpPr>
          <p:cNvPr id="34842" name="Line 25"/>
          <p:cNvSpPr>
            <a:spLocks noChangeShapeType="1"/>
          </p:cNvSpPr>
          <p:nvPr/>
        </p:nvSpPr>
        <p:spPr bwMode="auto">
          <a:xfrm flipV="1">
            <a:off x="2538413" y="2281238"/>
            <a:ext cx="111125" cy="82550"/>
          </a:xfrm>
          <a:prstGeom prst="line">
            <a:avLst/>
          </a:prstGeom>
          <a:noFill/>
          <a:ln w="28575">
            <a:solidFill>
              <a:srgbClr val="FF0000"/>
            </a:solidFill>
            <a:round/>
            <a:headEnd/>
            <a:tailEnd/>
          </a:ln>
        </p:spPr>
        <p:txBody>
          <a:bodyPr/>
          <a:lstStyle/>
          <a:p>
            <a:endParaRPr lang="en-CA"/>
          </a:p>
        </p:txBody>
      </p:sp>
      <p:sp>
        <p:nvSpPr>
          <p:cNvPr id="34843" name="Freeform 26"/>
          <p:cNvSpPr>
            <a:spLocks/>
          </p:cNvSpPr>
          <p:nvPr/>
        </p:nvSpPr>
        <p:spPr bwMode="auto">
          <a:xfrm>
            <a:off x="2649538" y="2193925"/>
            <a:ext cx="117475" cy="87313"/>
          </a:xfrm>
          <a:custGeom>
            <a:avLst/>
            <a:gdLst>
              <a:gd name="T0" fmla="*/ 0 w 120"/>
              <a:gd name="T1" fmla="*/ 90 h 90"/>
              <a:gd name="T2" fmla="*/ 60 w 120"/>
              <a:gd name="T3" fmla="*/ 42 h 90"/>
              <a:gd name="T4" fmla="*/ 120 w 120"/>
              <a:gd name="T5" fmla="*/ 0 h 90"/>
              <a:gd name="T6" fmla="*/ 0 60000 65536"/>
              <a:gd name="T7" fmla="*/ 0 60000 65536"/>
              <a:gd name="T8" fmla="*/ 0 60000 65536"/>
              <a:gd name="T9" fmla="*/ 0 w 120"/>
              <a:gd name="T10" fmla="*/ 0 h 90"/>
              <a:gd name="T11" fmla="*/ 120 w 120"/>
              <a:gd name="T12" fmla="*/ 90 h 90"/>
            </a:gdLst>
            <a:ahLst/>
            <a:cxnLst>
              <a:cxn ang="T6">
                <a:pos x="T0" y="T1"/>
              </a:cxn>
              <a:cxn ang="T7">
                <a:pos x="T2" y="T3"/>
              </a:cxn>
              <a:cxn ang="T8">
                <a:pos x="T4" y="T5"/>
              </a:cxn>
            </a:cxnLst>
            <a:rect l="T9" t="T10" r="T11" b="T12"/>
            <a:pathLst>
              <a:path w="120" h="90">
                <a:moveTo>
                  <a:pt x="0" y="90"/>
                </a:moveTo>
                <a:lnTo>
                  <a:pt x="60" y="42"/>
                </a:lnTo>
                <a:lnTo>
                  <a:pt x="120" y="0"/>
                </a:lnTo>
              </a:path>
            </a:pathLst>
          </a:custGeom>
          <a:noFill/>
          <a:ln w="28575">
            <a:solidFill>
              <a:srgbClr val="FF0000"/>
            </a:solidFill>
            <a:round/>
            <a:headEnd/>
            <a:tailEnd/>
          </a:ln>
        </p:spPr>
        <p:txBody>
          <a:bodyPr/>
          <a:lstStyle/>
          <a:p>
            <a:endParaRPr lang="en-CA"/>
          </a:p>
        </p:txBody>
      </p:sp>
      <p:sp>
        <p:nvSpPr>
          <p:cNvPr id="34844" name="Line 27"/>
          <p:cNvSpPr>
            <a:spLocks noChangeShapeType="1"/>
          </p:cNvSpPr>
          <p:nvPr/>
        </p:nvSpPr>
        <p:spPr bwMode="auto">
          <a:xfrm flipV="1">
            <a:off x="2767013" y="2111375"/>
            <a:ext cx="117475" cy="82550"/>
          </a:xfrm>
          <a:prstGeom prst="line">
            <a:avLst/>
          </a:prstGeom>
          <a:noFill/>
          <a:ln w="28575">
            <a:solidFill>
              <a:srgbClr val="FF0000"/>
            </a:solidFill>
            <a:round/>
            <a:headEnd/>
            <a:tailEnd/>
          </a:ln>
        </p:spPr>
        <p:txBody>
          <a:bodyPr/>
          <a:lstStyle/>
          <a:p>
            <a:endParaRPr lang="en-CA"/>
          </a:p>
        </p:txBody>
      </p:sp>
      <p:sp>
        <p:nvSpPr>
          <p:cNvPr id="34845" name="Line 28"/>
          <p:cNvSpPr>
            <a:spLocks noChangeShapeType="1"/>
          </p:cNvSpPr>
          <p:nvPr/>
        </p:nvSpPr>
        <p:spPr bwMode="auto">
          <a:xfrm flipV="1">
            <a:off x="2884488" y="2024063"/>
            <a:ext cx="111125" cy="87312"/>
          </a:xfrm>
          <a:prstGeom prst="line">
            <a:avLst/>
          </a:prstGeom>
          <a:noFill/>
          <a:ln w="28575">
            <a:solidFill>
              <a:srgbClr val="FF0000"/>
            </a:solidFill>
            <a:round/>
            <a:headEnd/>
            <a:tailEnd/>
          </a:ln>
        </p:spPr>
        <p:txBody>
          <a:bodyPr/>
          <a:lstStyle/>
          <a:p>
            <a:endParaRPr lang="en-CA"/>
          </a:p>
        </p:txBody>
      </p:sp>
      <p:sp>
        <p:nvSpPr>
          <p:cNvPr id="34846" name="Line 29"/>
          <p:cNvSpPr>
            <a:spLocks noChangeShapeType="1"/>
          </p:cNvSpPr>
          <p:nvPr/>
        </p:nvSpPr>
        <p:spPr bwMode="auto">
          <a:xfrm flipV="1">
            <a:off x="2995613" y="1936750"/>
            <a:ext cx="115887" cy="87313"/>
          </a:xfrm>
          <a:prstGeom prst="line">
            <a:avLst/>
          </a:prstGeom>
          <a:noFill/>
          <a:ln w="28575">
            <a:solidFill>
              <a:srgbClr val="FF0000"/>
            </a:solidFill>
            <a:round/>
            <a:headEnd/>
            <a:tailEnd/>
          </a:ln>
        </p:spPr>
        <p:txBody>
          <a:bodyPr/>
          <a:lstStyle/>
          <a:p>
            <a:endParaRPr lang="en-CA"/>
          </a:p>
        </p:txBody>
      </p:sp>
      <p:sp>
        <p:nvSpPr>
          <p:cNvPr id="34847" name="Line 30"/>
          <p:cNvSpPr>
            <a:spLocks noChangeShapeType="1"/>
          </p:cNvSpPr>
          <p:nvPr/>
        </p:nvSpPr>
        <p:spPr bwMode="auto">
          <a:xfrm flipV="1">
            <a:off x="3111500" y="1854200"/>
            <a:ext cx="112713" cy="82550"/>
          </a:xfrm>
          <a:prstGeom prst="line">
            <a:avLst/>
          </a:prstGeom>
          <a:noFill/>
          <a:ln w="28575">
            <a:solidFill>
              <a:srgbClr val="FF0000"/>
            </a:solidFill>
            <a:round/>
            <a:headEnd/>
            <a:tailEnd/>
          </a:ln>
        </p:spPr>
        <p:txBody>
          <a:bodyPr/>
          <a:lstStyle/>
          <a:p>
            <a:endParaRPr lang="en-CA"/>
          </a:p>
        </p:txBody>
      </p:sp>
      <p:sp>
        <p:nvSpPr>
          <p:cNvPr id="34848" name="Freeform 31"/>
          <p:cNvSpPr>
            <a:spLocks/>
          </p:cNvSpPr>
          <p:nvPr/>
        </p:nvSpPr>
        <p:spPr bwMode="auto">
          <a:xfrm>
            <a:off x="3224213" y="1766888"/>
            <a:ext cx="115887" cy="87312"/>
          </a:xfrm>
          <a:custGeom>
            <a:avLst/>
            <a:gdLst>
              <a:gd name="T0" fmla="*/ 0 w 120"/>
              <a:gd name="T1" fmla="*/ 90 h 90"/>
              <a:gd name="T2" fmla="*/ 60 w 120"/>
              <a:gd name="T3" fmla="*/ 42 h 90"/>
              <a:gd name="T4" fmla="*/ 120 w 120"/>
              <a:gd name="T5" fmla="*/ 0 h 90"/>
              <a:gd name="T6" fmla="*/ 0 60000 65536"/>
              <a:gd name="T7" fmla="*/ 0 60000 65536"/>
              <a:gd name="T8" fmla="*/ 0 60000 65536"/>
              <a:gd name="T9" fmla="*/ 0 w 120"/>
              <a:gd name="T10" fmla="*/ 0 h 90"/>
              <a:gd name="T11" fmla="*/ 120 w 120"/>
              <a:gd name="T12" fmla="*/ 90 h 90"/>
            </a:gdLst>
            <a:ahLst/>
            <a:cxnLst>
              <a:cxn ang="T6">
                <a:pos x="T0" y="T1"/>
              </a:cxn>
              <a:cxn ang="T7">
                <a:pos x="T2" y="T3"/>
              </a:cxn>
              <a:cxn ang="T8">
                <a:pos x="T4" y="T5"/>
              </a:cxn>
            </a:cxnLst>
            <a:rect l="T9" t="T10" r="T11" b="T12"/>
            <a:pathLst>
              <a:path w="120" h="90">
                <a:moveTo>
                  <a:pt x="0" y="90"/>
                </a:moveTo>
                <a:lnTo>
                  <a:pt x="60" y="42"/>
                </a:lnTo>
                <a:lnTo>
                  <a:pt x="120" y="0"/>
                </a:lnTo>
              </a:path>
            </a:pathLst>
          </a:custGeom>
          <a:noFill/>
          <a:ln w="28575">
            <a:solidFill>
              <a:srgbClr val="FF0000"/>
            </a:solidFill>
            <a:round/>
            <a:headEnd/>
            <a:tailEnd/>
          </a:ln>
        </p:spPr>
        <p:txBody>
          <a:bodyPr/>
          <a:lstStyle/>
          <a:p>
            <a:endParaRPr lang="en-CA"/>
          </a:p>
        </p:txBody>
      </p:sp>
      <p:sp>
        <p:nvSpPr>
          <p:cNvPr id="34849" name="Line 32"/>
          <p:cNvSpPr>
            <a:spLocks noChangeShapeType="1"/>
          </p:cNvSpPr>
          <p:nvPr/>
        </p:nvSpPr>
        <p:spPr bwMode="auto">
          <a:xfrm flipV="1">
            <a:off x="3340100" y="1684338"/>
            <a:ext cx="117475" cy="82550"/>
          </a:xfrm>
          <a:prstGeom prst="line">
            <a:avLst/>
          </a:prstGeom>
          <a:noFill/>
          <a:ln w="28575">
            <a:solidFill>
              <a:srgbClr val="FF0000"/>
            </a:solidFill>
            <a:round/>
            <a:headEnd/>
            <a:tailEnd/>
          </a:ln>
        </p:spPr>
        <p:txBody>
          <a:bodyPr/>
          <a:lstStyle/>
          <a:p>
            <a:endParaRPr lang="en-CA"/>
          </a:p>
        </p:txBody>
      </p:sp>
      <p:sp>
        <p:nvSpPr>
          <p:cNvPr id="34850" name="Freeform 33"/>
          <p:cNvSpPr>
            <a:spLocks/>
          </p:cNvSpPr>
          <p:nvPr/>
        </p:nvSpPr>
        <p:spPr bwMode="auto">
          <a:xfrm>
            <a:off x="3457575" y="1597025"/>
            <a:ext cx="111125" cy="87313"/>
          </a:xfrm>
          <a:custGeom>
            <a:avLst/>
            <a:gdLst>
              <a:gd name="T0" fmla="*/ 0 w 114"/>
              <a:gd name="T1" fmla="*/ 90 h 90"/>
              <a:gd name="T2" fmla="*/ 54 w 114"/>
              <a:gd name="T3" fmla="*/ 42 h 90"/>
              <a:gd name="T4" fmla="*/ 114 w 114"/>
              <a:gd name="T5" fmla="*/ 0 h 90"/>
              <a:gd name="T6" fmla="*/ 0 60000 65536"/>
              <a:gd name="T7" fmla="*/ 0 60000 65536"/>
              <a:gd name="T8" fmla="*/ 0 60000 65536"/>
              <a:gd name="T9" fmla="*/ 0 w 114"/>
              <a:gd name="T10" fmla="*/ 0 h 90"/>
              <a:gd name="T11" fmla="*/ 114 w 114"/>
              <a:gd name="T12" fmla="*/ 90 h 90"/>
            </a:gdLst>
            <a:ahLst/>
            <a:cxnLst>
              <a:cxn ang="T6">
                <a:pos x="T0" y="T1"/>
              </a:cxn>
              <a:cxn ang="T7">
                <a:pos x="T2" y="T3"/>
              </a:cxn>
              <a:cxn ang="T8">
                <a:pos x="T4" y="T5"/>
              </a:cxn>
            </a:cxnLst>
            <a:rect l="T9" t="T10" r="T11" b="T12"/>
            <a:pathLst>
              <a:path w="114" h="90">
                <a:moveTo>
                  <a:pt x="0" y="90"/>
                </a:moveTo>
                <a:lnTo>
                  <a:pt x="54" y="42"/>
                </a:lnTo>
                <a:lnTo>
                  <a:pt x="114" y="0"/>
                </a:lnTo>
              </a:path>
            </a:pathLst>
          </a:custGeom>
          <a:noFill/>
          <a:ln w="28575">
            <a:solidFill>
              <a:srgbClr val="FF0000"/>
            </a:solidFill>
            <a:round/>
            <a:headEnd/>
            <a:tailEnd/>
          </a:ln>
        </p:spPr>
        <p:txBody>
          <a:bodyPr/>
          <a:lstStyle/>
          <a:p>
            <a:endParaRPr lang="en-CA"/>
          </a:p>
        </p:txBody>
      </p:sp>
      <p:sp>
        <p:nvSpPr>
          <p:cNvPr id="34851" name="Line 34"/>
          <p:cNvSpPr>
            <a:spLocks noChangeShapeType="1"/>
          </p:cNvSpPr>
          <p:nvPr/>
        </p:nvSpPr>
        <p:spPr bwMode="auto">
          <a:xfrm flipV="1">
            <a:off x="3568700" y="1514475"/>
            <a:ext cx="117475" cy="82550"/>
          </a:xfrm>
          <a:prstGeom prst="line">
            <a:avLst/>
          </a:prstGeom>
          <a:noFill/>
          <a:ln w="28575">
            <a:solidFill>
              <a:srgbClr val="FF0000"/>
            </a:solidFill>
            <a:round/>
            <a:headEnd/>
            <a:tailEnd/>
          </a:ln>
        </p:spPr>
        <p:txBody>
          <a:bodyPr/>
          <a:lstStyle/>
          <a:p>
            <a:endParaRPr lang="en-CA"/>
          </a:p>
        </p:txBody>
      </p:sp>
      <p:sp>
        <p:nvSpPr>
          <p:cNvPr id="34852" name="Line 35"/>
          <p:cNvSpPr>
            <a:spLocks noChangeShapeType="1"/>
          </p:cNvSpPr>
          <p:nvPr/>
        </p:nvSpPr>
        <p:spPr bwMode="auto">
          <a:xfrm flipV="1">
            <a:off x="3686175" y="1427163"/>
            <a:ext cx="117475" cy="87312"/>
          </a:xfrm>
          <a:prstGeom prst="line">
            <a:avLst/>
          </a:prstGeom>
          <a:noFill/>
          <a:ln w="28575">
            <a:solidFill>
              <a:srgbClr val="FF0000"/>
            </a:solidFill>
            <a:round/>
            <a:headEnd/>
            <a:tailEnd/>
          </a:ln>
        </p:spPr>
        <p:txBody>
          <a:bodyPr/>
          <a:lstStyle/>
          <a:p>
            <a:endParaRPr lang="en-CA"/>
          </a:p>
        </p:txBody>
      </p:sp>
      <p:sp>
        <p:nvSpPr>
          <p:cNvPr id="34853" name="Line 36"/>
          <p:cNvSpPr>
            <a:spLocks noChangeShapeType="1"/>
          </p:cNvSpPr>
          <p:nvPr/>
        </p:nvSpPr>
        <p:spPr bwMode="auto">
          <a:xfrm flipV="1">
            <a:off x="3803650" y="1338263"/>
            <a:ext cx="111125" cy="88900"/>
          </a:xfrm>
          <a:prstGeom prst="line">
            <a:avLst/>
          </a:prstGeom>
          <a:noFill/>
          <a:ln w="28575">
            <a:solidFill>
              <a:srgbClr val="FF0000"/>
            </a:solidFill>
            <a:round/>
            <a:headEnd/>
            <a:tailEnd/>
          </a:ln>
        </p:spPr>
        <p:txBody>
          <a:bodyPr/>
          <a:lstStyle/>
          <a:p>
            <a:endParaRPr lang="en-CA"/>
          </a:p>
        </p:txBody>
      </p:sp>
      <p:sp>
        <p:nvSpPr>
          <p:cNvPr id="34854" name="Line 37"/>
          <p:cNvSpPr>
            <a:spLocks noChangeShapeType="1"/>
          </p:cNvSpPr>
          <p:nvPr/>
        </p:nvSpPr>
        <p:spPr bwMode="auto">
          <a:xfrm flipV="1">
            <a:off x="3914775" y="1257300"/>
            <a:ext cx="115888" cy="80963"/>
          </a:xfrm>
          <a:prstGeom prst="line">
            <a:avLst/>
          </a:prstGeom>
          <a:noFill/>
          <a:ln w="28575">
            <a:solidFill>
              <a:srgbClr val="FF0000"/>
            </a:solidFill>
            <a:round/>
            <a:headEnd/>
            <a:tailEnd/>
          </a:ln>
        </p:spPr>
        <p:txBody>
          <a:bodyPr/>
          <a:lstStyle/>
          <a:p>
            <a:endParaRPr lang="en-CA"/>
          </a:p>
        </p:txBody>
      </p:sp>
      <p:sp>
        <p:nvSpPr>
          <p:cNvPr id="34855" name="Rectangle 38"/>
          <p:cNvSpPr>
            <a:spLocks noChangeArrowheads="1"/>
          </p:cNvSpPr>
          <p:nvPr/>
        </p:nvSpPr>
        <p:spPr bwMode="auto">
          <a:xfrm>
            <a:off x="2660650" y="2017713"/>
            <a:ext cx="155575" cy="334962"/>
          </a:xfrm>
          <a:prstGeom prst="rect">
            <a:avLst/>
          </a:prstGeom>
          <a:noFill/>
          <a:ln w="9525">
            <a:noFill/>
            <a:miter lim="800000"/>
            <a:headEnd/>
            <a:tailEnd/>
          </a:ln>
        </p:spPr>
        <p:txBody>
          <a:bodyPr wrap="none" lIns="0" tIns="0" rIns="0" bIns="0">
            <a:spAutoFit/>
          </a:bodyPr>
          <a:lstStyle/>
          <a:p>
            <a:r>
              <a:rPr lang="en-US" sz="2200">
                <a:solidFill>
                  <a:srgbClr val="000000"/>
                </a:solidFill>
              </a:rPr>
              <a:t>0</a:t>
            </a:r>
            <a:endParaRPr lang="en-US"/>
          </a:p>
        </p:txBody>
      </p:sp>
      <p:sp>
        <p:nvSpPr>
          <p:cNvPr id="34856" name="Rectangle 39"/>
          <p:cNvSpPr>
            <a:spLocks noChangeArrowheads="1"/>
          </p:cNvSpPr>
          <p:nvPr/>
        </p:nvSpPr>
        <p:spPr bwMode="auto">
          <a:xfrm>
            <a:off x="1663700" y="2155825"/>
            <a:ext cx="249238" cy="334963"/>
          </a:xfrm>
          <a:prstGeom prst="rect">
            <a:avLst/>
          </a:prstGeom>
          <a:noFill/>
          <a:ln w="9525">
            <a:noFill/>
            <a:miter lim="800000"/>
            <a:headEnd/>
            <a:tailEnd/>
          </a:ln>
        </p:spPr>
        <p:txBody>
          <a:bodyPr wrap="none" lIns="0" tIns="0" rIns="0" bIns="0">
            <a:spAutoFit/>
          </a:bodyPr>
          <a:lstStyle/>
          <a:p>
            <a:r>
              <a:rPr lang="en-US" sz="2200">
                <a:solidFill>
                  <a:srgbClr val="000000"/>
                </a:solidFill>
              </a:rPr>
              <a:t>-L</a:t>
            </a:r>
            <a:endParaRPr lang="en-US"/>
          </a:p>
        </p:txBody>
      </p:sp>
      <p:sp>
        <p:nvSpPr>
          <p:cNvPr id="34857" name="Rectangle 40"/>
          <p:cNvSpPr>
            <a:spLocks noChangeArrowheads="1"/>
          </p:cNvSpPr>
          <p:nvPr/>
        </p:nvSpPr>
        <p:spPr bwMode="auto">
          <a:xfrm>
            <a:off x="2660650" y="1036638"/>
            <a:ext cx="176213" cy="334962"/>
          </a:xfrm>
          <a:prstGeom prst="rect">
            <a:avLst/>
          </a:prstGeom>
          <a:noFill/>
          <a:ln w="9525">
            <a:noFill/>
            <a:miter lim="800000"/>
            <a:headEnd/>
            <a:tailEnd/>
          </a:ln>
        </p:spPr>
        <p:txBody>
          <a:bodyPr wrap="none" lIns="0" tIns="0" rIns="0" bIns="0">
            <a:spAutoFit/>
          </a:bodyPr>
          <a:lstStyle/>
          <a:p>
            <a:r>
              <a:rPr lang="en-US" sz="2200">
                <a:solidFill>
                  <a:srgbClr val="000000"/>
                </a:solidFill>
                <a:latin typeface="Symbol" pitchFamily="18" charset="2"/>
              </a:rPr>
              <a:t>a</a:t>
            </a:r>
            <a:endParaRPr lang="en-US">
              <a:latin typeface="Symbol" pitchFamily="18" charset="2"/>
            </a:endParaRPr>
          </a:p>
        </p:txBody>
      </p:sp>
      <p:sp>
        <p:nvSpPr>
          <p:cNvPr id="34858" name="Rectangle 41"/>
          <p:cNvSpPr>
            <a:spLocks noChangeArrowheads="1"/>
          </p:cNvSpPr>
          <p:nvPr/>
        </p:nvSpPr>
        <p:spPr bwMode="auto">
          <a:xfrm>
            <a:off x="2836863" y="2263775"/>
            <a:ext cx="155575" cy="334963"/>
          </a:xfrm>
          <a:prstGeom prst="rect">
            <a:avLst/>
          </a:prstGeom>
          <a:noFill/>
          <a:ln w="9525">
            <a:noFill/>
            <a:miter lim="800000"/>
            <a:headEnd/>
            <a:tailEnd/>
          </a:ln>
        </p:spPr>
        <p:txBody>
          <a:bodyPr wrap="none" lIns="0" tIns="0" rIns="0" bIns="0">
            <a:spAutoFit/>
          </a:bodyPr>
          <a:lstStyle/>
          <a:p>
            <a:r>
              <a:rPr lang="en-US" sz="2200">
                <a:solidFill>
                  <a:srgbClr val="000000"/>
                </a:solidFill>
              </a:rPr>
              <a:t>0</a:t>
            </a:r>
            <a:endParaRPr lang="en-US"/>
          </a:p>
        </p:txBody>
      </p:sp>
      <p:sp>
        <p:nvSpPr>
          <p:cNvPr id="34859" name="Rectangle 42"/>
          <p:cNvSpPr>
            <a:spLocks noChangeArrowheads="1"/>
          </p:cNvSpPr>
          <p:nvPr/>
        </p:nvSpPr>
        <p:spPr bwMode="auto">
          <a:xfrm>
            <a:off x="4005263" y="2201863"/>
            <a:ext cx="155575" cy="334962"/>
          </a:xfrm>
          <a:prstGeom prst="rect">
            <a:avLst/>
          </a:prstGeom>
          <a:noFill/>
          <a:ln w="9525">
            <a:noFill/>
            <a:miter lim="800000"/>
            <a:headEnd/>
            <a:tailEnd/>
          </a:ln>
        </p:spPr>
        <p:txBody>
          <a:bodyPr wrap="none" lIns="0" tIns="0" rIns="0" bIns="0">
            <a:spAutoFit/>
          </a:bodyPr>
          <a:lstStyle/>
          <a:p>
            <a:r>
              <a:rPr lang="en-US" sz="2200">
                <a:solidFill>
                  <a:srgbClr val="000000"/>
                </a:solidFill>
              </a:rPr>
              <a:t>L</a:t>
            </a:r>
            <a:endParaRPr lang="en-US"/>
          </a:p>
        </p:txBody>
      </p:sp>
      <p:sp>
        <p:nvSpPr>
          <p:cNvPr id="34860" name="Line 43"/>
          <p:cNvSpPr>
            <a:spLocks noChangeShapeType="1"/>
          </p:cNvSpPr>
          <p:nvPr/>
        </p:nvSpPr>
        <p:spPr bwMode="auto">
          <a:xfrm>
            <a:off x="1731963" y="2108200"/>
            <a:ext cx="0" cy="844550"/>
          </a:xfrm>
          <a:prstGeom prst="line">
            <a:avLst/>
          </a:prstGeom>
          <a:noFill/>
          <a:ln w="28575">
            <a:solidFill>
              <a:srgbClr val="FF5050"/>
            </a:solidFill>
            <a:round/>
            <a:headEnd/>
            <a:tailEnd/>
          </a:ln>
        </p:spPr>
        <p:txBody>
          <a:bodyPr/>
          <a:lstStyle/>
          <a:p>
            <a:endParaRPr lang="en-CA"/>
          </a:p>
        </p:txBody>
      </p:sp>
      <p:sp>
        <p:nvSpPr>
          <p:cNvPr id="34861" name="Line 44"/>
          <p:cNvSpPr>
            <a:spLocks noChangeShapeType="1"/>
          </p:cNvSpPr>
          <p:nvPr/>
        </p:nvSpPr>
        <p:spPr bwMode="auto">
          <a:xfrm flipH="1">
            <a:off x="304800" y="2108200"/>
            <a:ext cx="1452563" cy="0"/>
          </a:xfrm>
          <a:prstGeom prst="line">
            <a:avLst/>
          </a:prstGeom>
          <a:noFill/>
          <a:ln w="28575">
            <a:solidFill>
              <a:srgbClr val="FF5050"/>
            </a:solidFill>
            <a:round/>
            <a:headEnd/>
            <a:tailEnd/>
          </a:ln>
        </p:spPr>
        <p:txBody>
          <a:bodyPr/>
          <a:lstStyle/>
          <a:p>
            <a:endParaRPr lang="en-CA"/>
          </a:p>
        </p:txBody>
      </p:sp>
      <p:sp>
        <p:nvSpPr>
          <p:cNvPr id="34862" name="Line 45"/>
          <p:cNvSpPr>
            <a:spLocks noChangeShapeType="1"/>
          </p:cNvSpPr>
          <p:nvPr/>
        </p:nvSpPr>
        <p:spPr bwMode="auto">
          <a:xfrm flipH="1">
            <a:off x="4033838" y="2108200"/>
            <a:ext cx="1452562" cy="0"/>
          </a:xfrm>
          <a:prstGeom prst="line">
            <a:avLst/>
          </a:prstGeom>
          <a:noFill/>
          <a:ln w="28575">
            <a:solidFill>
              <a:srgbClr val="FF5050"/>
            </a:solidFill>
            <a:round/>
            <a:headEnd/>
            <a:tailEnd/>
          </a:ln>
        </p:spPr>
        <p:txBody>
          <a:bodyPr/>
          <a:lstStyle/>
          <a:p>
            <a:endParaRPr lang="en-CA"/>
          </a:p>
        </p:txBody>
      </p:sp>
      <p:sp>
        <p:nvSpPr>
          <p:cNvPr id="34863" name="Line 46"/>
          <p:cNvSpPr>
            <a:spLocks noChangeShapeType="1"/>
          </p:cNvSpPr>
          <p:nvPr/>
        </p:nvSpPr>
        <p:spPr bwMode="auto">
          <a:xfrm>
            <a:off x="4037013" y="1265238"/>
            <a:ext cx="0" cy="842962"/>
          </a:xfrm>
          <a:prstGeom prst="line">
            <a:avLst/>
          </a:prstGeom>
          <a:noFill/>
          <a:ln w="28575">
            <a:solidFill>
              <a:srgbClr val="FF5050"/>
            </a:solidFill>
            <a:round/>
            <a:headEnd/>
            <a:tailEnd/>
          </a:ln>
        </p:spPr>
        <p:txBody>
          <a:bodyPr/>
          <a:lstStyle/>
          <a:p>
            <a:endParaRPr lang="en-CA"/>
          </a:p>
        </p:txBody>
      </p:sp>
      <p:sp>
        <p:nvSpPr>
          <p:cNvPr id="34864" name="Rectangle 47"/>
          <p:cNvSpPr>
            <a:spLocks noChangeArrowheads="1"/>
          </p:cNvSpPr>
          <p:nvPr/>
        </p:nvSpPr>
        <p:spPr bwMode="auto">
          <a:xfrm>
            <a:off x="2132013" y="457200"/>
            <a:ext cx="1298575" cy="457200"/>
          </a:xfrm>
          <a:prstGeom prst="rect">
            <a:avLst/>
          </a:prstGeom>
          <a:noFill/>
          <a:ln w="9525">
            <a:noFill/>
            <a:miter lim="800000"/>
            <a:headEnd/>
            <a:tailEnd/>
          </a:ln>
        </p:spPr>
        <p:txBody>
          <a:bodyPr wrap="none">
            <a:spAutoFit/>
          </a:bodyPr>
          <a:lstStyle/>
          <a:p>
            <a:r>
              <a:rPr lang="en-US">
                <a:latin typeface="Symbol" pitchFamily="18" charset="2"/>
              </a:rPr>
              <a:t>Y</a:t>
            </a:r>
            <a:r>
              <a:rPr lang="en-US"/>
              <a:t>(x,t=0)</a:t>
            </a:r>
          </a:p>
        </p:txBody>
      </p:sp>
      <p:sp>
        <p:nvSpPr>
          <p:cNvPr id="34865" name="Text Box 48"/>
          <p:cNvSpPr txBox="1">
            <a:spLocks noChangeArrowheads="1"/>
          </p:cNvSpPr>
          <p:nvPr/>
        </p:nvSpPr>
        <p:spPr bwMode="auto">
          <a:xfrm>
            <a:off x="1627188" y="1524000"/>
            <a:ext cx="354012" cy="457200"/>
          </a:xfrm>
          <a:prstGeom prst="rect">
            <a:avLst/>
          </a:prstGeom>
          <a:noFill/>
          <a:ln w="9525">
            <a:noFill/>
            <a:miter lim="800000"/>
            <a:headEnd/>
            <a:tailEnd/>
          </a:ln>
        </p:spPr>
        <p:txBody>
          <a:bodyPr wrap="none">
            <a:spAutoFit/>
          </a:bodyPr>
          <a:lstStyle/>
          <a:p>
            <a:r>
              <a:rPr lang="en-US" i="1"/>
              <a:t>a</a:t>
            </a:r>
          </a:p>
        </p:txBody>
      </p:sp>
      <p:sp>
        <p:nvSpPr>
          <p:cNvPr id="34866" name="Text Box 49"/>
          <p:cNvSpPr txBox="1">
            <a:spLocks noChangeArrowheads="1"/>
          </p:cNvSpPr>
          <p:nvPr/>
        </p:nvSpPr>
        <p:spPr bwMode="auto">
          <a:xfrm>
            <a:off x="2141538" y="1524000"/>
            <a:ext cx="354012" cy="457200"/>
          </a:xfrm>
          <a:prstGeom prst="rect">
            <a:avLst/>
          </a:prstGeom>
          <a:noFill/>
          <a:ln w="9525">
            <a:noFill/>
            <a:miter lim="800000"/>
            <a:headEnd/>
            <a:tailEnd/>
          </a:ln>
        </p:spPr>
        <p:txBody>
          <a:bodyPr wrap="none">
            <a:spAutoFit/>
          </a:bodyPr>
          <a:lstStyle/>
          <a:p>
            <a:r>
              <a:rPr lang="en-US" i="1"/>
              <a:t>b</a:t>
            </a:r>
          </a:p>
        </p:txBody>
      </p:sp>
      <p:sp>
        <p:nvSpPr>
          <p:cNvPr id="34867" name="Text Box 50"/>
          <p:cNvSpPr txBox="1">
            <a:spLocks noChangeArrowheads="1"/>
          </p:cNvSpPr>
          <p:nvPr/>
        </p:nvSpPr>
        <p:spPr bwMode="auto">
          <a:xfrm>
            <a:off x="2690813" y="1495425"/>
            <a:ext cx="336550" cy="457200"/>
          </a:xfrm>
          <a:prstGeom prst="rect">
            <a:avLst/>
          </a:prstGeom>
          <a:noFill/>
          <a:ln w="9525">
            <a:noFill/>
            <a:miter lim="800000"/>
            <a:headEnd/>
            <a:tailEnd/>
          </a:ln>
        </p:spPr>
        <p:txBody>
          <a:bodyPr wrap="none">
            <a:spAutoFit/>
          </a:bodyPr>
          <a:lstStyle/>
          <a:p>
            <a:r>
              <a:rPr lang="en-US" i="1"/>
              <a:t>c</a:t>
            </a:r>
          </a:p>
        </p:txBody>
      </p:sp>
      <p:sp>
        <p:nvSpPr>
          <p:cNvPr id="34868" name="Rectangle 51"/>
          <p:cNvSpPr>
            <a:spLocks noChangeArrowheads="1"/>
          </p:cNvSpPr>
          <p:nvPr/>
        </p:nvSpPr>
        <p:spPr bwMode="auto">
          <a:xfrm>
            <a:off x="1752600" y="1905000"/>
            <a:ext cx="76200" cy="381000"/>
          </a:xfrm>
          <a:prstGeom prst="rect">
            <a:avLst/>
          </a:prstGeom>
          <a:solidFill>
            <a:schemeClr val="accent1">
              <a:alpha val="43921"/>
            </a:schemeClr>
          </a:solidFill>
          <a:ln w="9525">
            <a:solidFill>
              <a:schemeClr val="tx1"/>
            </a:solidFill>
            <a:miter lim="800000"/>
            <a:headEnd/>
            <a:tailEnd/>
          </a:ln>
        </p:spPr>
        <p:txBody>
          <a:bodyPr wrap="none" anchor="ctr"/>
          <a:lstStyle/>
          <a:p>
            <a:endParaRPr lang="en-CA"/>
          </a:p>
        </p:txBody>
      </p:sp>
      <p:sp>
        <p:nvSpPr>
          <p:cNvPr id="34869" name="Rectangle 52"/>
          <p:cNvSpPr>
            <a:spLocks noChangeArrowheads="1"/>
          </p:cNvSpPr>
          <p:nvPr/>
        </p:nvSpPr>
        <p:spPr bwMode="auto">
          <a:xfrm>
            <a:off x="2266950" y="1905000"/>
            <a:ext cx="76200" cy="381000"/>
          </a:xfrm>
          <a:prstGeom prst="rect">
            <a:avLst/>
          </a:prstGeom>
          <a:solidFill>
            <a:schemeClr val="accent1">
              <a:alpha val="43921"/>
            </a:schemeClr>
          </a:solidFill>
          <a:ln w="9525">
            <a:solidFill>
              <a:schemeClr val="tx1"/>
            </a:solidFill>
            <a:miter lim="800000"/>
            <a:headEnd/>
            <a:tailEnd/>
          </a:ln>
        </p:spPr>
        <p:txBody>
          <a:bodyPr wrap="none" anchor="ctr"/>
          <a:lstStyle/>
          <a:p>
            <a:endParaRPr lang="en-CA"/>
          </a:p>
        </p:txBody>
      </p:sp>
      <p:sp>
        <p:nvSpPr>
          <p:cNvPr id="34870" name="Rectangle 53"/>
          <p:cNvSpPr>
            <a:spLocks noChangeArrowheads="1"/>
          </p:cNvSpPr>
          <p:nvPr/>
        </p:nvSpPr>
        <p:spPr bwMode="auto">
          <a:xfrm>
            <a:off x="2843213" y="1873250"/>
            <a:ext cx="74612" cy="412750"/>
          </a:xfrm>
          <a:prstGeom prst="rect">
            <a:avLst/>
          </a:prstGeom>
          <a:solidFill>
            <a:schemeClr val="accent1">
              <a:alpha val="43921"/>
            </a:schemeClr>
          </a:solidFill>
          <a:ln w="9525">
            <a:solidFill>
              <a:schemeClr val="tx1"/>
            </a:solidFill>
            <a:miter lim="800000"/>
            <a:headEnd/>
            <a:tailEnd/>
          </a:ln>
        </p:spPr>
        <p:txBody>
          <a:bodyPr wrap="none" anchor="ctr"/>
          <a:lstStyle/>
          <a:p>
            <a:endParaRPr lang="en-CA"/>
          </a:p>
        </p:txBody>
      </p:sp>
      <p:sp>
        <p:nvSpPr>
          <p:cNvPr id="34871" name="Text Box 54"/>
          <p:cNvSpPr txBox="1">
            <a:spLocks noChangeArrowheads="1"/>
          </p:cNvSpPr>
          <p:nvPr/>
        </p:nvSpPr>
        <p:spPr bwMode="auto">
          <a:xfrm>
            <a:off x="3473450" y="1527175"/>
            <a:ext cx="354013" cy="457200"/>
          </a:xfrm>
          <a:prstGeom prst="rect">
            <a:avLst/>
          </a:prstGeom>
          <a:noFill/>
          <a:ln w="9525">
            <a:noFill/>
            <a:miter lim="800000"/>
            <a:headEnd/>
            <a:tailEnd/>
          </a:ln>
        </p:spPr>
        <p:txBody>
          <a:bodyPr wrap="none">
            <a:spAutoFit/>
          </a:bodyPr>
          <a:lstStyle/>
          <a:p>
            <a:r>
              <a:rPr lang="en-US" i="1"/>
              <a:t>d</a:t>
            </a:r>
          </a:p>
        </p:txBody>
      </p:sp>
      <p:sp>
        <p:nvSpPr>
          <p:cNvPr id="34872" name="Rectangle 55"/>
          <p:cNvSpPr>
            <a:spLocks noChangeArrowheads="1"/>
          </p:cNvSpPr>
          <p:nvPr/>
        </p:nvSpPr>
        <p:spPr bwMode="auto">
          <a:xfrm>
            <a:off x="3625850" y="1905000"/>
            <a:ext cx="74613" cy="415925"/>
          </a:xfrm>
          <a:prstGeom prst="rect">
            <a:avLst/>
          </a:prstGeom>
          <a:solidFill>
            <a:schemeClr val="accent1">
              <a:alpha val="43921"/>
            </a:schemeClr>
          </a:solidFill>
          <a:ln w="9525">
            <a:solidFill>
              <a:schemeClr val="tx1"/>
            </a:solidFill>
            <a:miter lim="800000"/>
            <a:headEnd/>
            <a:tailEnd/>
          </a:ln>
        </p:spPr>
        <p:txBody>
          <a:bodyPr wrap="none" anchor="ctr"/>
          <a:lstStyle/>
          <a:p>
            <a:endParaRPr lang="en-CA"/>
          </a:p>
        </p:txBody>
      </p:sp>
      <p:sp>
        <p:nvSpPr>
          <p:cNvPr id="34873" name="Line 56"/>
          <p:cNvSpPr>
            <a:spLocks noChangeShapeType="1"/>
          </p:cNvSpPr>
          <p:nvPr/>
        </p:nvSpPr>
        <p:spPr bwMode="auto">
          <a:xfrm>
            <a:off x="1524000" y="1981200"/>
            <a:ext cx="228600" cy="0"/>
          </a:xfrm>
          <a:prstGeom prst="line">
            <a:avLst/>
          </a:prstGeom>
          <a:noFill/>
          <a:ln w="9525">
            <a:solidFill>
              <a:schemeClr val="tx1"/>
            </a:solidFill>
            <a:round/>
            <a:headEnd/>
            <a:tailEnd type="triangle" w="med" len="med"/>
          </a:ln>
        </p:spPr>
        <p:txBody>
          <a:bodyPr/>
          <a:lstStyle/>
          <a:p>
            <a:endParaRPr lang="en-CA"/>
          </a:p>
        </p:txBody>
      </p:sp>
      <p:sp>
        <p:nvSpPr>
          <p:cNvPr id="34874" name="Line 57"/>
          <p:cNvSpPr>
            <a:spLocks noChangeShapeType="1"/>
          </p:cNvSpPr>
          <p:nvPr/>
        </p:nvSpPr>
        <p:spPr bwMode="auto">
          <a:xfrm flipH="1">
            <a:off x="1828800" y="1981200"/>
            <a:ext cx="228600" cy="0"/>
          </a:xfrm>
          <a:prstGeom prst="line">
            <a:avLst/>
          </a:prstGeom>
          <a:noFill/>
          <a:ln w="9525">
            <a:solidFill>
              <a:schemeClr val="tx1"/>
            </a:solidFill>
            <a:round/>
            <a:headEnd/>
            <a:tailEnd type="triangle" w="med" len="med"/>
          </a:ln>
        </p:spPr>
        <p:txBody>
          <a:bodyPr/>
          <a:lstStyle/>
          <a:p>
            <a:endParaRPr lang="en-CA"/>
          </a:p>
        </p:txBody>
      </p:sp>
      <p:sp>
        <p:nvSpPr>
          <p:cNvPr id="34875" name="Text Box 58"/>
          <p:cNvSpPr txBox="1">
            <a:spLocks noChangeArrowheads="1"/>
          </p:cNvSpPr>
          <p:nvPr/>
        </p:nvSpPr>
        <p:spPr bwMode="auto">
          <a:xfrm>
            <a:off x="1119188" y="1736725"/>
            <a:ext cx="506412" cy="457200"/>
          </a:xfrm>
          <a:prstGeom prst="rect">
            <a:avLst/>
          </a:prstGeom>
          <a:noFill/>
          <a:ln w="9525">
            <a:noFill/>
            <a:miter lim="800000"/>
            <a:headEnd/>
            <a:tailEnd/>
          </a:ln>
        </p:spPr>
        <p:txBody>
          <a:bodyPr wrap="none">
            <a:spAutoFit/>
          </a:bodyPr>
          <a:lstStyle/>
          <a:p>
            <a:r>
              <a:rPr lang="en-US"/>
              <a:t>dx</a:t>
            </a:r>
          </a:p>
        </p:txBody>
      </p:sp>
      <p:sp>
        <p:nvSpPr>
          <p:cNvPr id="34876" name="Text Box 59"/>
          <p:cNvSpPr txBox="1">
            <a:spLocks noChangeArrowheads="1"/>
          </p:cNvSpPr>
          <p:nvPr/>
        </p:nvSpPr>
        <p:spPr bwMode="auto">
          <a:xfrm>
            <a:off x="103188" y="0"/>
            <a:ext cx="7745412" cy="457200"/>
          </a:xfrm>
          <a:prstGeom prst="rect">
            <a:avLst/>
          </a:prstGeom>
          <a:noFill/>
          <a:ln w="9525">
            <a:noFill/>
            <a:miter lim="800000"/>
            <a:headEnd/>
            <a:tailEnd/>
          </a:ln>
        </p:spPr>
        <p:txBody>
          <a:bodyPr wrap="none">
            <a:spAutoFit/>
          </a:bodyPr>
          <a:lstStyle/>
          <a:p>
            <a:r>
              <a:rPr lang="en-US"/>
              <a:t>An electron is described by the following wave function: </a:t>
            </a:r>
          </a:p>
        </p:txBody>
      </p:sp>
      <p:sp>
        <p:nvSpPr>
          <p:cNvPr id="34877" name="Text Box 60"/>
          <p:cNvSpPr txBox="1">
            <a:spLocks noChangeArrowheads="1"/>
          </p:cNvSpPr>
          <p:nvPr/>
        </p:nvSpPr>
        <p:spPr bwMode="auto">
          <a:xfrm>
            <a:off x="152400" y="3429000"/>
            <a:ext cx="6781800" cy="2647950"/>
          </a:xfrm>
          <a:prstGeom prst="rect">
            <a:avLst/>
          </a:prstGeom>
          <a:noFill/>
          <a:ln w="9525">
            <a:noFill/>
            <a:miter lim="800000"/>
            <a:headEnd/>
            <a:tailEnd/>
          </a:ln>
        </p:spPr>
        <p:txBody>
          <a:bodyPr>
            <a:spAutoFit/>
          </a:bodyPr>
          <a:lstStyle/>
          <a:p>
            <a:r>
              <a:rPr lang="en-US"/>
              <a:t>How do the probabilities of finding the electron near (within dx) of </a:t>
            </a:r>
            <a:r>
              <a:rPr lang="en-US" i="1"/>
              <a:t>a,b,c,</a:t>
            </a:r>
            <a:r>
              <a:rPr lang="en-US"/>
              <a:t> and </a:t>
            </a:r>
            <a:r>
              <a:rPr lang="en-US" i="1"/>
              <a:t>d</a:t>
            </a:r>
            <a:r>
              <a:rPr lang="en-US"/>
              <a:t> compare): </a:t>
            </a:r>
          </a:p>
          <a:p>
            <a:r>
              <a:rPr lang="en-US"/>
              <a:t>A. </a:t>
            </a:r>
            <a:r>
              <a:rPr lang="en-US" i="1"/>
              <a:t>d&gt;c&gt;b&gt;a</a:t>
            </a:r>
          </a:p>
          <a:p>
            <a:r>
              <a:rPr lang="en-US"/>
              <a:t>B. </a:t>
            </a:r>
            <a:r>
              <a:rPr lang="en-US" i="1"/>
              <a:t>a=b=c=d</a:t>
            </a:r>
          </a:p>
          <a:p>
            <a:r>
              <a:rPr lang="en-US"/>
              <a:t>C. </a:t>
            </a:r>
            <a:r>
              <a:rPr lang="en-US" i="1"/>
              <a:t>d&gt;b&gt;a&gt;c</a:t>
            </a:r>
          </a:p>
          <a:p>
            <a:r>
              <a:rPr lang="en-US"/>
              <a:t>D. </a:t>
            </a:r>
            <a:r>
              <a:rPr lang="en-US" i="1"/>
              <a:t>a&gt;d&gt;b&gt;c</a:t>
            </a:r>
          </a:p>
          <a:p>
            <a:r>
              <a:rPr lang="en-US"/>
              <a:t>E. </a:t>
            </a:r>
            <a:r>
              <a:rPr lang="en-US" i="1"/>
              <a:t>none of the above</a:t>
            </a:r>
            <a:endParaRPr lang="en-US"/>
          </a:p>
        </p:txBody>
      </p:sp>
      <p:sp>
        <p:nvSpPr>
          <p:cNvPr id="34878" name="Rectangle 61"/>
          <p:cNvSpPr>
            <a:spLocks noChangeArrowheads="1"/>
          </p:cNvSpPr>
          <p:nvPr/>
        </p:nvSpPr>
        <p:spPr bwMode="auto">
          <a:xfrm>
            <a:off x="5181600" y="1981200"/>
            <a:ext cx="336550" cy="457200"/>
          </a:xfrm>
          <a:prstGeom prst="rect">
            <a:avLst/>
          </a:prstGeom>
          <a:noFill/>
          <a:ln w="9525">
            <a:noFill/>
            <a:miter lim="800000"/>
            <a:headEnd/>
            <a:tailEnd/>
          </a:ln>
        </p:spPr>
        <p:txBody>
          <a:bodyPr wrap="none">
            <a:spAutoFit/>
          </a:bodyPr>
          <a:lstStyle/>
          <a:p>
            <a:r>
              <a:rPr lang="en-US"/>
              <a:t>x</a:t>
            </a:r>
          </a:p>
        </p:txBody>
      </p:sp>
      <p:sp>
        <p:nvSpPr>
          <p:cNvPr id="34879" name="Rectangle 62"/>
          <p:cNvSpPr>
            <a:spLocks noChangeArrowheads="1"/>
          </p:cNvSpPr>
          <p:nvPr/>
        </p:nvSpPr>
        <p:spPr bwMode="auto">
          <a:xfrm>
            <a:off x="5105400" y="533400"/>
            <a:ext cx="3784600" cy="822325"/>
          </a:xfrm>
          <a:prstGeom prst="rect">
            <a:avLst/>
          </a:prstGeom>
          <a:noFill/>
          <a:ln w="9525">
            <a:noFill/>
            <a:miter lim="800000"/>
            <a:headEnd/>
            <a:tailEnd/>
          </a:ln>
        </p:spPr>
        <p:txBody>
          <a:bodyPr wrap="none">
            <a:spAutoFit/>
          </a:bodyPr>
          <a:lstStyle/>
          <a:p>
            <a:r>
              <a:rPr lang="en-US">
                <a:latin typeface="Symbol" pitchFamily="18" charset="2"/>
              </a:rPr>
              <a:t>Y</a:t>
            </a:r>
            <a:r>
              <a:rPr lang="en-US"/>
              <a:t>(x,t=0)= </a:t>
            </a:r>
            <a:r>
              <a:rPr lang="en-US" sz="2200">
                <a:solidFill>
                  <a:srgbClr val="000000"/>
                </a:solidFill>
                <a:latin typeface="Symbol" pitchFamily="18" charset="2"/>
              </a:rPr>
              <a:t>a</a:t>
            </a:r>
            <a:r>
              <a:rPr lang="en-US"/>
              <a:t>x/L from -L to L</a:t>
            </a:r>
          </a:p>
          <a:p>
            <a:r>
              <a:rPr lang="en-US">
                <a:latin typeface="Symbol" pitchFamily="18" charset="2"/>
              </a:rPr>
              <a:t>Y</a:t>
            </a:r>
            <a:r>
              <a:rPr lang="en-US"/>
              <a:t>(x,t=0)=0 elsewhere</a:t>
            </a:r>
          </a:p>
        </p:txBody>
      </p:sp>
      <p:sp>
        <p:nvSpPr>
          <p:cNvPr id="132159" name="Text Box 63"/>
          <p:cNvSpPr txBox="1">
            <a:spLocks noChangeArrowheads="1"/>
          </p:cNvSpPr>
          <p:nvPr/>
        </p:nvSpPr>
        <p:spPr bwMode="auto">
          <a:xfrm>
            <a:off x="1828800" y="5257800"/>
            <a:ext cx="2862263" cy="457200"/>
          </a:xfrm>
          <a:prstGeom prst="rect">
            <a:avLst/>
          </a:prstGeom>
          <a:noFill/>
          <a:ln w="9525">
            <a:noFill/>
            <a:miter lim="800000"/>
            <a:headEnd/>
            <a:tailEnd/>
          </a:ln>
        </p:spPr>
        <p:txBody>
          <a:bodyPr wrap="none">
            <a:spAutoFit/>
          </a:bodyPr>
          <a:lstStyle/>
          <a:p>
            <a:r>
              <a:rPr lang="en-US">
                <a:solidFill>
                  <a:srgbClr val="FF0000"/>
                </a:solidFill>
              </a:rPr>
              <a:t>Correct answer is D</a:t>
            </a:r>
          </a:p>
        </p:txBody>
      </p:sp>
      <p:sp>
        <p:nvSpPr>
          <p:cNvPr id="132160" name="Rectangle 64"/>
          <p:cNvSpPr>
            <a:spLocks noChangeArrowheads="1"/>
          </p:cNvSpPr>
          <p:nvPr/>
        </p:nvSpPr>
        <p:spPr bwMode="auto">
          <a:xfrm>
            <a:off x="5105400" y="5334000"/>
            <a:ext cx="2990850" cy="457200"/>
          </a:xfrm>
          <a:prstGeom prst="rect">
            <a:avLst/>
          </a:prstGeom>
          <a:noFill/>
          <a:ln w="9525">
            <a:noFill/>
            <a:miter lim="800000"/>
            <a:headEnd/>
            <a:tailEnd/>
          </a:ln>
        </p:spPr>
        <p:txBody>
          <a:bodyPr wrap="none">
            <a:spAutoFit/>
          </a:bodyPr>
          <a:lstStyle/>
          <a:p>
            <a:r>
              <a:rPr lang="en-US"/>
              <a:t>P(x,t=0) = |</a:t>
            </a:r>
            <a:r>
              <a:rPr lang="en-US">
                <a:latin typeface="Symbol" pitchFamily="18" charset="2"/>
              </a:rPr>
              <a:t>Y</a:t>
            </a:r>
            <a:r>
              <a:rPr lang="en-US"/>
              <a:t>(x,t=0)|</a:t>
            </a:r>
            <a:r>
              <a:rPr lang="en-US" baseline="30000"/>
              <a:t>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1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21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59" grpId="0"/>
      <p:bldP spid="13216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Slide Number Placeholder 4"/>
          <p:cNvSpPr>
            <a:spLocks noGrp="1"/>
          </p:cNvSpPr>
          <p:nvPr>
            <p:ph type="sldNum" sz="quarter" idx="12"/>
          </p:nvPr>
        </p:nvSpPr>
        <p:spPr/>
        <p:txBody>
          <a:bodyPr/>
          <a:lstStyle/>
          <a:p>
            <a:fld id="{CC5B8313-81E5-4361-9F2D-98BB581A75F5}" type="slidenum">
              <a:rPr lang="en-US"/>
              <a:pPr/>
              <a:t>18</a:t>
            </a:fld>
            <a:endParaRPr lang="en-US"/>
          </a:p>
        </p:txBody>
      </p:sp>
      <p:sp>
        <p:nvSpPr>
          <p:cNvPr id="62466" name="Line 2"/>
          <p:cNvSpPr>
            <a:spLocks noChangeShapeType="1"/>
          </p:cNvSpPr>
          <p:nvPr/>
        </p:nvSpPr>
        <p:spPr bwMode="auto">
          <a:xfrm>
            <a:off x="2884488" y="828675"/>
            <a:ext cx="0" cy="2559050"/>
          </a:xfrm>
          <a:prstGeom prst="line">
            <a:avLst/>
          </a:prstGeom>
          <a:noFill/>
          <a:ln w="0">
            <a:solidFill>
              <a:srgbClr val="000000"/>
            </a:solidFill>
            <a:round/>
            <a:headEnd/>
            <a:tailEnd/>
          </a:ln>
        </p:spPr>
        <p:txBody>
          <a:bodyPr/>
          <a:lstStyle/>
          <a:p>
            <a:endParaRPr lang="en-CA"/>
          </a:p>
        </p:txBody>
      </p:sp>
      <p:sp>
        <p:nvSpPr>
          <p:cNvPr id="62467" name="Line 3"/>
          <p:cNvSpPr>
            <a:spLocks noChangeShapeType="1"/>
          </p:cNvSpPr>
          <p:nvPr/>
        </p:nvSpPr>
        <p:spPr bwMode="auto">
          <a:xfrm>
            <a:off x="2830513" y="3387725"/>
            <a:ext cx="53975" cy="1588"/>
          </a:xfrm>
          <a:prstGeom prst="line">
            <a:avLst/>
          </a:prstGeom>
          <a:noFill/>
          <a:ln w="0">
            <a:solidFill>
              <a:srgbClr val="000000"/>
            </a:solidFill>
            <a:round/>
            <a:headEnd/>
            <a:tailEnd/>
          </a:ln>
        </p:spPr>
        <p:txBody>
          <a:bodyPr/>
          <a:lstStyle/>
          <a:p>
            <a:endParaRPr lang="en-CA"/>
          </a:p>
        </p:txBody>
      </p:sp>
      <p:sp>
        <p:nvSpPr>
          <p:cNvPr id="62468" name="Line 4"/>
          <p:cNvSpPr>
            <a:spLocks noChangeShapeType="1"/>
          </p:cNvSpPr>
          <p:nvPr/>
        </p:nvSpPr>
        <p:spPr bwMode="auto">
          <a:xfrm>
            <a:off x="2830513" y="2960688"/>
            <a:ext cx="53975" cy="1587"/>
          </a:xfrm>
          <a:prstGeom prst="line">
            <a:avLst/>
          </a:prstGeom>
          <a:noFill/>
          <a:ln w="0">
            <a:solidFill>
              <a:srgbClr val="000000"/>
            </a:solidFill>
            <a:round/>
            <a:headEnd/>
            <a:tailEnd/>
          </a:ln>
        </p:spPr>
        <p:txBody>
          <a:bodyPr/>
          <a:lstStyle/>
          <a:p>
            <a:endParaRPr lang="en-CA"/>
          </a:p>
        </p:txBody>
      </p:sp>
      <p:sp>
        <p:nvSpPr>
          <p:cNvPr id="62469" name="Line 5"/>
          <p:cNvSpPr>
            <a:spLocks noChangeShapeType="1"/>
          </p:cNvSpPr>
          <p:nvPr/>
        </p:nvSpPr>
        <p:spPr bwMode="auto">
          <a:xfrm>
            <a:off x="2830513" y="2533650"/>
            <a:ext cx="53975" cy="0"/>
          </a:xfrm>
          <a:prstGeom prst="line">
            <a:avLst/>
          </a:prstGeom>
          <a:noFill/>
          <a:ln w="0">
            <a:solidFill>
              <a:srgbClr val="000000"/>
            </a:solidFill>
            <a:round/>
            <a:headEnd/>
            <a:tailEnd/>
          </a:ln>
        </p:spPr>
        <p:txBody>
          <a:bodyPr/>
          <a:lstStyle/>
          <a:p>
            <a:endParaRPr lang="en-CA"/>
          </a:p>
        </p:txBody>
      </p:sp>
      <p:sp>
        <p:nvSpPr>
          <p:cNvPr id="62470" name="Line 6"/>
          <p:cNvSpPr>
            <a:spLocks noChangeShapeType="1"/>
          </p:cNvSpPr>
          <p:nvPr/>
        </p:nvSpPr>
        <p:spPr bwMode="auto">
          <a:xfrm>
            <a:off x="2830513" y="2111375"/>
            <a:ext cx="53975" cy="1588"/>
          </a:xfrm>
          <a:prstGeom prst="line">
            <a:avLst/>
          </a:prstGeom>
          <a:noFill/>
          <a:ln w="0">
            <a:solidFill>
              <a:srgbClr val="000000"/>
            </a:solidFill>
            <a:round/>
            <a:headEnd/>
            <a:tailEnd/>
          </a:ln>
        </p:spPr>
        <p:txBody>
          <a:bodyPr/>
          <a:lstStyle/>
          <a:p>
            <a:endParaRPr lang="en-CA"/>
          </a:p>
        </p:txBody>
      </p:sp>
      <p:sp>
        <p:nvSpPr>
          <p:cNvPr id="62471" name="Line 7"/>
          <p:cNvSpPr>
            <a:spLocks noChangeShapeType="1"/>
          </p:cNvSpPr>
          <p:nvPr/>
        </p:nvSpPr>
        <p:spPr bwMode="auto">
          <a:xfrm>
            <a:off x="2830513" y="1684338"/>
            <a:ext cx="53975" cy="1587"/>
          </a:xfrm>
          <a:prstGeom prst="line">
            <a:avLst/>
          </a:prstGeom>
          <a:noFill/>
          <a:ln w="0">
            <a:solidFill>
              <a:srgbClr val="000000"/>
            </a:solidFill>
            <a:round/>
            <a:headEnd/>
            <a:tailEnd/>
          </a:ln>
        </p:spPr>
        <p:txBody>
          <a:bodyPr/>
          <a:lstStyle/>
          <a:p>
            <a:endParaRPr lang="en-CA"/>
          </a:p>
        </p:txBody>
      </p:sp>
      <p:sp>
        <p:nvSpPr>
          <p:cNvPr id="62472" name="Line 8"/>
          <p:cNvSpPr>
            <a:spLocks noChangeShapeType="1"/>
          </p:cNvSpPr>
          <p:nvPr/>
        </p:nvSpPr>
        <p:spPr bwMode="auto">
          <a:xfrm>
            <a:off x="2830513" y="1257300"/>
            <a:ext cx="53975" cy="0"/>
          </a:xfrm>
          <a:prstGeom prst="line">
            <a:avLst/>
          </a:prstGeom>
          <a:noFill/>
          <a:ln w="0">
            <a:solidFill>
              <a:srgbClr val="000000"/>
            </a:solidFill>
            <a:round/>
            <a:headEnd/>
            <a:tailEnd/>
          </a:ln>
        </p:spPr>
        <p:txBody>
          <a:bodyPr/>
          <a:lstStyle/>
          <a:p>
            <a:endParaRPr lang="en-CA"/>
          </a:p>
        </p:txBody>
      </p:sp>
      <p:sp>
        <p:nvSpPr>
          <p:cNvPr id="62473" name="Line 9"/>
          <p:cNvSpPr>
            <a:spLocks noChangeShapeType="1"/>
          </p:cNvSpPr>
          <p:nvPr/>
        </p:nvSpPr>
        <p:spPr bwMode="auto">
          <a:xfrm>
            <a:off x="2830513" y="828675"/>
            <a:ext cx="53975" cy="1588"/>
          </a:xfrm>
          <a:prstGeom prst="line">
            <a:avLst/>
          </a:prstGeom>
          <a:noFill/>
          <a:ln w="0">
            <a:solidFill>
              <a:srgbClr val="000000"/>
            </a:solidFill>
            <a:round/>
            <a:headEnd/>
            <a:tailEnd/>
          </a:ln>
        </p:spPr>
        <p:txBody>
          <a:bodyPr/>
          <a:lstStyle/>
          <a:p>
            <a:endParaRPr lang="en-CA"/>
          </a:p>
        </p:txBody>
      </p:sp>
      <p:sp>
        <p:nvSpPr>
          <p:cNvPr id="62474" name="Line 10"/>
          <p:cNvSpPr>
            <a:spLocks noChangeShapeType="1"/>
          </p:cNvSpPr>
          <p:nvPr/>
        </p:nvSpPr>
        <p:spPr bwMode="auto">
          <a:xfrm>
            <a:off x="1157288" y="2111375"/>
            <a:ext cx="3448050" cy="1588"/>
          </a:xfrm>
          <a:prstGeom prst="line">
            <a:avLst/>
          </a:prstGeom>
          <a:noFill/>
          <a:ln w="0">
            <a:solidFill>
              <a:srgbClr val="000000"/>
            </a:solidFill>
            <a:round/>
            <a:headEnd/>
            <a:tailEnd/>
          </a:ln>
        </p:spPr>
        <p:txBody>
          <a:bodyPr/>
          <a:lstStyle/>
          <a:p>
            <a:endParaRPr lang="en-CA"/>
          </a:p>
        </p:txBody>
      </p:sp>
      <p:sp>
        <p:nvSpPr>
          <p:cNvPr id="62475" name="Line 11"/>
          <p:cNvSpPr>
            <a:spLocks noChangeShapeType="1"/>
          </p:cNvSpPr>
          <p:nvPr/>
        </p:nvSpPr>
        <p:spPr bwMode="auto">
          <a:xfrm flipV="1">
            <a:off x="1157288" y="2111375"/>
            <a:ext cx="0" cy="52388"/>
          </a:xfrm>
          <a:prstGeom prst="line">
            <a:avLst/>
          </a:prstGeom>
          <a:noFill/>
          <a:ln w="0">
            <a:solidFill>
              <a:srgbClr val="000000"/>
            </a:solidFill>
            <a:round/>
            <a:headEnd/>
            <a:tailEnd/>
          </a:ln>
        </p:spPr>
        <p:txBody>
          <a:bodyPr/>
          <a:lstStyle/>
          <a:p>
            <a:endParaRPr lang="en-CA"/>
          </a:p>
        </p:txBody>
      </p:sp>
      <p:sp>
        <p:nvSpPr>
          <p:cNvPr id="62476" name="Line 12"/>
          <p:cNvSpPr>
            <a:spLocks noChangeShapeType="1"/>
          </p:cNvSpPr>
          <p:nvPr/>
        </p:nvSpPr>
        <p:spPr bwMode="auto">
          <a:xfrm flipV="1">
            <a:off x="1730375" y="2111375"/>
            <a:ext cx="1588" cy="52388"/>
          </a:xfrm>
          <a:prstGeom prst="line">
            <a:avLst/>
          </a:prstGeom>
          <a:noFill/>
          <a:ln w="0">
            <a:solidFill>
              <a:srgbClr val="000000"/>
            </a:solidFill>
            <a:round/>
            <a:headEnd/>
            <a:tailEnd/>
          </a:ln>
        </p:spPr>
        <p:txBody>
          <a:bodyPr/>
          <a:lstStyle/>
          <a:p>
            <a:endParaRPr lang="en-CA"/>
          </a:p>
        </p:txBody>
      </p:sp>
      <p:sp>
        <p:nvSpPr>
          <p:cNvPr id="62477" name="Line 13"/>
          <p:cNvSpPr>
            <a:spLocks noChangeShapeType="1"/>
          </p:cNvSpPr>
          <p:nvPr/>
        </p:nvSpPr>
        <p:spPr bwMode="auto">
          <a:xfrm flipV="1">
            <a:off x="2303463" y="2111375"/>
            <a:ext cx="1587" cy="52388"/>
          </a:xfrm>
          <a:prstGeom prst="line">
            <a:avLst/>
          </a:prstGeom>
          <a:noFill/>
          <a:ln w="0">
            <a:solidFill>
              <a:srgbClr val="000000"/>
            </a:solidFill>
            <a:round/>
            <a:headEnd/>
            <a:tailEnd/>
          </a:ln>
        </p:spPr>
        <p:txBody>
          <a:bodyPr/>
          <a:lstStyle/>
          <a:p>
            <a:endParaRPr lang="en-CA"/>
          </a:p>
        </p:txBody>
      </p:sp>
      <p:sp>
        <p:nvSpPr>
          <p:cNvPr id="62478" name="Line 14"/>
          <p:cNvSpPr>
            <a:spLocks noChangeShapeType="1"/>
          </p:cNvSpPr>
          <p:nvPr/>
        </p:nvSpPr>
        <p:spPr bwMode="auto">
          <a:xfrm flipV="1">
            <a:off x="2884488" y="2111375"/>
            <a:ext cx="0" cy="52388"/>
          </a:xfrm>
          <a:prstGeom prst="line">
            <a:avLst/>
          </a:prstGeom>
          <a:noFill/>
          <a:ln w="0">
            <a:solidFill>
              <a:srgbClr val="000000"/>
            </a:solidFill>
            <a:round/>
            <a:headEnd/>
            <a:tailEnd/>
          </a:ln>
        </p:spPr>
        <p:txBody>
          <a:bodyPr/>
          <a:lstStyle/>
          <a:p>
            <a:endParaRPr lang="en-CA"/>
          </a:p>
        </p:txBody>
      </p:sp>
      <p:sp>
        <p:nvSpPr>
          <p:cNvPr id="62479" name="Line 15"/>
          <p:cNvSpPr>
            <a:spLocks noChangeShapeType="1"/>
          </p:cNvSpPr>
          <p:nvPr/>
        </p:nvSpPr>
        <p:spPr bwMode="auto">
          <a:xfrm flipV="1">
            <a:off x="3457575" y="2111375"/>
            <a:ext cx="1588" cy="52388"/>
          </a:xfrm>
          <a:prstGeom prst="line">
            <a:avLst/>
          </a:prstGeom>
          <a:noFill/>
          <a:ln w="0">
            <a:solidFill>
              <a:srgbClr val="000000"/>
            </a:solidFill>
            <a:round/>
            <a:headEnd/>
            <a:tailEnd/>
          </a:ln>
        </p:spPr>
        <p:txBody>
          <a:bodyPr/>
          <a:lstStyle/>
          <a:p>
            <a:endParaRPr lang="en-CA"/>
          </a:p>
        </p:txBody>
      </p:sp>
      <p:sp>
        <p:nvSpPr>
          <p:cNvPr id="62480" name="Line 16"/>
          <p:cNvSpPr>
            <a:spLocks noChangeShapeType="1"/>
          </p:cNvSpPr>
          <p:nvPr/>
        </p:nvSpPr>
        <p:spPr bwMode="auto">
          <a:xfrm flipV="1">
            <a:off x="4030663" y="2111375"/>
            <a:ext cx="1587" cy="52388"/>
          </a:xfrm>
          <a:prstGeom prst="line">
            <a:avLst/>
          </a:prstGeom>
          <a:noFill/>
          <a:ln w="0">
            <a:solidFill>
              <a:srgbClr val="000000"/>
            </a:solidFill>
            <a:round/>
            <a:headEnd/>
            <a:tailEnd/>
          </a:ln>
        </p:spPr>
        <p:txBody>
          <a:bodyPr/>
          <a:lstStyle/>
          <a:p>
            <a:endParaRPr lang="en-CA"/>
          </a:p>
        </p:txBody>
      </p:sp>
      <p:sp>
        <p:nvSpPr>
          <p:cNvPr id="62481" name="Line 17"/>
          <p:cNvSpPr>
            <a:spLocks noChangeShapeType="1"/>
          </p:cNvSpPr>
          <p:nvPr/>
        </p:nvSpPr>
        <p:spPr bwMode="auto">
          <a:xfrm flipV="1">
            <a:off x="4605338" y="2111375"/>
            <a:ext cx="1587" cy="52388"/>
          </a:xfrm>
          <a:prstGeom prst="line">
            <a:avLst/>
          </a:prstGeom>
          <a:noFill/>
          <a:ln w="0">
            <a:solidFill>
              <a:srgbClr val="000000"/>
            </a:solidFill>
            <a:round/>
            <a:headEnd/>
            <a:tailEnd/>
          </a:ln>
        </p:spPr>
        <p:txBody>
          <a:bodyPr/>
          <a:lstStyle/>
          <a:p>
            <a:endParaRPr lang="en-CA"/>
          </a:p>
        </p:txBody>
      </p:sp>
      <p:sp>
        <p:nvSpPr>
          <p:cNvPr id="62482" name="Line 18"/>
          <p:cNvSpPr>
            <a:spLocks noChangeShapeType="1"/>
          </p:cNvSpPr>
          <p:nvPr/>
        </p:nvSpPr>
        <p:spPr bwMode="auto">
          <a:xfrm flipV="1">
            <a:off x="1730375" y="2878138"/>
            <a:ext cx="117475" cy="82550"/>
          </a:xfrm>
          <a:prstGeom prst="line">
            <a:avLst/>
          </a:prstGeom>
          <a:noFill/>
          <a:ln w="28575">
            <a:solidFill>
              <a:srgbClr val="FF0000"/>
            </a:solidFill>
            <a:round/>
            <a:headEnd/>
            <a:tailEnd/>
          </a:ln>
        </p:spPr>
        <p:txBody>
          <a:bodyPr/>
          <a:lstStyle/>
          <a:p>
            <a:endParaRPr lang="en-CA"/>
          </a:p>
        </p:txBody>
      </p:sp>
      <p:sp>
        <p:nvSpPr>
          <p:cNvPr id="62483" name="Line 19"/>
          <p:cNvSpPr>
            <a:spLocks noChangeShapeType="1"/>
          </p:cNvSpPr>
          <p:nvPr/>
        </p:nvSpPr>
        <p:spPr bwMode="auto">
          <a:xfrm flipV="1">
            <a:off x="1847850" y="2790825"/>
            <a:ext cx="111125" cy="87313"/>
          </a:xfrm>
          <a:prstGeom prst="line">
            <a:avLst/>
          </a:prstGeom>
          <a:noFill/>
          <a:ln w="28575">
            <a:solidFill>
              <a:srgbClr val="FF0000"/>
            </a:solidFill>
            <a:round/>
            <a:headEnd/>
            <a:tailEnd/>
          </a:ln>
        </p:spPr>
        <p:txBody>
          <a:bodyPr/>
          <a:lstStyle/>
          <a:p>
            <a:endParaRPr lang="en-CA"/>
          </a:p>
        </p:txBody>
      </p:sp>
      <p:sp>
        <p:nvSpPr>
          <p:cNvPr id="62484" name="Line 20"/>
          <p:cNvSpPr>
            <a:spLocks noChangeShapeType="1"/>
          </p:cNvSpPr>
          <p:nvPr/>
        </p:nvSpPr>
        <p:spPr bwMode="auto">
          <a:xfrm flipV="1">
            <a:off x="1958975" y="2703513"/>
            <a:ext cx="117475" cy="87312"/>
          </a:xfrm>
          <a:prstGeom prst="line">
            <a:avLst/>
          </a:prstGeom>
          <a:noFill/>
          <a:ln w="28575">
            <a:solidFill>
              <a:srgbClr val="FF0000"/>
            </a:solidFill>
            <a:round/>
            <a:headEnd/>
            <a:tailEnd/>
          </a:ln>
        </p:spPr>
        <p:txBody>
          <a:bodyPr/>
          <a:lstStyle/>
          <a:p>
            <a:endParaRPr lang="en-CA"/>
          </a:p>
        </p:txBody>
      </p:sp>
      <p:sp>
        <p:nvSpPr>
          <p:cNvPr id="62485" name="Line 21"/>
          <p:cNvSpPr>
            <a:spLocks noChangeShapeType="1"/>
          </p:cNvSpPr>
          <p:nvPr/>
        </p:nvSpPr>
        <p:spPr bwMode="auto">
          <a:xfrm flipV="1">
            <a:off x="2076450" y="2620963"/>
            <a:ext cx="115888" cy="82550"/>
          </a:xfrm>
          <a:prstGeom prst="line">
            <a:avLst/>
          </a:prstGeom>
          <a:noFill/>
          <a:ln w="28575">
            <a:solidFill>
              <a:srgbClr val="FF0000"/>
            </a:solidFill>
            <a:round/>
            <a:headEnd/>
            <a:tailEnd/>
          </a:ln>
        </p:spPr>
        <p:txBody>
          <a:bodyPr/>
          <a:lstStyle/>
          <a:p>
            <a:endParaRPr lang="en-CA"/>
          </a:p>
        </p:txBody>
      </p:sp>
      <p:sp>
        <p:nvSpPr>
          <p:cNvPr id="62486" name="Freeform 22"/>
          <p:cNvSpPr>
            <a:spLocks/>
          </p:cNvSpPr>
          <p:nvPr/>
        </p:nvSpPr>
        <p:spPr bwMode="auto">
          <a:xfrm>
            <a:off x="2192338" y="2533650"/>
            <a:ext cx="111125" cy="87313"/>
          </a:xfrm>
          <a:custGeom>
            <a:avLst/>
            <a:gdLst/>
            <a:ahLst/>
            <a:cxnLst>
              <a:cxn ang="0">
                <a:pos x="0" y="90"/>
              </a:cxn>
              <a:cxn ang="0">
                <a:pos x="54" y="42"/>
              </a:cxn>
              <a:cxn ang="0">
                <a:pos x="114" y="0"/>
              </a:cxn>
            </a:cxnLst>
            <a:rect l="0" t="0" r="r" b="b"/>
            <a:pathLst>
              <a:path w="114" h="90">
                <a:moveTo>
                  <a:pt x="0" y="90"/>
                </a:moveTo>
                <a:lnTo>
                  <a:pt x="54" y="42"/>
                </a:lnTo>
                <a:lnTo>
                  <a:pt x="114" y="0"/>
                </a:lnTo>
              </a:path>
            </a:pathLst>
          </a:custGeom>
          <a:noFill/>
          <a:ln w="28575">
            <a:solidFill>
              <a:srgbClr val="FF0000"/>
            </a:solidFill>
            <a:prstDash val="solid"/>
            <a:round/>
            <a:headEnd/>
            <a:tailEnd/>
          </a:ln>
        </p:spPr>
        <p:txBody>
          <a:bodyPr/>
          <a:lstStyle/>
          <a:p>
            <a:endParaRPr lang="en-CA"/>
          </a:p>
        </p:txBody>
      </p:sp>
      <p:sp>
        <p:nvSpPr>
          <p:cNvPr id="62487" name="Line 23"/>
          <p:cNvSpPr>
            <a:spLocks noChangeShapeType="1"/>
          </p:cNvSpPr>
          <p:nvPr/>
        </p:nvSpPr>
        <p:spPr bwMode="auto">
          <a:xfrm flipV="1">
            <a:off x="2303463" y="2451100"/>
            <a:ext cx="117475" cy="82550"/>
          </a:xfrm>
          <a:prstGeom prst="line">
            <a:avLst/>
          </a:prstGeom>
          <a:noFill/>
          <a:ln w="28575">
            <a:solidFill>
              <a:srgbClr val="FF0000"/>
            </a:solidFill>
            <a:round/>
            <a:headEnd/>
            <a:tailEnd/>
          </a:ln>
        </p:spPr>
        <p:txBody>
          <a:bodyPr/>
          <a:lstStyle/>
          <a:p>
            <a:endParaRPr lang="en-CA"/>
          </a:p>
        </p:txBody>
      </p:sp>
      <p:sp>
        <p:nvSpPr>
          <p:cNvPr id="62488" name="Freeform 24"/>
          <p:cNvSpPr>
            <a:spLocks/>
          </p:cNvSpPr>
          <p:nvPr/>
        </p:nvSpPr>
        <p:spPr bwMode="auto">
          <a:xfrm>
            <a:off x="2420938" y="2363788"/>
            <a:ext cx="117475" cy="87312"/>
          </a:xfrm>
          <a:custGeom>
            <a:avLst/>
            <a:gdLst/>
            <a:ahLst/>
            <a:cxnLst>
              <a:cxn ang="0">
                <a:pos x="0" y="90"/>
              </a:cxn>
              <a:cxn ang="0">
                <a:pos x="60" y="42"/>
              </a:cxn>
              <a:cxn ang="0">
                <a:pos x="120" y="0"/>
              </a:cxn>
            </a:cxnLst>
            <a:rect l="0" t="0" r="r" b="b"/>
            <a:pathLst>
              <a:path w="120" h="90">
                <a:moveTo>
                  <a:pt x="0" y="90"/>
                </a:moveTo>
                <a:lnTo>
                  <a:pt x="60" y="42"/>
                </a:lnTo>
                <a:lnTo>
                  <a:pt x="120" y="0"/>
                </a:lnTo>
              </a:path>
            </a:pathLst>
          </a:custGeom>
          <a:noFill/>
          <a:ln w="28575">
            <a:solidFill>
              <a:srgbClr val="FF0000"/>
            </a:solidFill>
            <a:prstDash val="solid"/>
            <a:round/>
            <a:headEnd/>
            <a:tailEnd/>
          </a:ln>
        </p:spPr>
        <p:txBody>
          <a:bodyPr/>
          <a:lstStyle/>
          <a:p>
            <a:endParaRPr lang="en-CA"/>
          </a:p>
        </p:txBody>
      </p:sp>
      <p:sp>
        <p:nvSpPr>
          <p:cNvPr id="62489" name="Line 25"/>
          <p:cNvSpPr>
            <a:spLocks noChangeShapeType="1"/>
          </p:cNvSpPr>
          <p:nvPr/>
        </p:nvSpPr>
        <p:spPr bwMode="auto">
          <a:xfrm flipV="1">
            <a:off x="2538413" y="2281238"/>
            <a:ext cx="111125" cy="82550"/>
          </a:xfrm>
          <a:prstGeom prst="line">
            <a:avLst/>
          </a:prstGeom>
          <a:noFill/>
          <a:ln w="28575">
            <a:solidFill>
              <a:srgbClr val="FF0000"/>
            </a:solidFill>
            <a:round/>
            <a:headEnd/>
            <a:tailEnd/>
          </a:ln>
        </p:spPr>
        <p:txBody>
          <a:bodyPr/>
          <a:lstStyle/>
          <a:p>
            <a:endParaRPr lang="en-CA"/>
          </a:p>
        </p:txBody>
      </p:sp>
      <p:sp>
        <p:nvSpPr>
          <p:cNvPr id="62490" name="Freeform 26"/>
          <p:cNvSpPr>
            <a:spLocks/>
          </p:cNvSpPr>
          <p:nvPr/>
        </p:nvSpPr>
        <p:spPr bwMode="auto">
          <a:xfrm>
            <a:off x="2649538" y="2193925"/>
            <a:ext cx="117475" cy="87313"/>
          </a:xfrm>
          <a:custGeom>
            <a:avLst/>
            <a:gdLst/>
            <a:ahLst/>
            <a:cxnLst>
              <a:cxn ang="0">
                <a:pos x="0" y="90"/>
              </a:cxn>
              <a:cxn ang="0">
                <a:pos x="60" y="42"/>
              </a:cxn>
              <a:cxn ang="0">
                <a:pos x="120" y="0"/>
              </a:cxn>
            </a:cxnLst>
            <a:rect l="0" t="0" r="r" b="b"/>
            <a:pathLst>
              <a:path w="120" h="90">
                <a:moveTo>
                  <a:pt x="0" y="90"/>
                </a:moveTo>
                <a:lnTo>
                  <a:pt x="60" y="42"/>
                </a:lnTo>
                <a:lnTo>
                  <a:pt x="120" y="0"/>
                </a:lnTo>
              </a:path>
            </a:pathLst>
          </a:custGeom>
          <a:noFill/>
          <a:ln w="28575">
            <a:solidFill>
              <a:srgbClr val="FF0000"/>
            </a:solidFill>
            <a:prstDash val="solid"/>
            <a:round/>
            <a:headEnd/>
            <a:tailEnd/>
          </a:ln>
        </p:spPr>
        <p:txBody>
          <a:bodyPr/>
          <a:lstStyle/>
          <a:p>
            <a:endParaRPr lang="en-CA"/>
          </a:p>
        </p:txBody>
      </p:sp>
      <p:sp>
        <p:nvSpPr>
          <p:cNvPr id="62491" name="Line 27"/>
          <p:cNvSpPr>
            <a:spLocks noChangeShapeType="1"/>
          </p:cNvSpPr>
          <p:nvPr/>
        </p:nvSpPr>
        <p:spPr bwMode="auto">
          <a:xfrm flipV="1">
            <a:off x="2767013" y="2111375"/>
            <a:ext cx="117475" cy="82550"/>
          </a:xfrm>
          <a:prstGeom prst="line">
            <a:avLst/>
          </a:prstGeom>
          <a:noFill/>
          <a:ln w="28575">
            <a:solidFill>
              <a:srgbClr val="FF0000"/>
            </a:solidFill>
            <a:round/>
            <a:headEnd/>
            <a:tailEnd/>
          </a:ln>
        </p:spPr>
        <p:txBody>
          <a:bodyPr/>
          <a:lstStyle/>
          <a:p>
            <a:endParaRPr lang="en-CA"/>
          </a:p>
        </p:txBody>
      </p:sp>
      <p:sp>
        <p:nvSpPr>
          <p:cNvPr id="62492" name="Line 28"/>
          <p:cNvSpPr>
            <a:spLocks noChangeShapeType="1"/>
          </p:cNvSpPr>
          <p:nvPr/>
        </p:nvSpPr>
        <p:spPr bwMode="auto">
          <a:xfrm flipV="1">
            <a:off x="2884488" y="2024063"/>
            <a:ext cx="111125" cy="87312"/>
          </a:xfrm>
          <a:prstGeom prst="line">
            <a:avLst/>
          </a:prstGeom>
          <a:noFill/>
          <a:ln w="28575">
            <a:solidFill>
              <a:srgbClr val="FF0000"/>
            </a:solidFill>
            <a:round/>
            <a:headEnd/>
            <a:tailEnd/>
          </a:ln>
        </p:spPr>
        <p:txBody>
          <a:bodyPr/>
          <a:lstStyle/>
          <a:p>
            <a:endParaRPr lang="en-CA"/>
          </a:p>
        </p:txBody>
      </p:sp>
      <p:sp>
        <p:nvSpPr>
          <p:cNvPr id="62493" name="Line 29"/>
          <p:cNvSpPr>
            <a:spLocks noChangeShapeType="1"/>
          </p:cNvSpPr>
          <p:nvPr/>
        </p:nvSpPr>
        <p:spPr bwMode="auto">
          <a:xfrm flipV="1">
            <a:off x="2995613" y="1936750"/>
            <a:ext cx="115887" cy="87313"/>
          </a:xfrm>
          <a:prstGeom prst="line">
            <a:avLst/>
          </a:prstGeom>
          <a:noFill/>
          <a:ln w="28575">
            <a:solidFill>
              <a:srgbClr val="FF0000"/>
            </a:solidFill>
            <a:round/>
            <a:headEnd/>
            <a:tailEnd/>
          </a:ln>
        </p:spPr>
        <p:txBody>
          <a:bodyPr/>
          <a:lstStyle/>
          <a:p>
            <a:endParaRPr lang="en-CA"/>
          </a:p>
        </p:txBody>
      </p:sp>
      <p:sp>
        <p:nvSpPr>
          <p:cNvPr id="62494" name="Line 30"/>
          <p:cNvSpPr>
            <a:spLocks noChangeShapeType="1"/>
          </p:cNvSpPr>
          <p:nvPr/>
        </p:nvSpPr>
        <p:spPr bwMode="auto">
          <a:xfrm flipV="1">
            <a:off x="3111500" y="1854200"/>
            <a:ext cx="112713" cy="82550"/>
          </a:xfrm>
          <a:prstGeom prst="line">
            <a:avLst/>
          </a:prstGeom>
          <a:noFill/>
          <a:ln w="28575">
            <a:solidFill>
              <a:srgbClr val="FF0000"/>
            </a:solidFill>
            <a:round/>
            <a:headEnd/>
            <a:tailEnd/>
          </a:ln>
        </p:spPr>
        <p:txBody>
          <a:bodyPr/>
          <a:lstStyle/>
          <a:p>
            <a:endParaRPr lang="en-CA"/>
          </a:p>
        </p:txBody>
      </p:sp>
      <p:sp>
        <p:nvSpPr>
          <p:cNvPr id="62495" name="Freeform 31"/>
          <p:cNvSpPr>
            <a:spLocks/>
          </p:cNvSpPr>
          <p:nvPr/>
        </p:nvSpPr>
        <p:spPr bwMode="auto">
          <a:xfrm>
            <a:off x="3224213" y="1766888"/>
            <a:ext cx="115887" cy="87312"/>
          </a:xfrm>
          <a:custGeom>
            <a:avLst/>
            <a:gdLst/>
            <a:ahLst/>
            <a:cxnLst>
              <a:cxn ang="0">
                <a:pos x="0" y="90"/>
              </a:cxn>
              <a:cxn ang="0">
                <a:pos x="60" y="42"/>
              </a:cxn>
              <a:cxn ang="0">
                <a:pos x="120" y="0"/>
              </a:cxn>
            </a:cxnLst>
            <a:rect l="0" t="0" r="r" b="b"/>
            <a:pathLst>
              <a:path w="120" h="90">
                <a:moveTo>
                  <a:pt x="0" y="90"/>
                </a:moveTo>
                <a:lnTo>
                  <a:pt x="60" y="42"/>
                </a:lnTo>
                <a:lnTo>
                  <a:pt x="120" y="0"/>
                </a:lnTo>
              </a:path>
            </a:pathLst>
          </a:custGeom>
          <a:noFill/>
          <a:ln w="28575">
            <a:solidFill>
              <a:srgbClr val="FF0000"/>
            </a:solidFill>
            <a:prstDash val="solid"/>
            <a:round/>
            <a:headEnd/>
            <a:tailEnd/>
          </a:ln>
        </p:spPr>
        <p:txBody>
          <a:bodyPr/>
          <a:lstStyle/>
          <a:p>
            <a:endParaRPr lang="en-CA"/>
          </a:p>
        </p:txBody>
      </p:sp>
      <p:sp>
        <p:nvSpPr>
          <p:cNvPr id="62496" name="Line 32"/>
          <p:cNvSpPr>
            <a:spLocks noChangeShapeType="1"/>
          </p:cNvSpPr>
          <p:nvPr/>
        </p:nvSpPr>
        <p:spPr bwMode="auto">
          <a:xfrm flipV="1">
            <a:off x="3340100" y="1684338"/>
            <a:ext cx="117475" cy="82550"/>
          </a:xfrm>
          <a:prstGeom prst="line">
            <a:avLst/>
          </a:prstGeom>
          <a:noFill/>
          <a:ln w="28575">
            <a:solidFill>
              <a:srgbClr val="FF0000"/>
            </a:solidFill>
            <a:round/>
            <a:headEnd/>
            <a:tailEnd/>
          </a:ln>
        </p:spPr>
        <p:txBody>
          <a:bodyPr/>
          <a:lstStyle/>
          <a:p>
            <a:endParaRPr lang="en-CA"/>
          </a:p>
        </p:txBody>
      </p:sp>
      <p:sp>
        <p:nvSpPr>
          <p:cNvPr id="62497" name="Freeform 33"/>
          <p:cNvSpPr>
            <a:spLocks/>
          </p:cNvSpPr>
          <p:nvPr/>
        </p:nvSpPr>
        <p:spPr bwMode="auto">
          <a:xfrm>
            <a:off x="3457575" y="1597025"/>
            <a:ext cx="111125" cy="87313"/>
          </a:xfrm>
          <a:custGeom>
            <a:avLst/>
            <a:gdLst/>
            <a:ahLst/>
            <a:cxnLst>
              <a:cxn ang="0">
                <a:pos x="0" y="90"/>
              </a:cxn>
              <a:cxn ang="0">
                <a:pos x="54" y="42"/>
              </a:cxn>
              <a:cxn ang="0">
                <a:pos x="114" y="0"/>
              </a:cxn>
            </a:cxnLst>
            <a:rect l="0" t="0" r="r" b="b"/>
            <a:pathLst>
              <a:path w="114" h="90">
                <a:moveTo>
                  <a:pt x="0" y="90"/>
                </a:moveTo>
                <a:lnTo>
                  <a:pt x="54" y="42"/>
                </a:lnTo>
                <a:lnTo>
                  <a:pt x="114" y="0"/>
                </a:lnTo>
              </a:path>
            </a:pathLst>
          </a:custGeom>
          <a:noFill/>
          <a:ln w="28575">
            <a:solidFill>
              <a:srgbClr val="FF0000"/>
            </a:solidFill>
            <a:prstDash val="solid"/>
            <a:round/>
            <a:headEnd/>
            <a:tailEnd/>
          </a:ln>
        </p:spPr>
        <p:txBody>
          <a:bodyPr/>
          <a:lstStyle/>
          <a:p>
            <a:endParaRPr lang="en-CA"/>
          </a:p>
        </p:txBody>
      </p:sp>
      <p:sp>
        <p:nvSpPr>
          <p:cNvPr id="62498" name="Line 34"/>
          <p:cNvSpPr>
            <a:spLocks noChangeShapeType="1"/>
          </p:cNvSpPr>
          <p:nvPr/>
        </p:nvSpPr>
        <p:spPr bwMode="auto">
          <a:xfrm flipV="1">
            <a:off x="3568700" y="1514475"/>
            <a:ext cx="117475" cy="82550"/>
          </a:xfrm>
          <a:prstGeom prst="line">
            <a:avLst/>
          </a:prstGeom>
          <a:noFill/>
          <a:ln w="28575">
            <a:solidFill>
              <a:srgbClr val="FF0000"/>
            </a:solidFill>
            <a:round/>
            <a:headEnd/>
            <a:tailEnd/>
          </a:ln>
        </p:spPr>
        <p:txBody>
          <a:bodyPr/>
          <a:lstStyle/>
          <a:p>
            <a:endParaRPr lang="en-CA"/>
          </a:p>
        </p:txBody>
      </p:sp>
      <p:sp>
        <p:nvSpPr>
          <p:cNvPr id="62499" name="Line 35"/>
          <p:cNvSpPr>
            <a:spLocks noChangeShapeType="1"/>
          </p:cNvSpPr>
          <p:nvPr/>
        </p:nvSpPr>
        <p:spPr bwMode="auto">
          <a:xfrm flipV="1">
            <a:off x="3686175" y="1427163"/>
            <a:ext cx="117475" cy="87312"/>
          </a:xfrm>
          <a:prstGeom prst="line">
            <a:avLst/>
          </a:prstGeom>
          <a:noFill/>
          <a:ln w="28575">
            <a:solidFill>
              <a:srgbClr val="FF0000"/>
            </a:solidFill>
            <a:round/>
            <a:headEnd/>
            <a:tailEnd/>
          </a:ln>
        </p:spPr>
        <p:txBody>
          <a:bodyPr/>
          <a:lstStyle/>
          <a:p>
            <a:endParaRPr lang="en-CA"/>
          </a:p>
        </p:txBody>
      </p:sp>
      <p:sp>
        <p:nvSpPr>
          <p:cNvPr id="62500" name="Line 36"/>
          <p:cNvSpPr>
            <a:spLocks noChangeShapeType="1"/>
          </p:cNvSpPr>
          <p:nvPr/>
        </p:nvSpPr>
        <p:spPr bwMode="auto">
          <a:xfrm flipV="1">
            <a:off x="3803650" y="1338263"/>
            <a:ext cx="111125" cy="88900"/>
          </a:xfrm>
          <a:prstGeom prst="line">
            <a:avLst/>
          </a:prstGeom>
          <a:noFill/>
          <a:ln w="28575">
            <a:solidFill>
              <a:srgbClr val="FF0000"/>
            </a:solidFill>
            <a:round/>
            <a:headEnd/>
            <a:tailEnd/>
          </a:ln>
        </p:spPr>
        <p:txBody>
          <a:bodyPr/>
          <a:lstStyle/>
          <a:p>
            <a:endParaRPr lang="en-CA"/>
          </a:p>
        </p:txBody>
      </p:sp>
      <p:sp>
        <p:nvSpPr>
          <p:cNvPr id="62501" name="Line 37"/>
          <p:cNvSpPr>
            <a:spLocks noChangeShapeType="1"/>
          </p:cNvSpPr>
          <p:nvPr/>
        </p:nvSpPr>
        <p:spPr bwMode="auto">
          <a:xfrm flipV="1">
            <a:off x="3914775" y="1257300"/>
            <a:ext cx="115888" cy="80963"/>
          </a:xfrm>
          <a:prstGeom prst="line">
            <a:avLst/>
          </a:prstGeom>
          <a:noFill/>
          <a:ln w="28575">
            <a:solidFill>
              <a:srgbClr val="FF0000"/>
            </a:solidFill>
            <a:round/>
            <a:headEnd/>
            <a:tailEnd/>
          </a:ln>
        </p:spPr>
        <p:txBody>
          <a:bodyPr/>
          <a:lstStyle/>
          <a:p>
            <a:endParaRPr lang="en-CA"/>
          </a:p>
        </p:txBody>
      </p:sp>
      <p:sp>
        <p:nvSpPr>
          <p:cNvPr id="62502" name="Rectangle 38"/>
          <p:cNvSpPr>
            <a:spLocks noChangeArrowheads="1"/>
          </p:cNvSpPr>
          <p:nvPr/>
        </p:nvSpPr>
        <p:spPr bwMode="auto">
          <a:xfrm>
            <a:off x="2660650" y="2017713"/>
            <a:ext cx="155575" cy="334962"/>
          </a:xfrm>
          <a:prstGeom prst="rect">
            <a:avLst/>
          </a:prstGeom>
          <a:noFill/>
          <a:ln w="9525">
            <a:noFill/>
            <a:miter lim="800000"/>
            <a:headEnd/>
            <a:tailEnd/>
          </a:ln>
        </p:spPr>
        <p:txBody>
          <a:bodyPr wrap="none" lIns="0" tIns="0" rIns="0" bIns="0">
            <a:spAutoFit/>
          </a:bodyPr>
          <a:lstStyle/>
          <a:p>
            <a:r>
              <a:rPr lang="en-US" sz="2200">
                <a:solidFill>
                  <a:srgbClr val="000000"/>
                </a:solidFill>
              </a:rPr>
              <a:t>0</a:t>
            </a:r>
            <a:endParaRPr lang="en-US" sz="2400"/>
          </a:p>
        </p:txBody>
      </p:sp>
      <p:sp>
        <p:nvSpPr>
          <p:cNvPr id="62503" name="Rectangle 39"/>
          <p:cNvSpPr>
            <a:spLocks noChangeArrowheads="1"/>
          </p:cNvSpPr>
          <p:nvPr/>
        </p:nvSpPr>
        <p:spPr bwMode="auto">
          <a:xfrm>
            <a:off x="1663700" y="2155825"/>
            <a:ext cx="249238" cy="334963"/>
          </a:xfrm>
          <a:prstGeom prst="rect">
            <a:avLst/>
          </a:prstGeom>
          <a:noFill/>
          <a:ln w="9525">
            <a:noFill/>
            <a:miter lim="800000"/>
            <a:headEnd/>
            <a:tailEnd/>
          </a:ln>
        </p:spPr>
        <p:txBody>
          <a:bodyPr wrap="none" lIns="0" tIns="0" rIns="0" bIns="0">
            <a:spAutoFit/>
          </a:bodyPr>
          <a:lstStyle/>
          <a:p>
            <a:r>
              <a:rPr lang="en-US" sz="2200">
                <a:solidFill>
                  <a:srgbClr val="000000"/>
                </a:solidFill>
              </a:rPr>
              <a:t>-L</a:t>
            </a:r>
            <a:endParaRPr lang="en-US" sz="2400"/>
          </a:p>
        </p:txBody>
      </p:sp>
      <p:sp>
        <p:nvSpPr>
          <p:cNvPr id="62504" name="Rectangle 40"/>
          <p:cNvSpPr>
            <a:spLocks noChangeArrowheads="1"/>
          </p:cNvSpPr>
          <p:nvPr/>
        </p:nvSpPr>
        <p:spPr bwMode="auto">
          <a:xfrm>
            <a:off x="2660650" y="1036638"/>
            <a:ext cx="176213" cy="334962"/>
          </a:xfrm>
          <a:prstGeom prst="rect">
            <a:avLst/>
          </a:prstGeom>
          <a:noFill/>
          <a:ln w="9525">
            <a:noFill/>
            <a:miter lim="800000"/>
            <a:headEnd/>
            <a:tailEnd/>
          </a:ln>
        </p:spPr>
        <p:txBody>
          <a:bodyPr wrap="none" lIns="0" tIns="0" rIns="0" bIns="0">
            <a:spAutoFit/>
          </a:bodyPr>
          <a:lstStyle/>
          <a:p>
            <a:r>
              <a:rPr lang="en-US" sz="2200">
                <a:solidFill>
                  <a:srgbClr val="000000"/>
                </a:solidFill>
                <a:latin typeface="Symbol" pitchFamily="18" charset="2"/>
              </a:rPr>
              <a:t>a</a:t>
            </a:r>
            <a:endParaRPr lang="en-US" sz="2400">
              <a:latin typeface="Symbol" pitchFamily="18" charset="2"/>
            </a:endParaRPr>
          </a:p>
        </p:txBody>
      </p:sp>
      <p:sp>
        <p:nvSpPr>
          <p:cNvPr id="62505" name="Rectangle 41"/>
          <p:cNvSpPr>
            <a:spLocks noChangeArrowheads="1"/>
          </p:cNvSpPr>
          <p:nvPr/>
        </p:nvSpPr>
        <p:spPr bwMode="auto">
          <a:xfrm>
            <a:off x="2836863" y="2263775"/>
            <a:ext cx="155575" cy="334963"/>
          </a:xfrm>
          <a:prstGeom prst="rect">
            <a:avLst/>
          </a:prstGeom>
          <a:noFill/>
          <a:ln w="9525">
            <a:noFill/>
            <a:miter lim="800000"/>
            <a:headEnd/>
            <a:tailEnd/>
          </a:ln>
        </p:spPr>
        <p:txBody>
          <a:bodyPr wrap="none" lIns="0" tIns="0" rIns="0" bIns="0">
            <a:spAutoFit/>
          </a:bodyPr>
          <a:lstStyle/>
          <a:p>
            <a:r>
              <a:rPr lang="en-US" sz="2200">
                <a:solidFill>
                  <a:srgbClr val="000000"/>
                </a:solidFill>
              </a:rPr>
              <a:t>0</a:t>
            </a:r>
            <a:endParaRPr lang="en-US" sz="2400"/>
          </a:p>
        </p:txBody>
      </p:sp>
      <p:sp>
        <p:nvSpPr>
          <p:cNvPr id="62506" name="Rectangle 42"/>
          <p:cNvSpPr>
            <a:spLocks noChangeArrowheads="1"/>
          </p:cNvSpPr>
          <p:nvPr/>
        </p:nvSpPr>
        <p:spPr bwMode="auto">
          <a:xfrm>
            <a:off x="4005263" y="2201863"/>
            <a:ext cx="155575" cy="334962"/>
          </a:xfrm>
          <a:prstGeom prst="rect">
            <a:avLst/>
          </a:prstGeom>
          <a:noFill/>
          <a:ln w="9525">
            <a:noFill/>
            <a:miter lim="800000"/>
            <a:headEnd/>
            <a:tailEnd/>
          </a:ln>
        </p:spPr>
        <p:txBody>
          <a:bodyPr wrap="none" lIns="0" tIns="0" rIns="0" bIns="0">
            <a:spAutoFit/>
          </a:bodyPr>
          <a:lstStyle/>
          <a:p>
            <a:r>
              <a:rPr lang="en-US" sz="2200">
                <a:solidFill>
                  <a:srgbClr val="000000"/>
                </a:solidFill>
              </a:rPr>
              <a:t>L</a:t>
            </a:r>
            <a:endParaRPr lang="en-US" sz="2400"/>
          </a:p>
        </p:txBody>
      </p:sp>
      <p:sp>
        <p:nvSpPr>
          <p:cNvPr id="62507" name="Line 43"/>
          <p:cNvSpPr>
            <a:spLocks noChangeShapeType="1"/>
          </p:cNvSpPr>
          <p:nvPr/>
        </p:nvSpPr>
        <p:spPr bwMode="auto">
          <a:xfrm>
            <a:off x="1731963" y="2108200"/>
            <a:ext cx="0" cy="844550"/>
          </a:xfrm>
          <a:prstGeom prst="line">
            <a:avLst/>
          </a:prstGeom>
          <a:noFill/>
          <a:ln w="28575">
            <a:solidFill>
              <a:srgbClr val="FF5050"/>
            </a:solidFill>
            <a:round/>
            <a:headEnd/>
            <a:tailEnd/>
          </a:ln>
          <a:effectLst/>
        </p:spPr>
        <p:txBody>
          <a:bodyPr/>
          <a:lstStyle/>
          <a:p>
            <a:endParaRPr lang="en-CA"/>
          </a:p>
        </p:txBody>
      </p:sp>
      <p:sp>
        <p:nvSpPr>
          <p:cNvPr id="62508" name="Line 44"/>
          <p:cNvSpPr>
            <a:spLocks noChangeShapeType="1"/>
          </p:cNvSpPr>
          <p:nvPr/>
        </p:nvSpPr>
        <p:spPr bwMode="auto">
          <a:xfrm flipH="1">
            <a:off x="304800" y="2108200"/>
            <a:ext cx="1452563" cy="0"/>
          </a:xfrm>
          <a:prstGeom prst="line">
            <a:avLst/>
          </a:prstGeom>
          <a:noFill/>
          <a:ln w="28575">
            <a:solidFill>
              <a:srgbClr val="FF5050"/>
            </a:solidFill>
            <a:round/>
            <a:headEnd/>
            <a:tailEnd/>
          </a:ln>
          <a:effectLst/>
        </p:spPr>
        <p:txBody>
          <a:bodyPr/>
          <a:lstStyle/>
          <a:p>
            <a:endParaRPr lang="en-CA"/>
          </a:p>
        </p:txBody>
      </p:sp>
      <p:sp>
        <p:nvSpPr>
          <p:cNvPr id="62509" name="Line 45"/>
          <p:cNvSpPr>
            <a:spLocks noChangeShapeType="1"/>
          </p:cNvSpPr>
          <p:nvPr/>
        </p:nvSpPr>
        <p:spPr bwMode="auto">
          <a:xfrm flipH="1">
            <a:off x="4033838" y="2108200"/>
            <a:ext cx="1452562" cy="0"/>
          </a:xfrm>
          <a:prstGeom prst="line">
            <a:avLst/>
          </a:prstGeom>
          <a:noFill/>
          <a:ln w="28575">
            <a:solidFill>
              <a:srgbClr val="FF5050"/>
            </a:solidFill>
            <a:round/>
            <a:headEnd/>
            <a:tailEnd/>
          </a:ln>
          <a:effectLst/>
        </p:spPr>
        <p:txBody>
          <a:bodyPr/>
          <a:lstStyle/>
          <a:p>
            <a:endParaRPr lang="en-CA"/>
          </a:p>
        </p:txBody>
      </p:sp>
      <p:sp>
        <p:nvSpPr>
          <p:cNvPr id="62510" name="Line 46"/>
          <p:cNvSpPr>
            <a:spLocks noChangeShapeType="1"/>
          </p:cNvSpPr>
          <p:nvPr/>
        </p:nvSpPr>
        <p:spPr bwMode="auto">
          <a:xfrm>
            <a:off x="4037013" y="1265238"/>
            <a:ext cx="0" cy="842962"/>
          </a:xfrm>
          <a:prstGeom prst="line">
            <a:avLst/>
          </a:prstGeom>
          <a:noFill/>
          <a:ln w="28575">
            <a:solidFill>
              <a:srgbClr val="FF5050"/>
            </a:solidFill>
            <a:round/>
            <a:headEnd/>
            <a:tailEnd/>
          </a:ln>
          <a:effectLst/>
        </p:spPr>
        <p:txBody>
          <a:bodyPr/>
          <a:lstStyle/>
          <a:p>
            <a:endParaRPr lang="en-CA"/>
          </a:p>
        </p:txBody>
      </p:sp>
      <p:sp>
        <p:nvSpPr>
          <p:cNvPr id="62511" name="Rectangle 47"/>
          <p:cNvSpPr>
            <a:spLocks noChangeArrowheads="1"/>
          </p:cNvSpPr>
          <p:nvPr/>
        </p:nvSpPr>
        <p:spPr bwMode="auto">
          <a:xfrm>
            <a:off x="2132013" y="457200"/>
            <a:ext cx="1196975" cy="457200"/>
          </a:xfrm>
          <a:prstGeom prst="rect">
            <a:avLst/>
          </a:prstGeom>
          <a:noFill/>
          <a:ln w="9525">
            <a:noFill/>
            <a:miter lim="800000"/>
            <a:headEnd/>
            <a:tailEnd/>
          </a:ln>
          <a:effectLst/>
        </p:spPr>
        <p:txBody>
          <a:bodyPr wrap="none">
            <a:spAutoFit/>
          </a:bodyPr>
          <a:lstStyle/>
          <a:p>
            <a:r>
              <a:rPr lang="en-US" sz="2400">
                <a:latin typeface="Symbol" pitchFamily="18" charset="2"/>
              </a:rPr>
              <a:t>Y</a:t>
            </a:r>
            <a:r>
              <a:rPr lang="en-US" sz="2400"/>
              <a:t>(x,t=0</a:t>
            </a:r>
          </a:p>
        </p:txBody>
      </p:sp>
      <p:sp>
        <p:nvSpPr>
          <p:cNvPr id="62512" name="Text Box 48"/>
          <p:cNvSpPr txBox="1">
            <a:spLocks noChangeArrowheads="1"/>
          </p:cNvSpPr>
          <p:nvPr/>
        </p:nvSpPr>
        <p:spPr bwMode="auto">
          <a:xfrm>
            <a:off x="1627188" y="1524000"/>
            <a:ext cx="354012" cy="457200"/>
          </a:xfrm>
          <a:prstGeom prst="rect">
            <a:avLst/>
          </a:prstGeom>
          <a:noFill/>
          <a:ln w="9525">
            <a:noFill/>
            <a:miter lim="800000"/>
            <a:headEnd/>
            <a:tailEnd/>
          </a:ln>
          <a:effectLst/>
        </p:spPr>
        <p:txBody>
          <a:bodyPr wrap="none">
            <a:spAutoFit/>
          </a:bodyPr>
          <a:lstStyle/>
          <a:p>
            <a:r>
              <a:rPr lang="en-US" sz="2400" i="1"/>
              <a:t>a</a:t>
            </a:r>
          </a:p>
        </p:txBody>
      </p:sp>
      <p:sp>
        <p:nvSpPr>
          <p:cNvPr id="62513" name="Text Box 49"/>
          <p:cNvSpPr txBox="1">
            <a:spLocks noChangeArrowheads="1"/>
          </p:cNvSpPr>
          <p:nvPr/>
        </p:nvSpPr>
        <p:spPr bwMode="auto">
          <a:xfrm>
            <a:off x="2141538" y="1524000"/>
            <a:ext cx="354012" cy="457200"/>
          </a:xfrm>
          <a:prstGeom prst="rect">
            <a:avLst/>
          </a:prstGeom>
          <a:noFill/>
          <a:ln w="9525">
            <a:noFill/>
            <a:miter lim="800000"/>
            <a:headEnd/>
            <a:tailEnd/>
          </a:ln>
          <a:effectLst/>
        </p:spPr>
        <p:txBody>
          <a:bodyPr wrap="none">
            <a:spAutoFit/>
          </a:bodyPr>
          <a:lstStyle/>
          <a:p>
            <a:r>
              <a:rPr lang="en-US" sz="2400" i="1"/>
              <a:t>b</a:t>
            </a:r>
          </a:p>
        </p:txBody>
      </p:sp>
      <p:sp>
        <p:nvSpPr>
          <p:cNvPr id="62514" name="Text Box 50"/>
          <p:cNvSpPr txBox="1">
            <a:spLocks noChangeArrowheads="1"/>
          </p:cNvSpPr>
          <p:nvPr/>
        </p:nvSpPr>
        <p:spPr bwMode="auto">
          <a:xfrm>
            <a:off x="2690813" y="1495425"/>
            <a:ext cx="336550" cy="457200"/>
          </a:xfrm>
          <a:prstGeom prst="rect">
            <a:avLst/>
          </a:prstGeom>
          <a:noFill/>
          <a:ln w="9525">
            <a:noFill/>
            <a:miter lim="800000"/>
            <a:headEnd/>
            <a:tailEnd/>
          </a:ln>
          <a:effectLst/>
        </p:spPr>
        <p:txBody>
          <a:bodyPr wrap="none">
            <a:spAutoFit/>
          </a:bodyPr>
          <a:lstStyle/>
          <a:p>
            <a:r>
              <a:rPr lang="en-US" sz="2400" i="1"/>
              <a:t>c</a:t>
            </a:r>
          </a:p>
        </p:txBody>
      </p:sp>
      <p:sp>
        <p:nvSpPr>
          <p:cNvPr id="62515" name="Rectangle 51"/>
          <p:cNvSpPr>
            <a:spLocks noChangeArrowheads="1"/>
          </p:cNvSpPr>
          <p:nvPr/>
        </p:nvSpPr>
        <p:spPr bwMode="auto">
          <a:xfrm>
            <a:off x="1752600" y="1905000"/>
            <a:ext cx="76200" cy="381000"/>
          </a:xfrm>
          <a:prstGeom prst="rect">
            <a:avLst/>
          </a:prstGeom>
          <a:solidFill>
            <a:schemeClr val="accent1">
              <a:alpha val="44000"/>
            </a:schemeClr>
          </a:solidFill>
          <a:ln w="9525">
            <a:solidFill>
              <a:schemeClr val="tx1"/>
            </a:solidFill>
            <a:miter lim="800000"/>
            <a:headEnd/>
            <a:tailEnd/>
          </a:ln>
          <a:effectLst/>
        </p:spPr>
        <p:txBody>
          <a:bodyPr wrap="none" anchor="ctr"/>
          <a:lstStyle/>
          <a:p>
            <a:endParaRPr lang="en-CA"/>
          </a:p>
        </p:txBody>
      </p:sp>
      <p:sp>
        <p:nvSpPr>
          <p:cNvPr id="62516" name="Rectangle 52"/>
          <p:cNvSpPr>
            <a:spLocks noChangeArrowheads="1"/>
          </p:cNvSpPr>
          <p:nvPr/>
        </p:nvSpPr>
        <p:spPr bwMode="auto">
          <a:xfrm>
            <a:off x="2266950" y="1905000"/>
            <a:ext cx="76200" cy="381000"/>
          </a:xfrm>
          <a:prstGeom prst="rect">
            <a:avLst/>
          </a:prstGeom>
          <a:solidFill>
            <a:schemeClr val="accent1">
              <a:alpha val="44000"/>
            </a:schemeClr>
          </a:solidFill>
          <a:ln w="9525">
            <a:solidFill>
              <a:schemeClr val="tx1"/>
            </a:solidFill>
            <a:miter lim="800000"/>
            <a:headEnd/>
            <a:tailEnd/>
          </a:ln>
          <a:effectLst/>
        </p:spPr>
        <p:txBody>
          <a:bodyPr wrap="none" anchor="ctr"/>
          <a:lstStyle/>
          <a:p>
            <a:endParaRPr lang="en-CA"/>
          </a:p>
        </p:txBody>
      </p:sp>
      <p:sp>
        <p:nvSpPr>
          <p:cNvPr id="62517" name="Rectangle 53"/>
          <p:cNvSpPr>
            <a:spLocks noChangeArrowheads="1"/>
          </p:cNvSpPr>
          <p:nvPr/>
        </p:nvSpPr>
        <p:spPr bwMode="auto">
          <a:xfrm>
            <a:off x="2843213" y="1873250"/>
            <a:ext cx="74612" cy="412750"/>
          </a:xfrm>
          <a:prstGeom prst="rect">
            <a:avLst/>
          </a:prstGeom>
          <a:solidFill>
            <a:schemeClr val="accent1">
              <a:alpha val="44000"/>
            </a:schemeClr>
          </a:solidFill>
          <a:ln w="9525">
            <a:solidFill>
              <a:schemeClr val="tx1"/>
            </a:solidFill>
            <a:miter lim="800000"/>
            <a:headEnd/>
            <a:tailEnd/>
          </a:ln>
          <a:effectLst/>
        </p:spPr>
        <p:txBody>
          <a:bodyPr wrap="none" anchor="ctr"/>
          <a:lstStyle/>
          <a:p>
            <a:endParaRPr lang="en-CA"/>
          </a:p>
        </p:txBody>
      </p:sp>
      <p:sp>
        <p:nvSpPr>
          <p:cNvPr id="62518" name="Text Box 54"/>
          <p:cNvSpPr txBox="1">
            <a:spLocks noChangeArrowheads="1"/>
          </p:cNvSpPr>
          <p:nvPr/>
        </p:nvSpPr>
        <p:spPr bwMode="auto">
          <a:xfrm>
            <a:off x="3473450" y="1527175"/>
            <a:ext cx="354013" cy="457200"/>
          </a:xfrm>
          <a:prstGeom prst="rect">
            <a:avLst/>
          </a:prstGeom>
          <a:noFill/>
          <a:ln w="9525">
            <a:noFill/>
            <a:miter lim="800000"/>
            <a:headEnd/>
            <a:tailEnd/>
          </a:ln>
          <a:effectLst/>
        </p:spPr>
        <p:txBody>
          <a:bodyPr wrap="none">
            <a:spAutoFit/>
          </a:bodyPr>
          <a:lstStyle/>
          <a:p>
            <a:r>
              <a:rPr lang="en-US" sz="2400" i="1"/>
              <a:t>d</a:t>
            </a:r>
          </a:p>
        </p:txBody>
      </p:sp>
      <p:sp>
        <p:nvSpPr>
          <p:cNvPr id="62519" name="Rectangle 55"/>
          <p:cNvSpPr>
            <a:spLocks noChangeArrowheads="1"/>
          </p:cNvSpPr>
          <p:nvPr/>
        </p:nvSpPr>
        <p:spPr bwMode="auto">
          <a:xfrm>
            <a:off x="3625850" y="1905000"/>
            <a:ext cx="74613" cy="415925"/>
          </a:xfrm>
          <a:prstGeom prst="rect">
            <a:avLst/>
          </a:prstGeom>
          <a:solidFill>
            <a:schemeClr val="accent1">
              <a:alpha val="44000"/>
            </a:schemeClr>
          </a:solidFill>
          <a:ln w="9525">
            <a:solidFill>
              <a:schemeClr val="tx1"/>
            </a:solidFill>
            <a:miter lim="800000"/>
            <a:headEnd/>
            <a:tailEnd/>
          </a:ln>
          <a:effectLst/>
        </p:spPr>
        <p:txBody>
          <a:bodyPr wrap="none" anchor="ctr"/>
          <a:lstStyle/>
          <a:p>
            <a:endParaRPr lang="en-CA"/>
          </a:p>
        </p:txBody>
      </p:sp>
      <p:sp>
        <p:nvSpPr>
          <p:cNvPr id="62520" name="Line 56"/>
          <p:cNvSpPr>
            <a:spLocks noChangeShapeType="1"/>
          </p:cNvSpPr>
          <p:nvPr/>
        </p:nvSpPr>
        <p:spPr bwMode="auto">
          <a:xfrm>
            <a:off x="1524000" y="1981200"/>
            <a:ext cx="228600" cy="0"/>
          </a:xfrm>
          <a:prstGeom prst="line">
            <a:avLst/>
          </a:prstGeom>
          <a:noFill/>
          <a:ln w="9525">
            <a:solidFill>
              <a:schemeClr val="tx1"/>
            </a:solidFill>
            <a:round/>
            <a:headEnd/>
            <a:tailEnd type="triangle" w="med" len="med"/>
          </a:ln>
          <a:effectLst/>
        </p:spPr>
        <p:txBody>
          <a:bodyPr/>
          <a:lstStyle/>
          <a:p>
            <a:endParaRPr lang="en-CA"/>
          </a:p>
        </p:txBody>
      </p:sp>
      <p:sp>
        <p:nvSpPr>
          <p:cNvPr id="62521" name="Line 57"/>
          <p:cNvSpPr>
            <a:spLocks noChangeShapeType="1"/>
          </p:cNvSpPr>
          <p:nvPr/>
        </p:nvSpPr>
        <p:spPr bwMode="auto">
          <a:xfrm flipH="1">
            <a:off x="1828800" y="1981200"/>
            <a:ext cx="228600" cy="0"/>
          </a:xfrm>
          <a:prstGeom prst="line">
            <a:avLst/>
          </a:prstGeom>
          <a:noFill/>
          <a:ln w="9525">
            <a:solidFill>
              <a:schemeClr val="tx1"/>
            </a:solidFill>
            <a:round/>
            <a:headEnd/>
            <a:tailEnd type="triangle" w="med" len="med"/>
          </a:ln>
          <a:effectLst/>
        </p:spPr>
        <p:txBody>
          <a:bodyPr/>
          <a:lstStyle/>
          <a:p>
            <a:endParaRPr lang="en-CA"/>
          </a:p>
        </p:txBody>
      </p:sp>
      <p:sp>
        <p:nvSpPr>
          <p:cNvPr id="62522" name="Text Box 58"/>
          <p:cNvSpPr txBox="1">
            <a:spLocks noChangeArrowheads="1"/>
          </p:cNvSpPr>
          <p:nvPr/>
        </p:nvSpPr>
        <p:spPr bwMode="auto">
          <a:xfrm>
            <a:off x="1119188" y="1736725"/>
            <a:ext cx="506412" cy="457200"/>
          </a:xfrm>
          <a:prstGeom prst="rect">
            <a:avLst/>
          </a:prstGeom>
          <a:noFill/>
          <a:ln w="9525">
            <a:noFill/>
            <a:miter lim="800000"/>
            <a:headEnd/>
            <a:tailEnd/>
          </a:ln>
          <a:effectLst/>
        </p:spPr>
        <p:txBody>
          <a:bodyPr wrap="none">
            <a:spAutoFit/>
          </a:bodyPr>
          <a:lstStyle/>
          <a:p>
            <a:r>
              <a:rPr lang="en-US" sz="2400"/>
              <a:t>dx</a:t>
            </a:r>
          </a:p>
        </p:txBody>
      </p:sp>
      <p:sp>
        <p:nvSpPr>
          <p:cNvPr id="62523" name="Text Box 59"/>
          <p:cNvSpPr txBox="1">
            <a:spLocks noChangeArrowheads="1"/>
          </p:cNvSpPr>
          <p:nvPr/>
        </p:nvSpPr>
        <p:spPr bwMode="auto">
          <a:xfrm>
            <a:off x="103188" y="0"/>
            <a:ext cx="7745412" cy="457200"/>
          </a:xfrm>
          <a:prstGeom prst="rect">
            <a:avLst/>
          </a:prstGeom>
          <a:noFill/>
          <a:ln w="9525">
            <a:noFill/>
            <a:miter lim="800000"/>
            <a:headEnd/>
            <a:tailEnd/>
          </a:ln>
          <a:effectLst/>
        </p:spPr>
        <p:txBody>
          <a:bodyPr wrap="none">
            <a:spAutoFit/>
          </a:bodyPr>
          <a:lstStyle/>
          <a:p>
            <a:r>
              <a:rPr lang="en-US" sz="2400"/>
              <a:t>An electron is described by the following wave function: </a:t>
            </a:r>
          </a:p>
        </p:txBody>
      </p:sp>
      <p:sp>
        <p:nvSpPr>
          <p:cNvPr id="62524" name="Text Box 60"/>
          <p:cNvSpPr txBox="1">
            <a:spLocks noChangeArrowheads="1"/>
          </p:cNvSpPr>
          <p:nvPr/>
        </p:nvSpPr>
        <p:spPr bwMode="auto">
          <a:xfrm>
            <a:off x="152400" y="3429000"/>
            <a:ext cx="6781800" cy="1917700"/>
          </a:xfrm>
          <a:prstGeom prst="rect">
            <a:avLst/>
          </a:prstGeom>
          <a:noFill/>
          <a:ln w="9525">
            <a:noFill/>
            <a:miter lim="800000"/>
            <a:headEnd/>
            <a:tailEnd/>
          </a:ln>
          <a:effectLst/>
        </p:spPr>
        <p:txBody>
          <a:bodyPr>
            <a:spAutoFit/>
          </a:bodyPr>
          <a:lstStyle/>
          <a:p>
            <a:r>
              <a:rPr lang="en-US" sz="2400"/>
              <a:t>How do the probabilities of finding the electron near (within dx) of </a:t>
            </a:r>
            <a:r>
              <a:rPr lang="en-US" sz="2400" i="1"/>
              <a:t>a and b </a:t>
            </a:r>
            <a:r>
              <a:rPr lang="en-US" sz="2400"/>
              <a:t>compare?</a:t>
            </a:r>
          </a:p>
          <a:p>
            <a:r>
              <a:rPr lang="en-US" sz="2400"/>
              <a:t>A. </a:t>
            </a:r>
            <a:r>
              <a:rPr lang="en-US" sz="2400" i="1"/>
              <a:t>a&gt;2b</a:t>
            </a:r>
          </a:p>
          <a:p>
            <a:r>
              <a:rPr lang="en-US" sz="2400"/>
              <a:t>B. </a:t>
            </a:r>
            <a:r>
              <a:rPr lang="en-US" sz="2400" i="1"/>
              <a:t>a=2b</a:t>
            </a:r>
          </a:p>
          <a:p>
            <a:r>
              <a:rPr lang="en-US" sz="2400"/>
              <a:t>C. </a:t>
            </a:r>
            <a:r>
              <a:rPr lang="en-US" sz="2400" i="1"/>
              <a:t>a&lt;2b</a:t>
            </a:r>
          </a:p>
        </p:txBody>
      </p:sp>
      <p:sp>
        <p:nvSpPr>
          <p:cNvPr id="62525" name="Rectangle 61"/>
          <p:cNvSpPr>
            <a:spLocks noChangeArrowheads="1"/>
          </p:cNvSpPr>
          <p:nvPr/>
        </p:nvSpPr>
        <p:spPr bwMode="auto">
          <a:xfrm>
            <a:off x="5257800" y="1981200"/>
            <a:ext cx="336550" cy="457200"/>
          </a:xfrm>
          <a:prstGeom prst="rect">
            <a:avLst/>
          </a:prstGeom>
          <a:noFill/>
          <a:ln w="9525">
            <a:noFill/>
            <a:miter lim="800000"/>
            <a:headEnd/>
            <a:tailEnd/>
          </a:ln>
          <a:effectLst/>
        </p:spPr>
        <p:txBody>
          <a:bodyPr wrap="none">
            <a:spAutoFit/>
          </a:bodyPr>
          <a:lstStyle/>
          <a:p>
            <a:r>
              <a:rPr lang="en-US" sz="2400"/>
              <a:t>x</a:t>
            </a:r>
          </a:p>
        </p:txBody>
      </p:sp>
      <p:sp>
        <p:nvSpPr>
          <p:cNvPr id="62526" name="Line 62"/>
          <p:cNvSpPr>
            <a:spLocks noChangeShapeType="1"/>
          </p:cNvSpPr>
          <p:nvPr/>
        </p:nvSpPr>
        <p:spPr bwMode="auto">
          <a:xfrm>
            <a:off x="2874963" y="822325"/>
            <a:ext cx="0" cy="2563813"/>
          </a:xfrm>
          <a:prstGeom prst="line">
            <a:avLst/>
          </a:prstGeom>
          <a:noFill/>
          <a:ln w="0">
            <a:solidFill>
              <a:srgbClr val="000000"/>
            </a:solidFill>
            <a:round/>
            <a:headEnd/>
            <a:tailEnd/>
          </a:ln>
        </p:spPr>
        <p:txBody>
          <a:bodyPr/>
          <a:lstStyle/>
          <a:p>
            <a:endParaRPr lang="en-CA"/>
          </a:p>
        </p:txBody>
      </p:sp>
      <p:sp>
        <p:nvSpPr>
          <p:cNvPr id="62527" name="Line 63"/>
          <p:cNvSpPr>
            <a:spLocks noChangeShapeType="1"/>
          </p:cNvSpPr>
          <p:nvPr/>
        </p:nvSpPr>
        <p:spPr bwMode="auto">
          <a:xfrm>
            <a:off x="2820988" y="3386138"/>
            <a:ext cx="53975" cy="1587"/>
          </a:xfrm>
          <a:prstGeom prst="line">
            <a:avLst/>
          </a:prstGeom>
          <a:noFill/>
          <a:ln w="0">
            <a:solidFill>
              <a:srgbClr val="000000"/>
            </a:solidFill>
            <a:round/>
            <a:headEnd/>
            <a:tailEnd/>
          </a:ln>
        </p:spPr>
        <p:txBody>
          <a:bodyPr/>
          <a:lstStyle/>
          <a:p>
            <a:endParaRPr lang="en-CA"/>
          </a:p>
        </p:txBody>
      </p:sp>
      <p:sp>
        <p:nvSpPr>
          <p:cNvPr id="62528" name="Line 64"/>
          <p:cNvSpPr>
            <a:spLocks noChangeShapeType="1"/>
          </p:cNvSpPr>
          <p:nvPr/>
        </p:nvSpPr>
        <p:spPr bwMode="auto">
          <a:xfrm>
            <a:off x="2820988" y="2959100"/>
            <a:ext cx="53975" cy="1588"/>
          </a:xfrm>
          <a:prstGeom prst="line">
            <a:avLst/>
          </a:prstGeom>
          <a:noFill/>
          <a:ln w="0">
            <a:solidFill>
              <a:srgbClr val="000000"/>
            </a:solidFill>
            <a:round/>
            <a:headEnd/>
            <a:tailEnd/>
          </a:ln>
        </p:spPr>
        <p:txBody>
          <a:bodyPr/>
          <a:lstStyle/>
          <a:p>
            <a:endParaRPr lang="en-CA"/>
          </a:p>
        </p:txBody>
      </p:sp>
      <p:sp>
        <p:nvSpPr>
          <p:cNvPr id="62529" name="Line 65"/>
          <p:cNvSpPr>
            <a:spLocks noChangeShapeType="1"/>
          </p:cNvSpPr>
          <p:nvPr/>
        </p:nvSpPr>
        <p:spPr bwMode="auto">
          <a:xfrm>
            <a:off x="2820988" y="2532063"/>
            <a:ext cx="53975" cy="1587"/>
          </a:xfrm>
          <a:prstGeom prst="line">
            <a:avLst/>
          </a:prstGeom>
          <a:noFill/>
          <a:ln w="0">
            <a:solidFill>
              <a:srgbClr val="000000"/>
            </a:solidFill>
            <a:round/>
            <a:headEnd/>
            <a:tailEnd/>
          </a:ln>
        </p:spPr>
        <p:txBody>
          <a:bodyPr/>
          <a:lstStyle/>
          <a:p>
            <a:endParaRPr lang="en-CA"/>
          </a:p>
        </p:txBody>
      </p:sp>
      <p:sp>
        <p:nvSpPr>
          <p:cNvPr id="62530" name="Line 66"/>
          <p:cNvSpPr>
            <a:spLocks noChangeShapeType="1"/>
          </p:cNvSpPr>
          <p:nvPr/>
        </p:nvSpPr>
        <p:spPr bwMode="auto">
          <a:xfrm>
            <a:off x="2820988" y="2105025"/>
            <a:ext cx="53975" cy="0"/>
          </a:xfrm>
          <a:prstGeom prst="line">
            <a:avLst/>
          </a:prstGeom>
          <a:noFill/>
          <a:ln w="0">
            <a:solidFill>
              <a:srgbClr val="000000"/>
            </a:solidFill>
            <a:round/>
            <a:headEnd/>
            <a:tailEnd/>
          </a:ln>
        </p:spPr>
        <p:txBody>
          <a:bodyPr/>
          <a:lstStyle/>
          <a:p>
            <a:endParaRPr lang="en-CA"/>
          </a:p>
        </p:txBody>
      </p:sp>
      <p:sp>
        <p:nvSpPr>
          <p:cNvPr id="62531" name="Line 67"/>
          <p:cNvSpPr>
            <a:spLocks noChangeShapeType="1"/>
          </p:cNvSpPr>
          <p:nvPr/>
        </p:nvSpPr>
        <p:spPr bwMode="auto">
          <a:xfrm>
            <a:off x="2820988" y="1676400"/>
            <a:ext cx="53975" cy="1588"/>
          </a:xfrm>
          <a:prstGeom prst="line">
            <a:avLst/>
          </a:prstGeom>
          <a:noFill/>
          <a:ln w="0">
            <a:solidFill>
              <a:srgbClr val="000000"/>
            </a:solidFill>
            <a:round/>
            <a:headEnd/>
            <a:tailEnd/>
          </a:ln>
        </p:spPr>
        <p:txBody>
          <a:bodyPr/>
          <a:lstStyle/>
          <a:p>
            <a:endParaRPr lang="en-CA"/>
          </a:p>
        </p:txBody>
      </p:sp>
      <p:sp>
        <p:nvSpPr>
          <p:cNvPr id="62532" name="Line 68"/>
          <p:cNvSpPr>
            <a:spLocks noChangeShapeType="1"/>
          </p:cNvSpPr>
          <p:nvPr/>
        </p:nvSpPr>
        <p:spPr bwMode="auto">
          <a:xfrm>
            <a:off x="2820988" y="1249363"/>
            <a:ext cx="53975" cy="1587"/>
          </a:xfrm>
          <a:prstGeom prst="line">
            <a:avLst/>
          </a:prstGeom>
          <a:noFill/>
          <a:ln w="0">
            <a:solidFill>
              <a:srgbClr val="000000"/>
            </a:solidFill>
            <a:round/>
            <a:headEnd/>
            <a:tailEnd/>
          </a:ln>
        </p:spPr>
        <p:txBody>
          <a:bodyPr/>
          <a:lstStyle/>
          <a:p>
            <a:endParaRPr lang="en-CA"/>
          </a:p>
        </p:txBody>
      </p:sp>
      <p:sp>
        <p:nvSpPr>
          <p:cNvPr id="62533" name="Line 69"/>
          <p:cNvSpPr>
            <a:spLocks noChangeShapeType="1"/>
          </p:cNvSpPr>
          <p:nvPr/>
        </p:nvSpPr>
        <p:spPr bwMode="auto">
          <a:xfrm>
            <a:off x="2820988" y="822325"/>
            <a:ext cx="53975" cy="1588"/>
          </a:xfrm>
          <a:prstGeom prst="line">
            <a:avLst/>
          </a:prstGeom>
          <a:noFill/>
          <a:ln w="0">
            <a:solidFill>
              <a:srgbClr val="000000"/>
            </a:solidFill>
            <a:round/>
            <a:headEnd/>
            <a:tailEnd/>
          </a:ln>
        </p:spPr>
        <p:txBody>
          <a:bodyPr/>
          <a:lstStyle/>
          <a:p>
            <a:endParaRPr lang="en-CA"/>
          </a:p>
        </p:txBody>
      </p:sp>
      <p:sp>
        <p:nvSpPr>
          <p:cNvPr id="62534" name="Line 70"/>
          <p:cNvSpPr>
            <a:spLocks noChangeShapeType="1"/>
          </p:cNvSpPr>
          <p:nvPr/>
        </p:nvSpPr>
        <p:spPr bwMode="auto">
          <a:xfrm>
            <a:off x="1133475" y="2105025"/>
            <a:ext cx="3475038" cy="0"/>
          </a:xfrm>
          <a:prstGeom prst="line">
            <a:avLst/>
          </a:prstGeom>
          <a:noFill/>
          <a:ln w="0">
            <a:solidFill>
              <a:srgbClr val="000000"/>
            </a:solidFill>
            <a:round/>
            <a:headEnd/>
            <a:tailEnd/>
          </a:ln>
        </p:spPr>
        <p:txBody>
          <a:bodyPr/>
          <a:lstStyle/>
          <a:p>
            <a:endParaRPr lang="en-CA"/>
          </a:p>
        </p:txBody>
      </p:sp>
      <p:sp>
        <p:nvSpPr>
          <p:cNvPr id="62535" name="Line 71"/>
          <p:cNvSpPr>
            <a:spLocks noChangeShapeType="1"/>
          </p:cNvSpPr>
          <p:nvPr/>
        </p:nvSpPr>
        <p:spPr bwMode="auto">
          <a:xfrm flipV="1">
            <a:off x="1133475" y="2105025"/>
            <a:ext cx="1588" cy="53975"/>
          </a:xfrm>
          <a:prstGeom prst="line">
            <a:avLst/>
          </a:prstGeom>
          <a:noFill/>
          <a:ln w="0">
            <a:solidFill>
              <a:srgbClr val="000000"/>
            </a:solidFill>
            <a:round/>
            <a:headEnd/>
            <a:tailEnd/>
          </a:ln>
        </p:spPr>
        <p:txBody>
          <a:bodyPr/>
          <a:lstStyle/>
          <a:p>
            <a:endParaRPr lang="en-CA"/>
          </a:p>
        </p:txBody>
      </p:sp>
      <p:sp>
        <p:nvSpPr>
          <p:cNvPr id="62536" name="Line 72"/>
          <p:cNvSpPr>
            <a:spLocks noChangeShapeType="1"/>
          </p:cNvSpPr>
          <p:nvPr/>
        </p:nvSpPr>
        <p:spPr bwMode="auto">
          <a:xfrm flipV="1">
            <a:off x="1711325" y="2105025"/>
            <a:ext cx="1588" cy="53975"/>
          </a:xfrm>
          <a:prstGeom prst="line">
            <a:avLst/>
          </a:prstGeom>
          <a:noFill/>
          <a:ln w="0">
            <a:solidFill>
              <a:srgbClr val="000000"/>
            </a:solidFill>
            <a:round/>
            <a:headEnd/>
            <a:tailEnd/>
          </a:ln>
        </p:spPr>
        <p:txBody>
          <a:bodyPr/>
          <a:lstStyle/>
          <a:p>
            <a:endParaRPr lang="en-CA"/>
          </a:p>
        </p:txBody>
      </p:sp>
      <p:sp>
        <p:nvSpPr>
          <p:cNvPr id="62537" name="Line 73"/>
          <p:cNvSpPr>
            <a:spLocks noChangeShapeType="1"/>
          </p:cNvSpPr>
          <p:nvPr/>
        </p:nvSpPr>
        <p:spPr bwMode="auto">
          <a:xfrm flipV="1">
            <a:off x="2290763" y="2105025"/>
            <a:ext cx="0" cy="53975"/>
          </a:xfrm>
          <a:prstGeom prst="line">
            <a:avLst/>
          </a:prstGeom>
          <a:noFill/>
          <a:ln w="0">
            <a:solidFill>
              <a:srgbClr val="000000"/>
            </a:solidFill>
            <a:round/>
            <a:headEnd/>
            <a:tailEnd/>
          </a:ln>
        </p:spPr>
        <p:txBody>
          <a:bodyPr/>
          <a:lstStyle/>
          <a:p>
            <a:endParaRPr lang="en-CA"/>
          </a:p>
        </p:txBody>
      </p:sp>
      <p:sp>
        <p:nvSpPr>
          <p:cNvPr id="62538" name="Line 74"/>
          <p:cNvSpPr>
            <a:spLocks noChangeShapeType="1"/>
          </p:cNvSpPr>
          <p:nvPr/>
        </p:nvSpPr>
        <p:spPr bwMode="auto">
          <a:xfrm flipV="1">
            <a:off x="2874963" y="2105025"/>
            <a:ext cx="0" cy="53975"/>
          </a:xfrm>
          <a:prstGeom prst="line">
            <a:avLst/>
          </a:prstGeom>
          <a:noFill/>
          <a:ln w="0">
            <a:solidFill>
              <a:srgbClr val="000000"/>
            </a:solidFill>
            <a:round/>
            <a:headEnd/>
            <a:tailEnd/>
          </a:ln>
        </p:spPr>
        <p:txBody>
          <a:bodyPr/>
          <a:lstStyle/>
          <a:p>
            <a:endParaRPr lang="en-CA"/>
          </a:p>
        </p:txBody>
      </p:sp>
      <p:sp>
        <p:nvSpPr>
          <p:cNvPr id="62539" name="Line 75"/>
          <p:cNvSpPr>
            <a:spLocks noChangeShapeType="1"/>
          </p:cNvSpPr>
          <p:nvPr/>
        </p:nvSpPr>
        <p:spPr bwMode="auto">
          <a:xfrm flipV="1">
            <a:off x="3452813" y="2105025"/>
            <a:ext cx="0" cy="53975"/>
          </a:xfrm>
          <a:prstGeom prst="line">
            <a:avLst/>
          </a:prstGeom>
          <a:noFill/>
          <a:ln w="0">
            <a:solidFill>
              <a:srgbClr val="000000"/>
            </a:solidFill>
            <a:round/>
            <a:headEnd/>
            <a:tailEnd/>
          </a:ln>
        </p:spPr>
        <p:txBody>
          <a:bodyPr/>
          <a:lstStyle/>
          <a:p>
            <a:endParaRPr lang="en-CA"/>
          </a:p>
        </p:txBody>
      </p:sp>
      <p:sp>
        <p:nvSpPr>
          <p:cNvPr id="62540" name="Line 76"/>
          <p:cNvSpPr>
            <a:spLocks noChangeShapeType="1"/>
          </p:cNvSpPr>
          <p:nvPr/>
        </p:nvSpPr>
        <p:spPr bwMode="auto">
          <a:xfrm flipV="1">
            <a:off x="4030663" y="2105025"/>
            <a:ext cx="1587" cy="53975"/>
          </a:xfrm>
          <a:prstGeom prst="line">
            <a:avLst/>
          </a:prstGeom>
          <a:noFill/>
          <a:ln w="0">
            <a:solidFill>
              <a:srgbClr val="000000"/>
            </a:solidFill>
            <a:round/>
            <a:headEnd/>
            <a:tailEnd/>
          </a:ln>
        </p:spPr>
        <p:txBody>
          <a:bodyPr/>
          <a:lstStyle/>
          <a:p>
            <a:endParaRPr lang="en-CA"/>
          </a:p>
        </p:txBody>
      </p:sp>
      <p:sp>
        <p:nvSpPr>
          <p:cNvPr id="62541" name="Line 77"/>
          <p:cNvSpPr>
            <a:spLocks noChangeShapeType="1"/>
          </p:cNvSpPr>
          <p:nvPr/>
        </p:nvSpPr>
        <p:spPr bwMode="auto">
          <a:xfrm flipV="1">
            <a:off x="4608513" y="2105025"/>
            <a:ext cx="1587" cy="53975"/>
          </a:xfrm>
          <a:prstGeom prst="line">
            <a:avLst/>
          </a:prstGeom>
          <a:noFill/>
          <a:ln w="0">
            <a:solidFill>
              <a:srgbClr val="000000"/>
            </a:solidFill>
            <a:round/>
            <a:headEnd/>
            <a:tailEnd/>
          </a:ln>
        </p:spPr>
        <p:txBody>
          <a:bodyPr/>
          <a:lstStyle/>
          <a:p>
            <a:endParaRPr lang="en-CA"/>
          </a:p>
        </p:txBody>
      </p:sp>
      <p:sp>
        <p:nvSpPr>
          <p:cNvPr id="62542" name="Line 78"/>
          <p:cNvSpPr>
            <a:spLocks noChangeShapeType="1"/>
          </p:cNvSpPr>
          <p:nvPr/>
        </p:nvSpPr>
        <p:spPr bwMode="auto">
          <a:xfrm flipV="1">
            <a:off x="1711325" y="2873375"/>
            <a:ext cx="119063" cy="85725"/>
          </a:xfrm>
          <a:prstGeom prst="line">
            <a:avLst/>
          </a:prstGeom>
          <a:noFill/>
          <a:ln w="28575">
            <a:solidFill>
              <a:srgbClr val="FF0000"/>
            </a:solidFill>
            <a:round/>
            <a:headEnd/>
            <a:tailEnd/>
          </a:ln>
        </p:spPr>
        <p:txBody>
          <a:bodyPr/>
          <a:lstStyle/>
          <a:p>
            <a:endParaRPr lang="en-CA"/>
          </a:p>
        </p:txBody>
      </p:sp>
      <p:sp>
        <p:nvSpPr>
          <p:cNvPr id="62543" name="Line 79"/>
          <p:cNvSpPr>
            <a:spLocks noChangeShapeType="1"/>
          </p:cNvSpPr>
          <p:nvPr/>
        </p:nvSpPr>
        <p:spPr bwMode="auto">
          <a:xfrm flipV="1">
            <a:off x="1830388" y="2787650"/>
            <a:ext cx="111125" cy="85725"/>
          </a:xfrm>
          <a:prstGeom prst="line">
            <a:avLst/>
          </a:prstGeom>
          <a:noFill/>
          <a:ln w="28575">
            <a:solidFill>
              <a:srgbClr val="FF0000"/>
            </a:solidFill>
            <a:round/>
            <a:headEnd/>
            <a:tailEnd/>
          </a:ln>
        </p:spPr>
        <p:txBody>
          <a:bodyPr/>
          <a:lstStyle/>
          <a:p>
            <a:endParaRPr lang="en-CA"/>
          </a:p>
        </p:txBody>
      </p:sp>
      <p:sp>
        <p:nvSpPr>
          <p:cNvPr id="62544" name="Line 80"/>
          <p:cNvSpPr>
            <a:spLocks noChangeShapeType="1"/>
          </p:cNvSpPr>
          <p:nvPr/>
        </p:nvSpPr>
        <p:spPr bwMode="auto">
          <a:xfrm flipV="1">
            <a:off x="1941513" y="2703513"/>
            <a:ext cx="119062" cy="84137"/>
          </a:xfrm>
          <a:prstGeom prst="line">
            <a:avLst/>
          </a:prstGeom>
          <a:noFill/>
          <a:ln w="28575">
            <a:solidFill>
              <a:srgbClr val="FF0000"/>
            </a:solidFill>
            <a:round/>
            <a:headEnd/>
            <a:tailEnd/>
          </a:ln>
        </p:spPr>
        <p:txBody>
          <a:bodyPr/>
          <a:lstStyle/>
          <a:p>
            <a:endParaRPr lang="en-CA"/>
          </a:p>
        </p:txBody>
      </p:sp>
      <p:sp>
        <p:nvSpPr>
          <p:cNvPr id="62545" name="Line 81"/>
          <p:cNvSpPr>
            <a:spLocks noChangeShapeType="1"/>
          </p:cNvSpPr>
          <p:nvPr/>
        </p:nvSpPr>
        <p:spPr bwMode="auto">
          <a:xfrm flipV="1">
            <a:off x="2060575" y="2617788"/>
            <a:ext cx="117475" cy="85725"/>
          </a:xfrm>
          <a:prstGeom prst="line">
            <a:avLst/>
          </a:prstGeom>
          <a:noFill/>
          <a:ln w="28575">
            <a:solidFill>
              <a:srgbClr val="FF0000"/>
            </a:solidFill>
            <a:round/>
            <a:headEnd/>
            <a:tailEnd/>
          </a:ln>
        </p:spPr>
        <p:txBody>
          <a:bodyPr/>
          <a:lstStyle/>
          <a:p>
            <a:endParaRPr lang="en-CA"/>
          </a:p>
        </p:txBody>
      </p:sp>
      <p:sp>
        <p:nvSpPr>
          <p:cNvPr id="62546" name="Line 82"/>
          <p:cNvSpPr>
            <a:spLocks noChangeShapeType="1"/>
          </p:cNvSpPr>
          <p:nvPr/>
        </p:nvSpPr>
        <p:spPr bwMode="auto">
          <a:xfrm flipV="1">
            <a:off x="2178050" y="2532063"/>
            <a:ext cx="112713" cy="85725"/>
          </a:xfrm>
          <a:prstGeom prst="line">
            <a:avLst/>
          </a:prstGeom>
          <a:noFill/>
          <a:ln w="28575">
            <a:solidFill>
              <a:srgbClr val="FF0000"/>
            </a:solidFill>
            <a:round/>
            <a:headEnd/>
            <a:tailEnd/>
          </a:ln>
        </p:spPr>
        <p:txBody>
          <a:bodyPr/>
          <a:lstStyle/>
          <a:p>
            <a:endParaRPr lang="en-CA"/>
          </a:p>
        </p:txBody>
      </p:sp>
      <p:sp>
        <p:nvSpPr>
          <p:cNvPr id="62547" name="Line 83"/>
          <p:cNvSpPr>
            <a:spLocks noChangeShapeType="1"/>
          </p:cNvSpPr>
          <p:nvPr/>
        </p:nvSpPr>
        <p:spPr bwMode="auto">
          <a:xfrm flipV="1">
            <a:off x="2271713" y="2446338"/>
            <a:ext cx="136525" cy="98425"/>
          </a:xfrm>
          <a:prstGeom prst="line">
            <a:avLst/>
          </a:prstGeom>
          <a:noFill/>
          <a:ln w="28575">
            <a:solidFill>
              <a:srgbClr val="FF0000"/>
            </a:solidFill>
            <a:round/>
            <a:headEnd/>
            <a:tailEnd/>
          </a:ln>
        </p:spPr>
        <p:txBody>
          <a:bodyPr/>
          <a:lstStyle/>
          <a:p>
            <a:endParaRPr lang="en-CA"/>
          </a:p>
        </p:txBody>
      </p:sp>
      <p:sp>
        <p:nvSpPr>
          <p:cNvPr id="62548" name="Line 84"/>
          <p:cNvSpPr>
            <a:spLocks noChangeShapeType="1"/>
          </p:cNvSpPr>
          <p:nvPr/>
        </p:nvSpPr>
        <p:spPr bwMode="auto">
          <a:xfrm flipV="1">
            <a:off x="2408238" y="2360613"/>
            <a:ext cx="117475" cy="85725"/>
          </a:xfrm>
          <a:prstGeom prst="line">
            <a:avLst/>
          </a:prstGeom>
          <a:noFill/>
          <a:ln w="28575">
            <a:solidFill>
              <a:srgbClr val="FF0000"/>
            </a:solidFill>
            <a:round/>
            <a:headEnd/>
            <a:tailEnd/>
          </a:ln>
        </p:spPr>
        <p:txBody>
          <a:bodyPr/>
          <a:lstStyle/>
          <a:p>
            <a:endParaRPr lang="en-CA"/>
          </a:p>
        </p:txBody>
      </p:sp>
      <p:sp>
        <p:nvSpPr>
          <p:cNvPr id="62549" name="Line 85"/>
          <p:cNvSpPr>
            <a:spLocks noChangeShapeType="1"/>
          </p:cNvSpPr>
          <p:nvPr/>
        </p:nvSpPr>
        <p:spPr bwMode="auto">
          <a:xfrm flipV="1">
            <a:off x="2525713" y="2274888"/>
            <a:ext cx="112712" cy="85725"/>
          </a:xfrm>
          <a:prstGeom prst="line">
            <a:avLst/>
          </a:prstGeom>
          <a:noFill/>
          <a:ln w="28575">
            <a:solidFill>
              <a:srgbClr val="FF0000"/>
            </a:solidFill>
            <a:round/>
            <a:headEnd/>
            <a:tailEnd/>
          </a:ln>
        </p:spPr>
        <p:txBody>
          <a:bodyPr/>
          <a:lstStyle/>
          <a:p>
            <a:endParaRPr lang="en-CA"/>
          </a:p>
        </p:txBody>
      </p:sp>
      <p:sp>
        <p:nvSpPr>
          <p:cNvPr id="62550" name="Line 86"/>
          <p:cNvSpPr>
            <a:spLocks noChangeShapeType="1"/>
          </p:cNvSpPr>
          <p:nvPr/>
        </p:nvSpPr>
        <p:spPr bwMode="auto">
          <a:xfrm flipV="1">
            <a:off x="2638425" y="2190750"/>
            <a:ext cx="117475" cy="84138"/>
          </a:xfrm>
          <a:prstGeom prst="line">
            <a:avLst/>
          </a:prstGeom>
          <a:noFill/>
          <a:ln w="28575">
            <a:solidFill>
              <a:srgbClr val="FF0000"/>
            </a:solidFill>
            <a:round/>
            <a:headEnd/>
            <a:tailEnd/>
          </a:ln>
        </p:spPr>
        <p:txBody>
          <a:bodyPr/>
          <a:lstStyle/>
          <a:p>
            <a:endParaRPr lang="en-CA"/>
          </a:p>
        </p:txBody>
      </p:sp>
      <p:sp>
        <p:nvSpPr>
          <p:cNvPr id="62551" name="Line 87"/>
          <p:cNvSpPr>
            <a:spLocks noChangeShapeType="1"/>
          </p:cNvSpPr>
          <p:nvPr/>
        </p:nvSpPr>
        <p:spPr bwMode="auto">
          <a:xfrm flipV="1">
            <a:off x="2755900" y="2105025"/>
            <a:ext cx="119063" cy="85725"/>
          </a:xfrm>
          <a:prstGeom prst="line">
            <a:avLst/>
          </a:prstGeom>
          <a:noFill/>
          <a:ln w="28575">
            <a:solidFill>
              <a:srgbClr val="FF0000"/>
            </a:solidFill>
            <a:round/>
            <a:headEnd/>
            <a:tailEnd/>
          </a:ln>
        </p:spPr>
        <p:txBody>
          <a:bodyPr/>
          <a:lstStyle/>
          <a:p>
            <a:endParaRPr lang="en-CA"/>
          </a:p>
        </p:txBody>
      </p:sp>
      <p:sp>
        <p:nvSpPr>
          <p:cNvPr id="62552" name="Line 88"/>
          <p:cNvSpPr>
            <a:spLocks noChangeShapeType="1"/>
          </p:cNvSpPr>
          <p:nvPr/>
        </p:nvSpPr>
        <p:spPr bwMode="auto">
          <a:xfrm flipV="1">
            <a:off x="2874963" y="2019300"/>
            <a:ext cx="111125" cy="85725"/>
          </a:xfrm>
          <a:prstGeom prst="line">
            <a:avLst/>
          </a:prstGeom>
          <a:noFill/>
          <a:ln w="28575">
            <a:solidFill>
              <a:srgbClr val="FF0000"/>
            </a:solidFill>
            <a:round/>
            <a:headEnd/>
            <a:tailEnd/>
          </a:ln>
        </p:spPr>
        <p:txBody>
          <a:bodyPr/>
          <a:lstStyle/>
          <a:p>
            <a:endParaRPr lang="en-CA"/>
          </a:p>
        </p:txBody>
      </p:sp>
      <p:sp>
        <p:nvSpPr>
          <p:cNvPr id="62553" name="Line 89"/>
          <p:cNvSpPr>
            <a:spLocks noChangeShapeType="1"/>
          </p:cNvSpPr>
          <p:nvPr/>
        </p:nvSpPr>
        <p:spPr bwMode="auto">
          <a:xfrm flipV="1">
            <a:off x="2986088" y="1933575"/>
            <a:ext cx="119062" cy="85725"/>
          </a:xfrm>
          <a:prstGeom prst="line">
            <a:avLst/>
          </a:prstGeom>
          <a:noFill/>
          <a:ln w="28575">
            <a:solidFill>
              <a:srgbClr val="FF0000"/>
            </a:solidFill>
            <a:round/>
            <a:headEnd/>
            <a:tailEnd/>
          </a:ln>
        </p:spPr>
        <p:txBody>
          <a:bodyPr/>
          <a:lstStyle/>
          <a:p>
            <a:endParaRPr lang="en-CA"/>
          </a:p>
        </p:txBody>
      </p:sp>
      <p:sp>
        <p:nvSpPr>
          <p:cNvPr id="62554" name="Line 90"/>
          <p:cNvSpPr>
            <a:spLocks noChangeShapeType="1"/>
          </p:cNvSpPr>
          <p:nvPr/>
        </p:nvSpPr>
        <p:spPr bwMode="auto">
          <a:xfrm flipV="1">
            <a:off x="3105150" y="1847850"/>
            <a:ext cx="111125" cy="85725"/>
          </a:xfrm>
          <a:prstGeom prst="line">
            <a:avLst/>
          </a:prstGeom>
          <a:noFill/>
          <a:ln w="28575">
            <a:solidFill>
              <a:srgbClr val="FF0000"/>
            </a:solidFill>
            <a:round/>
            <a:headEnd/>
            <a:tailEnd/>
          </a:ln>
        </p:spPr>
        <p:txBody>
          <a:bodyPr/>
          <a:lstStyle/>
          <a:p>
            <a:endParaRPr lang="en-CA"/>
          </a:p>
        </p:txBody>
      </p:sp>
      <p:sp>
        <p:nvSpPr>
          <p:cNvPr id="62555" name="Line 91"/>
          <p:cNvSpPr>
            <a:spLocks noChangeShapeType="1"/>
          </p:cNvSpPr>
          <p:nvPr/>
        </p:nvSpPr>
        <p:spPr bwMode="auto">
          <a:xfrm flipV="1">
            <a:off x="3216275" y="1762125"/>
            <a:ext cx="117475" cy="85725"/>
          </a:xfrm>
          <a:prstGeom prst="line">
            <a:avLst/>
          </a:prstGeom>
          <a:noFill/>
          <a:ln w="28575">
            <a:solidFill>
              <a:srgbClr val="FF0000"/>
            </a:solidFill>
            <a:round/>
            <a:headEnd/>
            <a:tailEnd/>
          </a:ln>
        </p:spPr>
        <p:txBody>
          <a:bodyPr/>
          <a:lstStyle/>
          <a:p>
            <a:endParaRPr lang="en-CA"/>
          </a:p>
        </p:txBody>
      </p:sp>
      <p:sp>
        <p:nvSpPr>
          <p:cNvPr id="62556" name="Line 92"/>
          <p:cNvSpPr>
            <a:spLocks noChangeShapeType="1"/>
          </p:cNvSpPr>
          <p:nvPr/>
        </p:nvSpPr>
        <p:spPr bwMode="auto">
          <a:xfrm flipV="1">
            <a:off x="3333750" y="1676400"/>
            <a:ext cx="119063" cy="85725"/>
          </a:xfrm>
          <a:prstGeom prst="line">
            <a:avLst/>
          </a:prstGeom>
          <a:noFill/>
          <a:ln w="28575">
            <a:solidFill>
              <a:srgbClr val="FF0000"/>
            </a:solidFill>
            <a:round/>
            <a:headEnd/>
            <a:tailEnd/>
          </a:ln>
        </p:spPr>
        <p:txBody>
          <a:bodyPr/>
          <a:lstStyle/>
          <a:p>
            <a:endParaRPr lang="en-CA"/>
          </a:p>
        </p:txBody>
      </p:sp>
      <p:sp>
        <p:nvSpPr>
          <p:cNvPr id="62557" name="Line 93"/>
          <p:cNvSpPr>
            <a:spLocks noChangeShapeType="1"/>
          </p:cNvSpPr>
          <p:nvPr/>
        </p:nvSpPr>
        <p:spPr bwMode="auto">
          <a:xfrm flipV="1">
            <a:off x="3452813" y="1592263"/>
            <a:ext cx="111125" cy="84137"/>
          </a:xfrm>
          <a:prstGeom prst="line">
            <a:avLst/>
          </a:prstGeom>
          <a:noFill/>
          <a:ln w="28575">
            <a:solidFill>
              <a:srgbClr val="FF0000"/>
            </a:solidFill>
            <a:round/>
            <a:headEnd/>
            <a:tailEnd/>
          </a:ln>
        </p:spPr>
        <p:txBody>
          <a:bodyPr/>
          <a:lstStyle/>
          <a:p>
            <a:endParaRPr lang="en-CA"/>
          </a:p>
        </p:txBody>
      </p:sp>
      <p:sp>
        <p:nvSpPr>
          <p:cNvPr id="62558" name="Line 94"/>
          <p:cNvSpPr>
            <a:spLocks noChangeShapeType="1"/>
          </p:cNvSpPr>
          <p:nvPr/>
        </p:nvSpPr>
        <p:spPr bwMode="auto">
          <a:xfrm flipV="1">
            <a:off x="3563938" y="1506538"/>
            <a:ext cx="119062" cy="85725"/>
          </a:xfrm>
          <a:prstGeom prst="line">
            <a:avLst/>
          </a:prstGeom>
          <a:noFill/>
          <a:ln w="28575">
            <a:solidFill>
              <a:srgbClr val="FF0000"/>
            </a:solidFill>
            <a:round/>
            <a:headEnd/>
            <a:tailEnd/>
          </a:ln>
        </p:spPr>
        <p:txBody>
          <a:bodyPr/>
          <a:lstStyle/>
          <a:p>
            <a:endParaRPr lang="en-CA"/>
          </a:p>
        </p:txBody>
      </p:sp>
      <p:sp>
        <p:nvSpPr>
          <p:cNvPr id="62559" name="Line 95"/>
          <p:cNvSpPr>
            <a:spLocks noChangeShapeType="1"/>
          </p:cNvSpPr>
          <p:nvPr/>
        </p:nvSpPr>
        <p:spPr bwMode="auto">
          <a:xfrm flipV="1">
            <a:off x="3683000" y="1420813"/>
            <a:ext cx="117475" cy="85725"/>
          </a:xfrm>
          <a:prstGeom prst="line">
            <a:avLst/>
          </a:prstGeom>
          <a:noFill/>
          <a:ln w="28575">
            <a:solidFill>
              <a:srgbClr val="FF0000"/>
            </a:solidFill>
            <a:round/>
            <a:headEnd/>
            <a:tailEnd/>
          </a:ln>
        </p:spPr>
        <p:txBody>
          <a:bodyPr/>
          <a:lstStyle/>
          <a:p>
            <a:endParaRPr lang="en-CA"/>
          </a:p>
        </p:txBody>
      </p:sp>
      <p:sp>
        <p:nvSpPr>
          <p:cNvPr id="62560" name="Line 96"/>
          <p:cNvSpPr>
            <a:spLocks noChangeShapeType="1"/>
          </p:cNvSpPr>
          <p:nvPr/>
        </p:nvSpPr>
        <p:spPr bwMode="auto">
          <a:xfrm flipV="1">
            <a:off x="3800475" y="1335088"/>
            <a:ext cx="112713" cy="85725"/>
          </a:xfrm>
          <a:prstGeom prst="line">
            <a:avLst/>
          </a:prstGeom>
          <a:noFill/>
          <a:ln w="28575">
            <a:solidFill>
              <a:srgbClr val="FF0000"/>
            </a:solidFill>
            <a:round/>
            <a:headEnd/>
            <a:tailEnd/>
          </a:ln>
        </p:spPr>
        <p:txBody>
          <a:bodyPr/>
          <a:lstStyle/>
          <a:p>
            <a:endParaRPr lang="en-CA"/>
          </a:p>
        </p:txBody>
      </p:sp>
      <p:sp>
        <p:nvSpPr>
          <p:cNvPr id="62561" name="Line 97"/>
          <p:cNvSpPr>
            <a:spLocks noChangeShapeType="1"/>
          </p:cNvSpPr>
          <p:nvPr/>
        </p:nvSpPr>
        <p:spPr bwMode="auto">
          <a:xfrm flipV="1">
            <a:off x="3913188" y="1249363"/>
            <a:ext cx="117475" cy="85725"/>
          </a:xfrm>
          <a:prstGeom prst="line">
            <a:avLst/>
          </a:prstGeom>
          <a:noFill/>
          <a:ln w="28575">
            <a:solidFill>
              <a:srgbClr val="FF0000"/>
            </a:solidFill>
            <a:round/>
            <a:headEnd/>
            <a:tailEnd/>
          </a:ln>
        </p:spPr>
        <p:txBody>
          <a:bodyPr/>
          <a:lstStyle/>
          <a:p>
            <a:endParaRPr lang="en-CA"/>
          </a:p>
        </p:txBody>
      </p:sp>
      <p:sp>
        <p:nvSpPr>
          <p:cNvPr id="62562" name="Rectangle 98"/>
          <p:cNvSpPr>
            <a:spLocks noChangeArrowheads="1"/>
          </p:cNvSpPr>
          <p:nvPr/>
        </p:nvSpPr>
        <p:spPr bwMode="auto">
          <a:xfrm>
            <a:off x="5105400" y="838200"/>
            <a:ext cx="3700463" cy="822325"/>
          </a:xfrm>
          <a:prstGeom prst="rect">
            <a:avLst/>
          </a:prstGeom>
          <a:noFill/>
          <a:ln w="9525">
            <a:noFill/>
            <a:miter lim="800000"/>
            <a:headEnd/>
            <a:tailEnd/>
          </a:ln>
          <a:effectLst/>
        </p:spPr>
        <p:txBody>
          <a:bodyPr wrap="none">
            <a:spAutoFit/>
          </a:bodyPr>
          <a:lstStyle/>
          <a:p>
            <a:r>
              <a:rPr lang="en-US" sz="2400">
                <a:latin typeface="Symbol" pitchFamily="18" charset="2"/>
              </a:rPr>
              <a:t>Y</a:t>
            </a:r>
            <a:r>
              <a:rPr lang="en-US" sz="2400"/>
              <a:t>(x,t=0)=</a:t>
            </a:r>
            <a:r>
              <a:rPr lang="en-US" sz="2200">
                <a:solidFill>
                  <a:srgbClr val="000000"/>
                </a:solidFill>
                <a:latin typeface="Symbol" pitchFamily="18" charset="2"/>
              </a:rPr>
              <a:t>a</a:t>
            </a:r>
            <a:r>
              <a:rPr lang="en-US" sz="2400"/>
              <a:t>x/L from -L to L</a:t>
            </a:r>
          </a:p>
          <a:p>
            <a:r>
              <a:rPr lang="en-US" sz="2400">
                <a:latin typeface="Symbol" pitchFamily="18" charset="2"/>
              </a:rPr>
              <a:t>Y</a:t>
            </a:r>
            <a:r>
              <a:rPr lang="en-US" sz="2400"/>
              <a:t>(x,t=0)=0 elsewhere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lide Number Placeholder 4"/>
          <p:cNvSpPr>
            <a:spLocks noGrp="1"/>
          </p:cNvSpPr>
          <p:nvPr>
            <p:ph type="sldNum" sz="quarter" idx="12"/>
          </p:nvPr>
        </p:nvSpPr>
        <p:spPr/>
        <p:txBody>
          <a:bodyPr/>
          <a:lstStyle/>
          <a:p>
            <a:fld id="{AD4B783E-937C-448E-A3C3-0C30573DBA35}" type="slidenum">
              <a:rPr lang="en-US"/>
              <a:pPr/>
              <a:t>19</a:t>
            </a:fld>
            <a:endParaRPr lang="en-US"/>
          </a:p>
        </p:txBody>
      </p:sp>
      <p:sp>
        <p:nvSpPr>
          <p:cNvPr id="63490" name="Line 2"/>
          <p:cNvSpPr>
            <a:spLocks noChangeShapeType="1"/>
          </p:cNvSpPr>
          <p:nvPr/>
        </p:nvSpPr>
        <p:spPr bwMode="auto">
          <a:xfrm>
            <a:off x="2884488" y="828675"/>
            <a:ext cx="0" cy="2559050"/>
          </a:xfrm>
          <a:prstGeom prst="line">
            <a:avLst/>
          </a:prstGeom>
          <a:noFill/>
          <a:ln w="0">
            <a:solidFill>
              <a:srgbClr val="000000"/>
            </a:solidFill>
            <a:round/>
            <a:headEnd/>
            <a:tailEnd/>
          </a:ln>
        </p:spPr>
        <p:txBody>
          <a:bodyPr/>
          <a:lstStyle/>
          <a:p>
            <a:endParaRPr lang="en-CA"/>
          </a:p>
        </p:txBody>
      </p:sp>
      <p:sp>
        <p:nvSpPr>
          <p:cNvPr id="63491" name="Line 3"/>
          <p:cNvSpPr>
            <a:spLocks noChangeShapeType="1"/>
          </p:cNvSpPr>
          <p:nvPr/>
        </p:nvSpPr>
        <p:spPr bwMode="auto">
          <a:xfrm>
            <a:off x="2830513" y="3387725"/>
            <a:ext cx="53975" cy="1588"/>
          </a:xfrm>
          <a:prstGeom prst="line">
            <a:avLst/>
          </a:prstGeom>
          <a:noFill/>
          <a:ln w="0">
            <a:solidFill>
              <a:srgbClr val="000000"/>
            </a:solidFill>
            <a:round/>
            <a:headEnd/>
            <a:tailEnd/>
          </a:ln>
        </p:spPr>
        <p:txBody>
          <a:bodyPr/>
          <a:lstStyle/>
          <a:p>
            <a:endParaRPr lang="en-CA"/>
          </a:p>
        </p:txBody>
      </p:sp>
      <p:sp>
        <p:nvSpPr>
          <p:cNvPr id="63492" name="Line 4"/>
          <p:cNvSpPr>
            <a:spLocks noChangeShapeType="1"/>
          </p:cNvSpPr>
          <p:nvPr/>
        </p:nvSpPr>
        <p:spPr bwMode="auto">
          <a:xfrm>
            <a:off x="2830513" y="2960688"/>
            <a:ext cx="53975" cy="1587"/>
          </a:xfrm>
          <a:prstGeom prst="line">
            <a:avLst/>
          </a:prstGeom>
          <a:noFill/>
          <a:ln w="0">
            <a:solidFill>
              <a:srgbClr val="000000"/>
            </a:solidFill>
            <a:round/>
            <a:headEnd/>
            <a:tailEnd/>
          </a:ln>
        </p:spPr>
        <p:txBody>
          <a:bodyPr/>
          <a:lstStyle/>
          <a:p>
            <a:endParaRPr lang="en-CA"/>
          </a:p>
        </p:txBody>
      </p:sp>
      <p:sp>
        <p:nvSpPr>
          <p:cNvPr id="63493" name="Line 5"/>
          <p:cNvSpPr>
            <a:spLocks noChangeShapeType="1"/>
          </p:cNvSpPr>
          <p:nvPr/>
        </p:nvSpPr>
        <p:spPr bwMode="auto">
          <a:xfrm>
            <a:off x="2830513" y="2533650"/>
            <a:ext cx="53975" cy="0"/>
          </a:xfrm>
          <a:prstGeom prst="line">
            <a:avLst/>
          </a:prstGeom>
          <a:noFill/>
          <a:ln w="0">
            <a:solidFill>
              <a:srgbClr val="000000"/>
            </a:solidFill>
            <a:round/>
            <a:headEnd/>
            <a:tailEnd/>
          </a:ln>
        </p:spPr>
        <p:txBody>
          <a:bodyPr/>
          <a:lstStyle/>
          <a:p>
            <a:endParaRPr lang="en-CA"/>
          </a:p>
        </p:txBody>
      </p:sp>
      <p:sp>
        <p:nvSpPr>
          <p:cNvPr id="63494" name="Line 6"/>
          <p:cNvSpPr>
            <a:spLocks noChangeShapeType="1"/>
          </p:cNvSpPr>
          <p:nvPr/>
        </p:nvSpPr>
        <p:spPr bwMode="auto">
          <a:xfrm>
            <a:off x="2830513" y="2111375"/>
            <a:ext cx="53975" cy="1588"/>
          </a:xfrm>
          <a:prstGeom prst="line">
            <a:avLst/>
          </a:prstGeom>
          <a:noFill/>
          <a:ln w="0">
            <a:solidFill>
              <a:srgbClr val="000000"/>
            </a:solidFill>
            <a:round/>
            <a:headEnd/>
            <a:tailEnd/>
          </a:ln>
        </p:spPr>
        <p:txBody>
          <a:bodyPr/>
          <a:lstStyle/>
          <a:p>
            <a:endParaRPr lang="en-CA"/>
          </a:p>
        </p:txBody>
      </p:sp>
      <p:sp>
        <p:nvSpPr>
          <p:cNvPr id="63495" name="Line 7"/>
          <p:cNvSpPr>
            <a:spLocks noChangeShapeType="1"/>
          </p:cNvSpPr>
          <p:nvPr/>
        </p:nvSpPr>
        <p:spPr bwMode="auto">
          <a:xfrm>
            <a:off x="2830513" y="1684338"/>
            <a:ext cx="53975" cy="1587"/>
          </a:xfrm>
          <a:prstGeom prst="line">
            <a:avLst/>
          </a:prstGeom>
          <a:noFill/>
          <a:ln w="0">
            <a:solidFill>
              <a:srgbClr val="000000"/>
            </a:solidFill>
            <a:round/>
            <a:headEnd/>
            <a:tailEnd/>
          </a:ln>
        </p:spPr>
        <p:txBody>
          <a:bodyPr/>
          <a:lstStyle/>
          <a:p>
            <a:endParaRPr lang="en-CA"/>
          </a:p>
        </p:txBody>
      </p:sp>
      <p:sp>
        <p:nvSpPr>
          <p:cNvPr id="63496" name="Line 8"/>
          <p:cNvSpPr>
            <a:spLocks noChangeShapeType="1"/>
          </p:cNvSpPr>
          <p:nvPr/>
        </p:nvSpPr>
        <p:spPr bwMode="auto">
          <a:xfrm>
            <a:off x="2830513" y="1257300"/>
            <a:ext cx="53975" cy="0"/>
          </a:xfrm>
          <a:prstGeom prst="line">
            <a:avLst/>
          </a:prstGeom>
          <a:noFill/>
          <a:ln w="0">
            <a:solidFill>
              <a:srgbClr val="000000"/>
            </a:solidFill>
            <a:round/>
            <a:headEnd/>
            <a:tailEnd/>
          </a:ln>
        </p:spPr>
        <p:txBody>
          <a:bodyPr/>
          <a:lstStyle/>
          <a:p>
            <a:endParaRPr lang="en-CA"/>
          </a:p>
        </p:txBody>
      </p:sp>
      <p:sp>
        <p:nvSpPr>
          <p:cNvPr id="63497" name="Line 9"/>
          <p:cNvSpPr>
            <a:spLocks noChangeShapeType="1"/>
          </p:cNvSpPr>
          <p:nvPr/>
        </p:nvSpPr>
        <p:spPr bwMode="auto">
          <a:xfrm>
            <a:off x="2830513" y="828675"/>
            <a:ext cx="53975" cy="1588"/>
          </a:xfrm>
          <a:prstGeom prst="line">
            <a:avLst/>
          </a:prstGeom>
          <a:noFill/>
          <a:ln w="0">
            <a:solidFill>
              <a:srgbClr val="000000"/>
            </a:solidFill>
            <a:round/>
            <a:headEnd/>
            <a:tailEnd/>
          </a:ln>
        </p:spPr>
        <p:txBody>
          <a:bodyPr/>
          <a:lstStyle/>
          <a:p>
            <a:endParaRPr lang="en-CA"/>
          </a:p>
        </p:txBody>
      </p:sp>
      <p:sp>
        <p:nvSpPr>
          <p:cNvPr id="63498" name="Line 10"/>
          <p:cNvSpPr>
            <a:spLocks noChangeShapeType="1"/>
          </p:cNvSpPr>
          <p:nvPr/>
        </p:nvSpPr>
        <p:spPr bwMode="auto">
          <a:xfrm>
            <a:off x="1157288" y="2111375"/>
            <a:ext cx="3448050" cy="1588"/>
          </a:xfrm>
          <a:prstGeom prst="line">
            <a:avLst/>
          </a:prstGeom>
          <a:noFill/>
          <a:ln w="0">
            <a:solidFill>
              <a:srgbClr val="000000"/>
            </a:solidFill>
            <a:round/>
            <a:headEnd/>
            <a:tailEnd/>
          </a:ln>
        </p:spPr>
        <p:txBody>
          <a:bodyPr/>
          <a:lstStyle/>
          <a:p>
            <a:endParaRPr lang="en-CA"/>
          </a:p>
        </p:txBody>
      </p:sp>
      <p:sp>
        <p:nvSpPr>
          <p:cNvPr id="63499" name="Line 11"/>
          <p:cNvSpPr>
            <a:spLocks noChangeShapeType="1"/>
          </p:cNvSpPr>
          <p:nvPr/>
        </p:nvSpPr>
        <p:spPr bwMode="auto">
          <a:xfrm flipV="1">
            <a:off x="1157288" y="2111375"/>
            <a:ext cx="0" cy="52388"/>
          </a:xfrm>
          <a:prstGeom prst="line">
            <a:avLst/>
          </a:prstGeom>
          <a:noFill/>
          <a:ln w="0">
            <a:solidFill>
              <a:srgbClr val="000000"/>
            </a:solidFill>
            <a:round/>
            <a:headEnd/>
            <a:tailEnd/>
          </a:ln>
        </p:spPr>
        <p:txBody>
          <a:bodyPr/>
          <a:lstStyle/>
          <a:p>
            <a:endParaRPr lang="en-CA"/>
          </a:p>
        </p:txBody>
      </p:sp>
      <p:sp>
        <p:nvSpPr>
          <p:cNvPr id="63500" name="Line 12"/>
          <p:cNvSpPr>
            <a:spLocks noChangeShapeType="1"/>
          </p:cNvSpPr>
          <p:nvPr/>
        </p:nvSpPr>
        <p:spPr bwMode="auto">
          <a:xfrm flipV="1">
            <a:off x="1730375" y="2111375"/>
            <a:ext cx="1588" cy="52388"/>
          </a:xfrm>
          <a:prstGeom prst="line">
            <a:avLst/>
          </a:prstGeom>
          <a:noFill/>
          <a:ln w="0">
            <a:solidFill>
              <a:srgbClr val="000000"/>
            </a:solidFill>
            <a:round/>
            <a:headEnd/>
            <a:tailEnd/>
          </a:ln>
        </p:spPr>
        <p:txBody>
          <a:bodyPr/>
          <a:lstStyle/>
          <a:p>
            <a:endParaRPr lang="en-CA"/>
          </a:p>
        </p:txBody>
      </p:sp>
      <p:sp>
        <p:nvSpPr>
          <p:cNvPr id="63501" name="Line 13"/>
          <p:cNvSpPr>
            <a:spLocks noChangeShapeType="1"/>
          </p:cNvSpPr>
          <p:nvPr/>
        </p:nvSpPr>
        <p:spPr bwMode="auto">
          <a:xfrm flipV="1">
            <a:off x="2303463" y="2111375"/>
            <a:ext cx="1587" cy="52388"/>
          </a:xfrm>
          <a:prstGeom prst="line">
            <a:avLst/>
          </a:prstGeom>
          <a:noFill/>
          <a:ln w="0">
            <a:solidFill>
              <a:srgbClr val="000000"/>
            </a:solidFill>
            <a:round/>
            <a:headEnd/>
            <a:tailEnd/>
          </a:ln>
        </p:spPr>
        <p:txBody>
          <a:bodyPr/>
          <a:lstStyle/>
          <a:p>
            <a:endParaRPr lang="en-CA"/>
          </a:p>
        </p:txBody>
      </p:sp>
      <p:sp>
        <p:nvSpPr>
          <p:cNvPr id="63502" name="Line 14"/>
          <p:cNvSpPr>
            <a:spLocks noChangeShapeType="1"/>
          </p:cNvSpPr>
          <p:nvPr/>
        </p:nvSpPr>
        <p:spPr bwMode="auto">
          <a:xfrm flipV="1">
            <a:off x="2884488" y="2111375"/>
            <a:ext cx="0" cy="52388"/>
          </a:xfrm>
          <a:prstGeom prst="line">
            <a:avLst/>
          </a:prstGeom>
          <a:noFill/>
          <a:ln w="0">
            <a:solidFill>
              <a:srgbClr val="000000"/>
            </a:solidFill>
            <a:round/>
            <a:headEnd/>
            <a:tailEnd/>
          </a:ln>
        </p:spPr>
        <p:txBody>
          <a:bodyPr/>
          <a:lstStyle/>
          <a:p>
            <a:endParaRPr lang="en-CA"/>
          </a:p>
        </p:txBody>
      </p:sp>
      <p:sp>
        <p:nvSpPr>
          <p:cNvPr id="63503" name="Line 15"/>
          <p:cNvSpPr>
            <a:spLocks noChangeShapeType="1"/>
          </p:cNvSpPr>
          <p:nvPr/>
        </p:nvSpPr>
        <p:spPr bwMode="auto">
          <a:xfrm flipV="1">
            <a:off x="3457575" y="2111375"/>
            <a:ext cx="1588" cy="52388"/>
          </a:xfrm>
          <a:prstGeom prst="line">
            <a:avLst/>
          </a:prstGeom>
          <a:noFill/>
          <a:ln w="0">
            <a:solidFill>
              <a:srgbClr val="000000"/>
            </a:solidFill>
            <a:round/>
            <a:headEnd/>
            <a:tailEnd/>
          </a:ln>
        </p:spPr>
        <p:txBody>
          <a:bodyPr/>
          <a:lstStyle/>
          <a:p>
            <a:endParaRPr lang="en-CA"/>
          </a:p>
        </p:txBody>
      </p:sp>
      <p:sp>
        <p:nvSpPr>
          <p:cNvPr id="63504" name="Line 16"/>
          <p:cNvSpPr>
            <a:spLocks noChangeShapeType="1"/>
          </p:cNvSpPr>
          <p:nvPr/>
        </p:nvSpPr>
        <p:spPr bwMode="auto">
          <a:xfrm flipV="1">
            <a:off x="4030663" y="2111375"/>
            <a:ext cx="1587" cy="52388"/>
          </a:xfrm>
          <a:prstGeom prst="line">
            <a:avLst/>
          </a:prstGeom>
          <a:noFill/>
          <a:ln w="0">
            <a:solidFill>
              <a:srgbClr val="000000"/>
            </a:solidFill>
            <a:round/>
            <a:headEnd/>
            <a:tailEnd/>
          </a:ln>
        </p:spPr>
        <p:txBody>
          <a:bodyPr/>
          <a:lstStyle/>
          <a:p>
            <a:endParaRPr lang="en-CA"/>
          </a:p>
        </p:txBody>
      </p:sp>
      <p:sp>
        <p:nvSpPr>
          <p:cNvPr id="63505" name="Line 17"/>
          <p:cNvSpPr>
            <a:spLocks noChangeShapeType="1"/>
          </p:cNvSpPr>
          <p:nvPr/>
        </p:nvSpPr>
        <p:spPr bwMode="auto">
          <a:xfrm flipV="1">
            <a:off x="4605338" y="2111375"/>
            <a:ext cx="1587" cy="52388"/>
          </a:xfrm>
          <a:prstGeom prst="line">
            <a:avLst/>
          </a:prstGeom>
          <a:noFill/>
          <a:ln w="0">
            <a:solidFill>
              <a:srgbClr val="000000"/>
            </a:solidFill>
            <a:round/>
            <a:headEnd/>
            <a:tailEnd/>
          </a:ln>
        </p:spPr>
        <p:txBody>
          <a:bodyPr/>
          <a:lstStyle/>
          <a:p>
            <a:endParaRPr lang="en-CA"/>
          </a:p>
        </p:txBody>
      </p:sp>
      <p:sp>
        <p:nvSpPr>
          <p:cNvPr id="63506" name="Line 18"/>
          <p:cNvSpPr>
            <a:spLocks noChangeShapeType="1"/>
          </p:cNvSpPr>
          <p:nvPr/>
        </p:nvSpPr>
        <p:spPr bwMode="auto">
          <a:xfrm flipV="1">
            <a:off x="1730375" y="2878138"/>
            <a:ext cx="117475" cy="82550"/>
          </a:xfrm>
          <a:prstGeom prst="line">
            <a:avLst/>
          </a:prstGeom>
          <a:noFill/>
          <a:ln w="28575">
            <a:solidFill>
              <a:srgbClr val="FF0000"/>
            </a:solidFill>
            <a:round/>
            <a:headEnd/>
            <a:tailEnd/>
          </a:ln>
        </p:spPr>
        <p:txBody>
          <a:bodyPr/>
          <a:lstStyle/>
          <a:p>
            <a:endParaRPr lang="en-CA"/>
          </a:p>
        </p:txBody>
      </p:sp>
      <p:sp>
        <p:nvSpPr>
          <p:cNvPr id="63507" name="Line 19"/>
          <p:cNvSpPr>
            <a:spLocks noChangeShapeType="1"/>
          </p:cNvSpPr>
          <p:nvPr/>
        </p:nvSpPr>
        <p:spPr bwMode="auto">
          <a:xfrm flipV="1">
            <a:off x="1847850" y="2790825"/>
            <a:ext cx="111125" cy="87313"/>
          </a:xfrm>
          <a:prstGeom prst="line">
            <a:avLst/>
          </a:prstGeom>
          <a:noFill/>
          <a:ln w="28575">
            <a:solidFill>
              <a:srgbClr val="FF0000"/>
            </a:solidFill>
            <a:round/>
            <a:headEnd/>
            <a:tailEnd/>
          </a:ln>
        </p:spPr>
        <p:txBody>
          <a:bodyPr/>
          <a:lstStyle/>
          <a:p>
            <a:endParaRPr lang="en-CA"/>
          </a:p>
        </p:txBody>
      </p:sp>
      <p:sp>
        <p:nvSpPr>
          <p:cNvPr id="63508" name="Line 20"/>
          <p:cNvSpPr>
            <a:spLocks noChangeShapeType="1"/>
          </p:cNvSpPr>
          <p:nvPr/>
        </p:nvSpPr>
        <p:spPr bwMode="auto">
          <a:xfrm flipV="1">
            <a:off x="1958975" y="2703513"/>
            <a:ext cx="117475" cy="87312"/>
          </a:xfrm>
          <a:prstGeom prst="line">
            <a:avLst/>
          </a:prstGeom>
          <a:noFill/>
          <a:ln w="28575">
            <a:solidFill>
              <a:srgbClr val="FF0000"/>
            </a:solidFill>
            <a:round/>
            <a:headEnd/>
            <a:tailEnd/>
          </a:ln>
        </p:spPr>
        <p:txBody>
          <a:bodyPr/>
          <a:lstStyle/>
          <a:p>
            <a:endParaRPr lang="en-CA"/>
          </a:p>
        </p:txBody>
      </p:sp>
      <p:sp>
        <p:nvSpPr>
          <p:cNvPr id="63509" name="Line 21"/>
          <p:cNvSpPr>
            <a:spLocks noChangeShapeType="1"/>
          </p:cNvSpPr>
          <p:nvPr/>
        </p:nvSpPr>
        <p:spPr bwMode="auto">
          <a:xfrm flipV="1">
            <a:off x="2076450" y="2620963"/>
            <a:ext cx="115888" cy="82550"/>
          </a:xfrm>
          <a:prstGeom prst="line">
            <a:avLst/>
          </a:prstGeom>
          <a:noFill/>
          <a:ln w="28575">
            <a:solidFill>
              <a:srgbClr val="FF0000"/>
            </a:solidFill>
            <a:round/>
            <a:headEnd/>
            <a:tailEnd/>
          </a:ln>
        </p:spPr>
        <p:txBody>
          <a:bodyPr/>
          <a:lstStyle/>
          <a:p>
            <a:endParaRPr lang="en-CA"/>
          </a:p>
        </p:txBody>
      </p:sp>
      <p:sp>
        <p:nvSpPr>
          <p:cNvPr id="63510" name="Freeform 22"/>
          <p:cNvSpPr>
            <a:spLocks/>
          </p:cNvSpPr>
          <p:nvPr/>
        </p:nvSpPr>
        <p:spPr bwMode="auto">
          <a:xfrm>
            <a:off x="2192338" y="2533650"/>
            <a:ext cx="111125" cy="87313"/>
          </a:xfrm>
          <a:custGeom>
            <a:avLst/>
            <a:gdLst/>
            <a:ahLst/>
            <a:cxnLst>
              <a:cxn ang="0">
                <a:pos x="0" y="90"/>
              </a:cxn>
              <a:cxn ang="0">
                <a:pos x="54" y="42"/>
              </a:cxn>
              <a:cxn ang="0">
                <a:pos x="114" y="0"/>
              </a:cxn>
            </a:cxnLst>
            <a:rect l="0" t="0" r="r" b="b"/>
            <a:pathLst>
              <a:path w="114" h="90">
                <a:moveTo>
                  <a:pt x="0" y="90"/>
                </a:moveTo>
                <a:lnTo>
                  <a:pt x="54" y="42"/>
                </a:lnTo>
                <a:lnTo>
                  <a:pt x="114" y="0"/>
                </a:lnTo>
              </a:path>
            </a:pathLst>
          </a:custGeom>
          <a:noFill/>
          <a:ln w="28575">
            <a:solidFill>
              <a:srgbClr val="FF0000"/>
            </a:solidFill>
            <a:prstDash val="solid"/>
            <a:round/>
            <a:headEnd/>
            <a:tailEnd/>
          </a:ln>
        </p:spPr>
        <p:txBody>
          <a:bodyPr/>
          <a:lstStyle/>
          <a:p>
            <a:endParaRPr lang="en-CA"/>
          </a:p>
        </p:txBody>
      </p:sp>
      <p:sp>
        <p:nvSpPr>
          <p:cNvPr id="63511" name="Line 23"/>
          <p:cNvSpPr>
            <a:spLocks noChangeShapeType="1"/>
          </p:cNvSpPr>
          <p:nvPr/>
        </p:nvSpPr>
        <p:spPr bwMode="auto">
          <a:xfrm flipV="1">
            <a:off x="2303463" y="2451100"/>
            <a:ext cx="117475" cy="82550"/>
          </a:xfrm>
          <a:prstGeom prst="line">
            <a:avLst/>
          </a:prstGeom>
          <a:noFill/>
          <a:ln w="28575">
            <a:solidFill>
              <a:srgbClr val="FF0000"/>
            </a:solidFill>
            <a:round/>
            <a:headEnd/>
            <a:tailEnd/>
          </a:ln>
        </p:spPr>
        <p:txBody>
          <a:bodyPr/>
          <a:lstStyle/>
          <a:p>
            <a:endParaRPr lang="en-CA"/>
          </a:p>
        </p:txBody>
      </p:sp>
      <p:sp>
        <p:nvSpPr>
          <p:cNvPr id="63512" name="Freeform 24"/>
          <p:cNvSpPr>
            <a:spLocks/>
          </p:cNvSpPr>
          <p:nvPr/>
        </p:nvSpPr>
        <p:spPr bwMode="auto">
          <a:xfrm>
            <a:off x="2420938" y="2363788"/>
            <a:ext cx="117475" cy="87312"/>
          </a:xfrm>
          <a:custGeom>
            <a:avLst/>
            <a:gdLst/>
            <a:ahLst/>
            <a:cxnLst>
              <a:cxn ang="0">
                <a:pos x="0" y="90"/>
              </a:cxn>
              <a:cxn ang="0">
                <a:pos x="60" y="42"/>
              </a:cxn>
              <a:cxn ang="0">
                <a:pos x="120" y="0"/>
              </a:cxn>
            </a:cxnLst>
            <a:rect l="0" t="0" r="r" b="b"/>
            <a:pathLst>
              <a:path w="120" h="90">
                <a:moveTo>
                  <a:pt x="0" y="90"/>
                </a:moveTo>
                <a:lnTo>
                  <a:pt x="60" y="42"/>
                </a:lnTo>
                <a:lnTo>
                  <a:pt x="120" y="0"/>
                </a:lnTo>
              </a:path>
            </a:pathLst>
          </a:custGeom>
          <a:noFill/>
          <a:ln w="28575">
            <a:solidFill>
              <a:srgbClr val="FF0000"/>
            </a:solidFill>
            <a:prstDash val="solid"/>
            <a:round/>
            <a:headEnd/>
            <a:tailEnd/>
          </a:ln>
        </p:spPr>
        <p:txBody>
          <a:bodyPr/>
          <a:lstStyle/>
          <a:p>
            <a:endParaRPr lang="en-CA"/>
          </a:p>
        </p:txBody>
      </p:sp>
      <p:sp>
        <p:nvSpPr>
          <p:cNvPr id="63513" name="Line 25"/>
          <p:cNvSpPr>
            <a:spLocks noChangeShapeType="1"/>
          </p:cNvSpPr>
          <p:nvPr/>
        </p:nvSpPr>
        <p:spPr bwMode="auto">
          <a:xfrm flipV="1">
            <a:off x="2538413" y="2281238"/>
            <a:ext cx="111125" cy="82550"/>
          </a:xfrm>
          <a:prstGeom prst="line">
            <a:avLst/>
          </a:prstGeom>
          <a:noFill/>
          <a:ln w="28575">
            <a:solidFill>
              <a:srgbClr val="FF0000"/>
            </a:solidFill>
            <a:round/>
            <a:headEnd/>
            <a:tailEnd/>
          </a:ln>
        </p:spPr>
        <p:txBody>
          <a:bodyPr/>
          <a:lstStyle/>
          <a:p>
            <a:endParaRPr lang="en-CA"/>
          </a:p>
        </p:txBody>
      </p:sp>
      <p:sp>
        <p:nvSpPr>
          <p:cNvPr id="63514" name="Freeform 26"/>
          <p:cNvSpPr>
            <a:spLocks/>
          </p:cNvSpPr>
          <p:nvPr/>
        </p:nvSpPr>
        <p:spPr bwMode="auto">
          <a:xfrm>
            <a:off x="2649538" y="2193925"/>
            <a:ext cx="117475" cy="87313"/>
          </a:xfrm>
          <a:custGeom>
            <a:avLst/>
            <a:gdLst/>
            <a:ahLst/>
            <a:cxnLst>
              <a:cxn ang="0">
                <a:pos x="0" y="90"/>
              </a:cxn>
              <a:cxn ang="0">
                <a:pos x="60" y="42"/>
              </a:cxn>
              <a:cxn ang="0">
                <a:pos x="120" y="0"/>
              </a:cxn>
            </a:cxnLst>
            <a:rect l="0" t="0" r="r" b="b"/>
            <a:pathLst>
              <a:path w="120" h="90">
                <a:moveTo>
                  <a:pt x="0" y="90"/>
                </a:moveTo>
                <a:lnTo>
                  <a:pt x="60" y="42"/>
                </a:lnTo>
                <a:lnTo>
                  <a:pt x="120" y="0"/>
                </a:lnTo>
              </a:path>
            </a:pathLst>
          </a:custGeom>
          <a:noFill/>
          <a:ln w="28575">
            <a:solidFill>
              <a:srgbClr val="FF0000"/>
            </a:solidFill>
            <a:prstDash val="solid"/>
            <a:round/>
            <a:headEnd/>
            <a:tailEnd/>
          </a:ln>
        </p:spPr>
        <p:txBody>
          <a:bodyPr/>
          <a:lstStyle/>
          <a:p>
            <a:endParaRPr lang="en-CA"/>
          </a:p>
        </p:txBody>
      </p:sp>
      <p:sp>
        <p:nvSpPr>
          <p:cNvPr id="63515" name="Line 27"/>
          <p:cNvSpPr>
            <a:spLocks noChangeShapeType="1"/>
          </p:cNvSpPr>
          <p:nvPr/>
        </p:nvSpPr>
        <p:spPr bwMode="auto">
          <a:xfrm flipV="1">
            <a:off x="2767013" y="2111375"/>
            <a:ext cx="117475" cy="82550"/>
          </a:xfrm>
          <a:prstGeom prst="line">
            <a:avLst/>
          </a:prstGeom>
          <a:noFill/>
          <a:ln w="28575">
            <a:solidFill>
              <a:srgbClr val="FF0000"/>
            </a:solidFill>
            <a:round/>
            <a:headEnd/>
            <a:tailEnd/>
          </a:ln>
        </p:spPr>
        <p:txBody>
          <a:bodyPr/>
          <a:lstStyle/>
          <a:p>
            <a:endParaRPr lang="en-CA"/>
          </a:p>
        </p:txBody>
      </p:sp>
      <p:sp>
        <p:nvSpPr>
          <p:cNvPr id="63516" name="Line 28"/>
          <p:cNvSpPr>
            <a:spLocks noChangeShapeType="1"/>
          </p:cNvSpPr>
          <p:nvPr/>
        </p:nvSpPr>
        <p:spPr bwMode="auto">
          <a:xfrm flipV="1">
            <a:off x="2884488" y="2024063"/>
            <a:ext cx="111125" cy="87312"/>
          </a:xfrm>
          <a:prstGeom prst="line">
            <a:avLst/>
          </a:prstGeom>
          <a:noFill/>
          <a:ln w="28575">
            <a:solidFill>
              <a:srgbClr val="FF0000"/>
            </a:solidFill>
            <a:round/>
            <a:headEnd/>
            <a:tailEnd/>
          </a:ln>
        </p:spPr>
        <p:txBody>
          <a:bodyPr/>
          <a:lstStyle/>
          <a:p>
            <a:endParaRPr lang="en-CA"/>
          </a:p>
        </p:txBody>
      </p:sp>
      <p:sp>
        <p:nvSpPr>
          <p:cNvPr id="63517" name="Line 29"/>
          <p:cNvSpPr>
            <a:spLocks noChangeShapeType="1"/>
          </p:cNvSpPr>
          <p:nvPr/>
        </p:nvSpPr>
        <p:spPr bwMode="auto">
          <a:xfrm flipV="1">
            <a:off x="2995613" y="1936750"/>
            <a:ext cx="115887" cy="87313"/>
          </a:xfrm>
          <a:prstGeom prst="line">
            <a:avLst/>
          </a:prstGeom>
          <a:noFill/>
          <a:ln w="28575">
            <a:solidFill>
              <a:srgbClr val="FF0000"/>
            </a:solidFill>
            <a:round/>
            <a:headEnd/>
            <a:tailEnd/>
          </a:ln>
        </p:spPr>
        <p:txBody>
          <a:bodyPr/>
          <a:lstStyle/>
          <a:p>
            <a:endParaRPr lang="en-CA"/>
          </a:p>
        </p:txBody>
      </p:sp>
      <p:sp>
        <p:nvSpPr>
          <p:cNvPr id="63518" name="Line 30"/>
          <p:cNvSpPr>
            <a:spLocks noChangeShapeType="1"/>
          </p:cNvSpPr>
          <p:nvPr/>
        </p:nvSpPr>
        <p:spPr bwMode="auto">
          <a:xfrm flipV="1">
            <a:off x="3111500" y="1854200"/>
            <a:ext cx="112713" cy="82550"/>
          </a:xfrm>
          <a:prstGeom prst="line">
            <a:avLst/>
          </a:prstGeom>
          <a:noFill/>
          <a:ln w="28575">
            <a:solidFill>
              <a:srgbClr val="FF0000"/>
            </a:solidFill>
            <a:round/>
            <a:headEnd/>
            <a:tailEnd/>
          </a:ln>
        </p:spPr>
        <p:txBody>
          <a:bodyPr/>
          <a:lstStyle/>
          <a:p>
            <a:endParaRPr lang="en-CA"/>
          </a:p>
        </p:txBody>
      </p:sp>
      <p:sp>
        <p:nvSpPr>
          <p:cNvPr id="63519" name="Freeform 31"/>
          <p:cNvSpPr>
            <a:spLocks/>
          </p:cNvSpPr>
          <p:nvPr/>
        </p:nvSpPr>
        <p:spPr bwMode="auto">
          <a:xfrm>
            <a:off x="3224213" y="1766888"/>
            <a:ext cx="115887" cy="87312"/>
          </a:xfrm>
          <a:custGeom>
            <a:avLst/>
            <a:gdLst/>
            <a:ahLst/>
            <a:cxnLst>
              <a:cxn ang="0">
                <a:pos x="0" y="90"/>
              </a:cxn>
              <a:cxn ang="0">
                <a:pos x="60" y="42"/>
              </a:cxn>
              <a:cxn ang="0">
                <a:pos x="120" y="0"/>
              </a:cxn>
            </a:cxnLst>
            <a:rect l="0" t="0" r="r" b="b"/>
            <a:pathLst>
              <a:path w="120" h="90">
                <a:moveTo>
                  <a:pt x="0" y="90"/>
                </a:moveTo>
                <a:lnTo>
                  <a:pt x="60" y="42"/>
                </a:lnTo>
                <a:lnTo>
                  <a:pt x="120" y="0"/>
                </a:lnTo>
              </a:path>
            </a:pathLst>
          </a:custGeom>
          <a:noFill/>
          <a:ln w="28575">
            <a:solidFill>
              <a:srgbClr val="FF0000"/>
            </a:solidFill>
            <a:prstDash val="solid"/>
            <a:round/>
            <a:headEnd/>
            <a:tailEnd/>
          </a:ln>
        </p:spPr>
        <p:txBody>
          <a:bodyPr/>
          <a:lstStyle/>
          <a:p>
            <a:endParaRPr lang="en-CA"/>
          </a:p>
        </p:txBody>
      </p:sp>
      <p:sp>
        <p:nvSpPr>
          <p:cNvPr id="63520" name="Line 32"/>
          <p:cNvSpPr>
            <a:spLocks noChangeShapeType="1"/>
          </p:cNvSpPr>
          <p:nvPr/>
        </p:nvSpPr>
        <p:spPr bwMode="auto">
          <a:xfrm flipV="1">
            <a:off x="3340100" y="1684338"/>
            <a:ext cx="117475" cy="82550"/>
          </a:xfrm>
          <a:prstGeom prst="line">
            <a:avLst/>
          </a:prstGeom>
          <a:noFill/>
          <a:ln w="28575">
            <a:solidFill>
              <a:srgbClr val="FF0000"/>
            </a:solidFill>
            <a:round/>
            <a:headEnd/>
            <a:tailEnd/>
          </a:ln>
        </p:spPr>
        <p:txBody>
          <a:bodyPr/>
          <a:lstStyle/>
          <a:p>
            <a:endParaRPr lang="en-CA"/>
          </a:p>
        </p:txBody>
      </p:sp>
      <p:sp>
        <p:nvSpPr>
          <p:cNvPr id="63521" name="Freeform 33"/>
          <p:cNvSpPr>
            <a:spLocks/>
          </p:cNvSpPr>
          <p:nvPr/>
        </p:nvSpPr>
        <p:spPr bwMode="auto">
          <a:xfrm>
            <a:off x="3457575" y="1597025"/>
            <a:ext cx="111125" cy="87313"/>
          </a:xfrm>
          <a:custGeom>
            <a:avLst/>
            <a:gdLst/>
            <a:ahLst/>
            <a:cxnLst>
              <a:cxn ang="0">
                <a:pos x="0" y="90"/>
              </a:cxn>
              <a:cxn ang="0">
                <a:pos x="54" y="42"/>
              </a:cxn>
              <a:cxn ang="0">
                <a:pos x="114" y="0"/>
              </a:cxn>
            </a:cxnLst>
            <a:rect l="0" t="0" r="r" b="b"/>
            <a:pathLst>
              <a:path w="114" h="90">
                <a:moveTo>
                  <a:pt x="0" y="90"/>
                </a:moveTo>
                <a:lnTo>
                  <a:pt x="54" y="42"/>
                </a:lnTo>
                <a:lnTo>
                  <a:pt x="114" y="0"/>
                </a:lnTo>
              </a:path>
            </a:pathLst>
          </a:custGeom>
          <a:noFill/>
          <a:ln w="28575">
            <a:solidFill>
              <a:srgbClr val="FF0000"/>
            </a:solidFill>
            <a:prstDash val="solid"/>
            <a:round/>
            <a:headEnd/>
            <a:tailEnd/>
          </a:ln>
        </p:spPr>
        <p:txBody>
          <a:bodyPr/>
          <a:lstStyle/>
          <a:p>
            <a:endParaRPr lang="en-CA"/>
          </a:p>
        </p:txBody>
      </p:sp>
      <p:sp>
        <p:nvSpPr>
          <p:cNvPr id="63522" name="Line 34"/>
          <p:cNvSpPr>
            <a:spLocks noChangeShapeType="1"/>
          </p:cNvSpPr>
          <p:nvPr/>
        </p:nvSpPr>
        <p:spPr bwMode="auto">
          <a:xfrm flipV="1">
            <a:off x="3568700" y="1514475"/>
            <a:ext cx="117475" cy="82550"/>
          </a:xfrm>
          <a:prstGeom prst="line">
            <a:avLst/>
          </a:prstGeom>
          <a:noFill/>
          <a:ln w="28575">
            <a:solidFill>
              <a:srgbClr val="FF0000"/>
            </a:solidFill>
            <a:round/>
            <a:headEnd/>
            <a:tailEnd/>
          </a:ln>
        </p:spPr>
        <p:txBody>
          <a:bodyPr/>
          <a:lstStyle/>
          <a:p>
            <a:endParaRPr lang="en-CA"/>
          </a:p>
        </p:txBody>
      </p:sp>
      <p:sp>
        <p:nvSpPr>
          <p:cNvPr id="63523" name="Line 35"/>
          <p:cNvSpPr>
            <a:spLocks noChangeShapeType="1"/>
          </p:cNvSpPr>
          <p:nvPr/>
        </p:nvSpPr>
        <p:spPr bwMode="auto">
          <a:xfrm flipV="1">
            <a:off x="3686175" y="1427163"/>
            <a:ext cx="117475" cy="87312"/>
          </a:xfrm>
          <a:prstGeom prst="line">
            <a:avLst/>
          </a:prstGeom>
          <a:noFill/>
          <a:ln w="28575">
            <a:solidFill>
              <a:srgbClr val="FF0000"/>
            </a:solidFill>
            <a:round/>
            <a:headEnd/>
            <a:tailEnd/>
          </a:ln>
        </p:spPr>
        <p:txBody>
          <a:bodyPr/>
          <a:lstStyle/>
          <a:p>
            <a:endParaRPr lang="en-CA"/>
          </a:p>
        </p:txBody>
      </p:sp>
      <p:sp>
        <p:nvSpPr>
          <p:cNvPr id="63524" name="Line 36"/>
          <p:cNvSpPr>
            <a:spLocks noChangeShapeType="1"/>
          </p:cNvSpPr>
          <p:nvPr/>
        </p:nvSpPr>
        <p:spPr bwMode="auto">
          <a:xfrm flipV="1">
            <a:off x="3803650" y="1338263"/>
            <a:ext cx="111125" cy="88900"/>
          </a:xfrm>
          <a:prstGeom prst="line">
            <a:avLst/>
          </a:prstGeom>
          <a:noFill/>
          <a:ln w="28575">
            <a:solidFill>
              <a:srgbClr val="FF0000"/>
            </a:solidFill>
            <a:round/>
            <a:headEnd/>
            <a:tailEnd/>
          </a:ln>
        </p:spPr>
        <p:txBody>
          <a:bodyPr/>
          <a:lstStyle/>
          <a:p>
            <a:endParaRPr lang="en-CA"/>
          </a:p>
        </p:txBody>
      </p:sp>
      <p:sp>
        <p:nvSpPr>
          <p:cNvPr id="63525" name="Line 37"/>
          <p:cNvSpPr>
            <a:spLocks noChangeShapeType="1"/>
          </p:cNvSpPr>
          <p:nvPr/>
        </p:nvSpPr>
        <p:spPr bwMode="auto">
          <a:xfrm flipV="1">
            <a:off x="3914775" y="1257300"/>
            <a:ext cx="115888" cy="80963"/>
          </a:xfrm>
          <a:prstGeom prst="line">
            <a:avLst/>
          </a:prstGeom>
          <a:noFill/>
          <a:ln w="28575">
            <a:solidFill>
              <a:srgbClr val="FF0000"/>
            </a:solidFill>
            <a:round/>
            <a:headEnd/>
            <a:tailEnd/>
          </a:ln>
        </p:spPr>
        <p:txBody>
          <a:bodyPr/>
          <a:lstStyle/>
          <a:p>
            <a:endParaRPr lang="en-CA"/>
          </a:p>
        </p:txBody>
      </p:sp>
      <p:sp>
        <p:nvSpPr>
          <p:cNvPr id="63526" name="Rectangle 38"/>
          <p:cNvSpPr>
            <a:spLocks noChangeArrowheads="1"/>
          </p:cNvSpPr>
          <p:nvPr/>
        </p:nvSpPr>
        <p:spPr bwMode="auto">
          <a:xfrm>
            <a:off x="2660650" y="2017713"/>
            <a:ext cx="155575" cy="334962"/>
          </a:xfrm>
          <a:prstGeom prst="rect">
            <a:avLst/>
          </a:prstGeom>
          <a:noFill/>
          <a:ln w="9525">
            <a:noFill/>
            <a:miter lim="800000"/>
            <a:headEnd/>
            <a:tailEnd/>
          </a:ln>
        </p:spPr>
        <p:txBody>
          <a:bodyPr wrap="none" lIns="0" tIns="0" rIns="0" bIns="0">
            <a:spAutoFit/>
          </a:bodyPr>
          <a:lstStyle/>
          <a:p>
            <a:r>
              <a:rPr lang="en-US" sz="2200">
                <a:solidFill>
                  <a:srgbClr val="000000"/>
                </a:solidFill>
              </a:rPr>
              <a:t>0</a:t>
            </a:r>
            <a:endParaRPr lang="en-US" sz="2400"/>
          </a:p>
        </p:txBody>
      </p:sp>
      <p:sp>
        <p:nvSpPr>
          <p:cNvPr id="63527" name="Rectangle 39"/>
          <p:cNvSpPr>
            <a:spLocks noChangeArrowheads="1"/>
          </p:cNvSpPr>
          <p:nvPr/>
        </p:nvSpPr>
        <p:spPr bwMode="auto">
          <a:xfrm>
            <a:off x="1663700" y="2155825"/>
            <a:ext cx="249238" cy="334963"/>
          </a:xfrm>
          <a:prstGeom prst="rect">
            <a:avLst/>
          </a:prstGeom>
          <a:noFill/>
          <a:ln w="9525">
            <a:noFill/>
            <a:miter lim="800000"/>
            <a:headEnd/>
            <a:tailEnd/>
          </a:ln>
        </p:spPr>
        <p:txBody>
          <a:bodyPr wrap="none" lIns="0" tIns="0" rIns="0" bIns="0">
            <a:spAutoFit/>
          </a:bodyPr>
          <a:lstStyle/>
          <a:p>
            <a:r>
              <a:rPr lang="en-US" sz="2200">
                <a:solidFill>
                  <a:srgbClr val="000000"/>
                </a:solidFill>
              </a:rPr>
              <a:t>-L</a:t>
            </a:r>
            <a:endParaRPr lang="en-US" sz="2400"/>
          </a:p>
        </p:txBody>
      </p:sp>
      <p:sp>
        <p:nvSpPr>
          <p:cNvPr id="63528" name="Rectangle 40"/>
          <p:cNvSpPr>
            <a:spLocks noChangeArrowheads="1"/>
          </p:cNvSpPr>
          <p:nvPr/>
        </p:nvSpPr>
        <p:spPr bwMode="auto">
          <a:xfrm>
            <a:off x="2660650" y="1036638"/>
            <a:ext cx="176213" cy="334962"/>
          </a:xfrm>
          <a:prstGeom prst="rect">
            <a:avLst/>
          </a:prstGeom>
          <a:noFill/>
          <a:ln w="9525">
            <a:noFill/>
            <a:miter lim="800000"/>
            <a:headEnd/>
            <a:tailEnd/>
          </a:ln>
        </p:spPr>
        <p:txBody>
          <a:bodyPr wrap="none" lIns="0" tIns="0" rIns="0" bIns="0">
            <a:spAutoFit/>
          </a:bodyPr>
          <a:lstStyle/>
          <a:p>
            <a:r>
              <a:rPr lang="en-US" sz="2200">
                <a:solidFill>
                  <a:srgbClr val="000000"/>
                </a:solidFill>
                <a:latin typeface="Symbol" pitchFamily="18" charset="2"/>
              </a:rPr>
              <a:t>a</a:t>
            </a:r>
            <a:endParaRPr lang="en-US" sz="2400">
              <a:latin typeface="Symbol" pitchFamily="18" charset="2"/>
            </a:endParaRPr>
          </a:p>
        </p:txBody>
      </p:sp>
      <p:sp>
        <p:nvSpPr>
          <p:cNvPr id="63529" name="Rectangle 41"/>
          <p:cNvSpPr>
            <a:spLocks noChangeArrowheads="1"/>
          </p:cNvSpPr>
          <p:nvPr/>
        </p:nvSpPr>
        <p:spPr bwMode="auto">
          <a:xfrm>
            <a:off x="2836863" y="2263775"/>
            <a:ext cx="155575" cy="334963"/>
          </a:xfrm>
          <a:prstGeom prst="rect">
            <a:avLst/>
          </a:prstGeom>
          <a:noFill/>
          <a:ln w="9525">
            <a:noFill/>
            <a:miter lim="800000"/>
            <a:headEnd/>
            <a:tailEnd/>
          </a:ln>
        </p:spPr>
        <p:txBody>
          <a:bodyPr wrap="none" lIns="0" tIns="0" rIns="0" bIns="0">
            <a:spAutoFit/>
          </a:bodyPr>
          <a:lstStyle/>
          <a:p>
            <a:r>
              <a:rPr lang="en-US" sz="2200">
                <a:solidFill>
                  <a:srgbClr val="000000"/>
                </a:solidFill>
              </a:rPr>
              <a:t>0</a:t>
            </a:r>
            <a:endParaRPr lang="en-US" sz="2400"/>
          </a:p>
        </p:txBody>
      </p:sp>
      <p:sp>
        <p:nvSpPr>
          <p:cNvPr id="63530" name="Rectangle 42"/>
          <p:cNvSpPr>
            <a:spLocks noChangeArrowheads="1"/>
          </p:cNvSpPr>
          <p:nvPr/>
        </p:nvSpPr>
        <p:spPr bwMode="auto">
          <a:xfrm>
            <a:off x="4005263" y="2201863"/>
            <a:ext cx="155575" cy="334962"/>
          </a:xfrm>
          <a:prstGeom prst="rect">
            <a:avLst/>
          </a:prstGeom>
          <a:noFill/>
          <a:ln w="9525">
            <a:noFill/>
            <a:miter lim="800000"/>
            <a:headEnd/>
            <a:tailEnd/>
          </a:ln>
        </p:spPr>
        <p:txBody>
          <a:bodyPr wrap="none" lIns="0" tIns="0" rIns="0" bIns="0">
            <a:spAutoFit/>
          </a:bodyPr>
          <a:lstStyle/>
          <a:p>
            <a:r>
              <a:rPr lang="en-US" sz="2200">
                <a:solidFill>
                  <a:srgbClr val="000000"/>
                </a:solidFill>
              </a:rPr>
              <a:t>L</a:t>
            </a:r>
            <a:endParaRPr lang="en-US" sz="2400"/>
          </a:p>
        </p:txBody>
      </p:sp>
      <p:sp>
        <p:nvSpPr>
          <p:cNvPr id="63531" name="Line 43"/>
          <p:cNvSpPr>
            <a:spLocks noChangeShapeType="1"/>
          </p:cNvSpPr>
          <p:nvPr/>
        </p:nvSpPr>
        <p:spPr bwMode="auto">
          <a:xfrm>
            <a:off x="1731963" y="2108200"/>
            <a:ext cx="0" cy="844550"/>
          </a:xfrm>
          <a:prstGeom prst="line">
            <a:avLst/>
          </a:prstGeom>
          <a:noFill/>
          <a:ln w="28575">
            <a:solidFill>
              <a:srgbClr val="FF5050"/>
            </a:solidFill>
            <a:round/>
            <a:headEnd/>
            <a:tailEnd/>
          </a:ln>
          <a:effectLst/>
        </p:spPr>
        <p:txBody>
          <a:bodyPr/>
          <a:lstStyle/>
          <a:p>
            <a:endParaRPr lang="en-CA"/>
          </a:p>
        </p:txBody>
      </p:sp>
      <p:sp>
        <p:nvSpPr>
          <p:cNvPr id="63532" name="Line 44"/>
          <p:cNvSpPr>
            <a:spLocks noChangeShapeType="1"/>
          </p:cNvSpPr>
          <p:nvPr/>
        </p:nvSpPr>
        <p:spPr bwMode="auto">
          <a:xfrm flipH="1">
            <a:off x="304800" y="2108200"/>
            <a:ext cx="1452563" cy="0"/>
          </a:xfrm>
          <a:prstGeom prst="line">
            <a:avLst/>
          </a:prstGeom>
          <a:noFill/>
          <a:ln w="28575">
            <a:solidFill>
              <a:srgbClr val="0066CC"/>
            </a:solidFill>
            <a:round/>
            <a:headEnd/>
            <a:tailEnd/>
          </a:ln>
          <a:effectLst/>
        </p:spPr>
        <p:txBody>
          <a:bodyPr/>
          <a:lstStyle/>
          <a:p>
            <a:endParaRPr lang="en-CA"/>
          </a:p>
        </p:txBody>
      </p:sp>
      <p:sp>
        <p:nvSpPr>
          <p:cNvPr id="63533" name="Line 45"/>
          <p:cNvSpPr>
            <a:spLocks noChangeShapeType="1"/>
          </p:cNvSpPr>
          <p:nvPr/>
        </p:nvSpPr>
        <p:spPr bwMode="auto">
          <a:xfrm flipH="1">
            <a:off x="4033838" y="2108200"/>
            <a:ext cx="1452562" cy="0"/>
          </a:xfrm>
          <a:prstGeom prst="line">
            <a:avLst/>
          </a:prstGeom>
          <a:noFill/>
          <a:ln w="28575">
            <a:solidFill>
              <a:srgbClr val="0066CC"/>
            </a:solidFill>
            <a:round/>
            <a:headEnd/>
            <a:tailEnd/>
          </a:ln>
          <a:effectLst/>
        </p:spPr>
        <p:txBody>
          <a:bodyPr/>
          <a:lstStyle/>
          <a:p>
            <a:endParaRPr lang="en-CA"/>
          </a:p>
        </p:txBody>
      </p:sp>
      <p:sp>
        <p:nvSpPr>
          <p:cNvPr id="63534" name="Rectangle 46"/>
          <p:cNvSpPr>
            <a:spLocks noChangeArrowheads="1"/>
          </p:cNvSpPr>
          <p:nvPr/>
        </p:nvSpPr>
        <p:spPr bwMode="auto">
          <a:xfrm>
            <a:off x="2132013" y="457200"/>
            <a:ext cx="3598862" cy="457200"/>
          </a:xfrm>
          <a:prstGeom prst="rect">
            <a:avLst/>
          </a:prstGeom>
          <a:noFill/>
          <a:ln w="9525">
            <a:noFill/>
            <a:miter lim="800000"/>
            <a:headEnd/>
            <a:tailEnd/>
          </a:ln>
          <a:effectLst/>
        </p:spPr>
        <p:txBody>
          <a:bodyPr wrap="none">
            <a:spAutoFit/>
          </a:bodyPr>
          <a:lstStyle/>
          <a:p>
            <a:r>
              <a:rPr lang="en-US" sz="2400">
                <a:latin typeface="Symbol" pitchFamily="18" charset="2"/>
              </a:rPr>
              <a:t>Y</a:t>
            </a:r>
            <a:r>
              <a:rPr lang="en-US" sz="2400"/>
              <a:t>(x,t=0)=</a:t>
            </a:r>
            <a:r>
              <a:rPr lang="en-US" sz="2200">
                <a:solidFill>
                  <a:srgbClr val="000000"/>
                </a:solidFill>
                <a:latin typeface="Symbol" pitchFamily="18" charset="2"/>
              </a:rPr>
              <a:t>a</a:t>
            </a:r>
            <a:r>
              <a:rPr lang="en-US" sz="2400"/>
              <a:t>x/L from 0 to L</a:t>
            </a:r>
          </a:p>
        </p:txBody>
      </p:sp>
      <p:sp>
        <p:nvSpPr>
          <p:cNvPr id="63535" name="Text Box 47"/>
          <p:cNvSpPr txBox="1">
            <a:spLocks noChangeArrowheads="1"/>
          </p:cNvSpPr>
          <p:nvPr/>
        </p:nvSpPr>
        <p:spPr bwMode="auto">
          <a:xfrm>
            <a:off x="1627188" y="1524000"/>
            <a:ext cx="354012" cy="457200"/>
          </a:xfrm>
          <a:prstGeom prst="rect">
            <a:avLst/>
          </a:prstGeom>
          <a:noFill/>
          <a:ln w="9525">
            <a:noFill/>
            <a:miter lim="800000"/>
            <a:headEnd/>
            <a:tailEnd/>
          </a:ln>
          <a:effectLst/>
        </p:spPr>
        <p:txBody>
          <a:bodyPr wrap="none">
            <a:spAutoFit/>
          </a:bodyPr>
          <a:lstStyle/>
          <a:p>
            <a:r>
              <a:rPr lang="en-US" sz="2400" i="1"/>
              <a:t>a</a:t>
            </a:r>
          </a:p>
        </p:txBody>
      </p:sp>
      <p:sp>
        <p:nvSpPr>
          <p:cNvPr id="63536" name="Text Box 48"/>
          <p:cNvSpPr txBox="1">
            <a:spLocks noChangeArrowheads="1"/>
          </p:cNvSpPr>
          <p:nvPr/>
        </p:nvSpPr>
        <p:spPr bwMode="auto">
          <a:xfrm>
            <a:off x="2141538" y="1524000"/>
            <a:ext cx="354012" cy="457200"/>
          </a:xfrm>
          <a:prstGeom prst="rect">
            <a:avLst/>
          </a:prstGeom>
          <a:noFill/>
          <a:ln w="9525">
            <a:noFill/>
            <a:miter lim="800000"/>
            <a:headEnd/>
            <a:tailEnd/>
          </a:ln>
          <a:effectLst/>
        </p:spPr>
        <p:txBody>
          <a:bodyPr wrap="none">
            <a:spAutoFit/>
          </a:bodyPr>
          <a:lstStyle/>
          <a:p>
            <a:r>
              <a:rPr lang="en-US" sz="2400" i="1"/>
              <a:t>b</a:t>
            </a:r>
          </a:p>
        </p:txBody>
      </p:sp>
      <p:sp>
        <p:nvSpPr>
          <p:cNvPr id="63537" name="Text Box 49"/>
          <p:cNvSpPr txBox="1">
            <a:spLocks noChangeArrowheads="1"/>
          </p:cNvSpPr>
          <p:nvPr/>
        </p:nvSpPr>
        <p:spPr bwMode="auto">
          <a:xfrm>
            <a:off x="2690813" y="1495425"/>
            <a:ext cx="336550" cy="457200"/>
          </a:xfrm>
          <a:prstGeom prst="rect">
            <a:avLst/>
          </a:prstGeom>
          <a:noFill/>
          <a:ln w="9525">
            <a:noFill/>
            <a:miter lim="800000"/>
            <a:headEnd/>
            <a:tailEnd/>
          </a:ln>
          <a:effectLst/>
        </p:spPr>
        <p:txBody>
          <a:bodyPr wrap="none">
            <a:spAutoFit/>
          </a:bodyPr>
          <a:lstStyle/>
          <a:p>
            <a:r>
              <a:rPr lang="en-US" sz="2400" i="1"/>
              <a:t>c</a:t>
            </a:r>
          </a:p>
        </p:txBody>
      </p:sp>
      <p:sp>
        <p:nvSpPr>
          <p:cNvPr id="63538" name="Rectangle 50"/>
          <p:cNvSpPr>
            <a:spLocks noChangeArrowheads="1"/>
          </p:cNvSpPr>
          <p:nvPr/>
        </p:nvSpPr>
        <p:spPr bwMode="auto">
          <a:xfrm>
            <a:off x="1752600" y="1905000"/>
            <a:ext cx="76200" cy="381000"/>
          </a:xfrm>
          <a:prstGeom prst="rect">
            <a:avLst/>
          </a:prstGeom>
          <a:solidFill>
            <a:schemeClr val="accent1">
              <a:alpha val="44000"/>
            </a:schemeClr>
          </a:solidFill>
          <a:ln w="9525">
            <a:solidFill>
              <a:schemeClr val="tx1"/>
            </a:solidFill>
            <a:miter lim="800000"/>
            <a:headEnd/>
            <a:tailEnd/>
          </a:ln>
          <a:effectLst/>
        </p:spPr>
        <p:txBody>
          <a:bodyPr wrap="none" anchor="ctr"/>
          <a:lstStyle/>
          <a:p>
            <a:endParaRPr lang="en-CA"/>
          </a:p>
        </p:txBody>
      </p:sp>
      <p:sp>
        <p:nvSpPr>
          <p:cNvPr id="63539" name="Rectangle 51"/>
          <p:cNvSpPr>
            <a:spLocks noChangeArrowheads="1"/>
          </p:cNvSpPr>
          <p:nvPr/>
        </p:nvSpPr>
        <p:spPr bwMode="auto">
          <a:xfrm>
            <a:off x="2266950" y="1905000"/>
            <a:ext cx="76200" cy="381000"/>
          </a:xfrm>
          <a:prstGeom prst="rect">
            <a:avLst/>
          </a:prstGeom>
          <a:solidFill>
            <a:schemeClr val="accent1">
              <a:alpha val="44000"/>
            </a:schemeClr>
          </a:solidFill>
          <a:ln w="9525">
            <a:solidFill>
              <a:schemeClr val="tx1"/>
            </a:solidFill>
            <a:miter lim="800000"/>
            <a:headEnd/>
            <a:tailEnd/>
          </a:ln>
          <a:effectLst/>
        </p:spPr>
        <p:txBody>
          <a:bodyPr wrap="none" anchor="ctr"/>
          <a:lstStyle/>
          <a:p>
            <a:endParaRPr lang="en-CA"/>
          </a:p>
        </p:txBody>
      </p:sp>
      <p:sp>
        <p:nvSpPr>
          <p:cNvPr id="63540" name="Rectangle 52"/>
          <p:cNvSpPr>
            <a:spLocks noChangeArrowheads="1"/>
          </p:cNvSpPr>
          <p:nvPr/>
        </p:nvSpPr>
        <p:spPr bwMode="auto">
          <a:xfrm>
            <a:off x="2843213" y="1873250"/>
            <a:ext cx="74612" cy="412750"/>
          </a:xfrm>
          <a:prstGeom prst="rect">
            <a:avLst/>
          </a:prstGeom>
          <a:solidFill>
            <a:schemeClr val="accent1">
              <a:alpha val="44000"/>
            </a:schemeClr>
          </a:solidFill>
          <a:ln w="9525">
            <a:solidFill>
              <a:schemeClr val="tx1"/>
            </a:solidFill>
            <a:miter lim="800000"/>
            <a:headEnd/>
            <a:tailEnd/>
          </a:ln>
          <a:effectLst/>
        </p:spPr>
        <p:txBody>
          <a:bodyPr wrap="none" anchor="ctr"/>
          <a:lstStyle/>
          <a:p>
            <a:endParaRPr lang="en-CA"/>
          </a:p>
        </p:txBody>
      </p:sp>
      <p:sp>
        <p:nvSpPr>
          <p:cNvPr id="63541" name="Text Box 53"/>
          <p:cNvSpPr txBox="1">
            <a:spLocks noChangeArrowheads="1"/>
          </p:cNvSpPr>
          <p:nvPr/>
        </p:nvSpPr>
        <p:spPr bwMode="auto">
          <a:xfrm>
            <a:off x="3473450" y="1527175"/>
            <a:ext cx="354013" cy="457200"/>
          </a:xfrm>
          <a:prstGeom prst="rect">
            <a:avLst/>
          </a:prstGeom>
          <a:noFill/>
          <a:ln w="9525">
            <a:noFill/>
            <a:miter lim="800000"/>
            <a:headEnd/>
            <a:tailEnd/>
          </a:ln>
          <a:effectLst/>
        </p:spPr>
        <p:txBody>
          <a:bodyPr wrap="none">
            <a:spAutoFit/>
          </a:bodyPr>
          <a:lstStyle/>
          <a:p>
            <a:r>
              <a:rPr lang="en-US" sz="2400" i="1"/>
              <a:t>d</a:t>
            </a:r>
          </a:p>
        </p:txBody>
      </p:sp>
      <p:sp>
        <p:nvSpPr>
          <p:cNvPr id="63542" name="Rectangle 54"/>
          <p:cNvSpPr>
            <a:spLocks noChangeArrowheads="1"/>
          </p:cNvSpPr>
          <p:nvPr/>
        </p:nvSpPr>
        <p:spPr bwMode="auto">
          <a:xfrm>
            <a:off x="3625850" y="1905000"/>
            <a:ext cx="74613" cy="415925"/>
          </a:xfrm>
          <a:prstGeom prst="rect">
            <a:avLst/>
          </a:prstGeom>
          <a:solidFill>
            <a:schemeClr val="accent1">
              <a:alpha val="44000"/>
            </a:schemeClr>
          </a:solidFill>
          <a:ln w="9525">
            <a:solidFill>
              <a:schemeClr val="tx1"/>
            </a:solidFill>
            <a:miter lim="800000"/>
            <a:headEnd/>
            <a:tailEnd/>
          </a:ln>
          <a:effectLst/>
        </p:spPr>
        <p:txBody>
          <a:bodyPr wrap="none" anchor="ctr"/>
          <a:lstStyle/>
          <a:p>
            <a:endParaRPr lang="en-CA"/>
          </a:p>
        </p:txBody>
      </p:sp>
      <p:sp>
        <p:nvSpPr>
          <p:cNvPr id="63543" name="Line 55"/>
          <p:cNvSpPr>
            <a:spLocks noChangeShapeType="1"/>
          </p:cNvSpPr>
          <p:nvPr/>
        </p:nvSpPr>
        <p:spPr bwMode="auto">
          <a:xfrm>
            <a:off x="1524000" y="1981200"/>
            <a:ext cx="228600" cy="0"/>
          </a:xfrm>
          <a:prstGeom prst="line">
            <a:avLst/>
          </a:prstGeom>
          <a:noFill/>
          <a:ln w="9525">
            <a:solidFill>
              <a:schemeClr val="tx1"/>
            </a:solidFill>
            <a:round/>
            <a:headEnd/>
            <a:tailEnd type="triangle" w="med" len="med"/>
          </a:ln>
          <a:effectLst/>
        </p:spPr>
        <p:txBody>
          <a:bodyPr/>
          <a:lstStyle/>
          <a:p>
            <a:endParaRPr lang="en-CA"/>
          </a:p>
        </p:txBody>
      </p:sp>
      <p:sp>
        <p:nvSpPr>
          <p:cNvPr id="63544" name="Text Box 56"/>
          <p:cNvSpPr txBox="1">
            <a:spLocks noChangeArrowheads="1"/>
          </p:cNvSpPr>
          <p:nvPr/>
        </p:nvSpPr>
        <p:spPr bwMode="auto">
          <a:xfrm>
            <a:off x="1119188" y="1736725"/>
            <a:ext cx="506412" cy="457200"/>
          </a:xfrm>
          <a:prstGeom prst="rect">
            <a:avLst/>
          </a:prstGeom>
          <a:noFill/>
          <a:ln w="9525">
            <a:noFill/>
            <a:miter lim="800000"/>
            <a:headEnd/>
            <a:tailEnd/>
          </a:ln>
          <a:effectLst/>
        </p:spPr>
        <p:txBody>
          <a:bodyPr wrap="none">
            <a:spAutoFit/>
          </a:bodyPr>
          <a:lstStyle/>
          <a:p>
            <a:r>
              <a:rPr lang="en-US" sz="2400"/>
              <a:t>dx</a:t>
            </a:r>
          </a:p>
        </p:txBody>
      </p:sp>
      <p:sp>
        <p:nvSpPr>
          <p:cNvPr id="63545" name="Text Box 57"/>
          <p:cNvSpPr txBox="1">
            <a:spLocks noChangeArrowheads="1"/>
          </p:cNvSpPr>
          <p:nvPr/>
        </p:nvSpPr>
        <p:spPr bwMode="auto">
          <a:xfrm>
            <a:off x="103188" y="0"/>
            <a:ext cx="7745412" cy="457200"/>
          </a:xfrm>
          <a:prstGeom prst="rect">
            <a:avLst/>
          </a:prstGeom>
          <a:noFill/>
          <a:ln w="9525">
            <a:noFill/>
            <a:miter lim="800000"/>
            <a:headEnd/>
            <a:tailEnd/>
          </a:ln>
          <a:effectLst/>
        </p:spPr>
        <p:txBody>
          <a:bodyPr wrap="none">
            <a:spAutoFit/>
          </a:bodyPr>
          <a:lstStyle/>
          <a:p>
            <a:r>
              <a:rPr lang="en-US" sz="2400"/>
              <a:t>An electron is described by the following wave function: </a:t>
            </a:r>
          </a:p>
        </p:txBody>
      </p:sp>
      <p:sp>
        <p:nvSpPr>
          <p:cNvPr id="63546" name="Text Box 58"/>
          <p:cNvSpPr txBox="1">
            <a:spLocks noChangeArrowheads="1"/>
          </p:cNvSpPr>
          <p:nvPr/>
        </p:nvSpPr>
        <p:spPr bwMode="auto">
          <a:xfrm>
            <a:off x="152400" y="4267200"/>
            <a:ext cx="6781800" cy="1917700"/>
          </a:xfrm>
          <a:prstGeom prst="rect">
            <a:avLst/>
          </a:prstGeom>
          <a:noFill/>
          <a:ln w="9525">
            <a:noFill/>
            <a:miter lim="800000"/>
            <a:headEnd/>
            <a:tailEnd/>
          </a:ln>
          <a:effectLst/>
        </p:spPr>
        <p:txBody>
          <a:bodyPr>
            <a:spAutoFit/>
          </a:bodyPr>
          <a:lstStyle/>
          <a:p>
            <a:r>
              <a:rPr lang="en-US" sz="2400"/>
              <a:t>How do the probabilities of finding the electron near (within dx) of </a:t>
            </a:r>
            <a:r>
              <a:rPr lang="en-US" sz="2400" i="1"/>
              <a:t>a and b</a:t>
            </a:r>
          </a:p>
          <a:p>
            <a:r>
              <a:rPr lang="en-US" sz="2400"/>
              <a:t>A. </a:t>
            </a:r>
            <a:r>
              <a:rPr lang="en-US" sz="2400" i="1">
                <a:solidFill>
                  <a:srgbClr val="FF0000"/>
                </a:solidFill>
              </a:rPr>
              <a:t>a&gt;2b</a:t>
            </a:r>
          </a:p>
          <a:p>
            <a:r>
              <a:rPr lang="en-US" sz="2400"/>
              <a:t>B. </a:t>
            </a:r>
            <a:r>
              <a:rPr lang="en-US" sz="2400" i="1"/>
              <a:t>a=2b</a:t>
            </a:r>
          </a:p>
          <a:p>
            <a:r>
              <a:rPr lang="en-US" sz="2400"/>
              <a:t>C. </a:t>
            </a:r>
            <a:r>
              <a:rPr lang="en-US" sz="2400" i="1"/>
              <a:t>a&lt;2b</a:t>
            </a:r>
          </a:p>
        </p:txBody>
      </p:sp>
      <p:sp>
        <p:nvSpPr>
          <p:cNvPr id="63547" name="Rectangle 59"/>
          <p:cNvSpPr>
            <a:spLocks noChangeArrowheads="1"/>
          </p:cNvSpPr>
          <p:nvPr/>
        </p:nvSpPr>
        <p:spPr bwMode="auto">
          <a:xfrm>
            <a:off x="5257800" y="1981200"/>
            <a:ext cx="336550" cy="457200"/>
          </a:xfrm>
          <a:prstGeom prst="rect">
            <a:avLst/>
          </a:prstGeom>
          <a:noFill/>
          <a:ln w="9525">
            <a:noFill/>
            <a:miter lim="800000"/>
            <a:headEnd/>
            <a:tailEnd/>
          </a:ln>
          <a:effectLst/>
        </p:spPr>
        <p:txBody>
          <a:bodyPr wrap="none">
            <a:spAutoFit/>
          </a:bodyPr>
          <a:lstStyle/>
          <a:p>
            <a:r>
              <a:rPr lang="en-US" sz="2400"/>
              <a:t>x</a:t>
            </a:r>
          </a:p>
        </p:txBody>
      </p:sp>
      <p:sp>
        <p:nvSpPr>
          <p:cNvPr id="63548" name="Line 60"/>
          <p:cNvSpPr>
            <a:spLocks noChangeShapeType="1"/>
          </p:cNvSpPr>
          <p:nvPr/>
        </p:nvSpPr>
        <p:spPr bwMode="auto">
          <a:xfrm>
            <a:off x="2874963" y="822325"/>
            <a:ext cx="0" cy="2563813"/>
          </a:xfrm>
          <a:prstGeom prst="line">
            <a:avLst/>
          </a:prstGeom>
          <a:noFill/>
          <a:ln w="0">
            <a:solidFill>
              <a:srgbClr val="000000"/>
            </a:solidFill>
            <a:round/>
            <a:headEnd/>
            <a:tailEnd/>
          </a:ln>
        </p:spPr>
        <p:txBody>
          <a:bodyPr/>
          <a:lstStyle/>
          <a:p>
            <a:endParaRPr lang="en-CA"/>
          </a:p>
        </p:txBody>
      </p:sp>
      <p:sp>
        <p:nvSpPr>
          <p:cNvPr id="63549" name="Line 61"/>
          <p:cNvSpPr>
            <a:spLocks noChangeShapeType="1"/>
          </p:cNvSpPr>
          <p:nvPr/>
        </p:nvSpPr>
        <p:spPr bwMode="auto">
          <a:xfrm>
            <a:off x="2820988" y="3386138"/>
            <a:ext cx="53975" cy="1587"/>
          </a:xfrm>
          <a:prstGeom prst="line">
            <a:avLst/>
          </a:prstGeom>
          <a:noFill/>
          <a:ln w="0">
            <a:solidFill>
              <a:srgbClr val="000000"/>
            </a:solidFill>
            <a:round/>
            <a:headEnd/>
            <a:tailEnd/>
          </a:ln>
        </p:spPr>
        <p:txBody>
          <a:bodyPr/>
          <a:lstStyle/>
          <a:p>
            <a:endParaRPr lang="en-CA"/>
          </a:p>
        </p:txBody>
      </p:sp>
      <p:sp>
        <p:nvSpPr>
          <p:cNvPr id="63550" name="Line 62"/>
          <p:cNvSpPr>
            <a:spLocks noChangeShapeType="1"/>
          </p:cNvSpPr>
          <p:nvPr/>
        </p:nvSpPr>
        <p:spPr bwMode="auto">
          <a:xfrm>
            <a:off x="2820988" y="2959100"/>
            <a:ext cx="53975" cy="1588"/>
          </a:xfrm>
          <a:prstGeom prst="line">
            <a:avLst/>
          </a:prstGeom>
          <a:noFill/>
          <a:ln w="0">
            <a:solidFill>
              <a:srgbClr val="000000"/>
            </a:solidFill>
            <a:round/>
            <a:headEnd/>
            <a:tailEnd/>
          </a:ln>
        </p:spPr>
        <p:txBody>
          <a:bodyPr/>
          <a:lstStyle/>
          <a:p>
            <a:endParaRPr lang="en-CA"/>
          </a:p>
        </p:txBody>
      </p:sp>
      <p:sp>
        <p:nvSpPr>
          <p:cNvPr id="63551" name="Line 63"/>
          <p:cNvSpPr>
            <a:spLocks noChangeShapeType="1"/>
          </p:cNvSpPr>
          <p:nvPr/>
        </p:nvSpPr>
        <p:spPr bwMode="auto">
          <a:xfrm>
            <a:off x="2820988" y="2532063"/>
            <a:ext cx="53975" cy="1587"/>
          </a:xfrm>
          <a:prstGeom prst="line">
            <a:avLst/>
          </a:prstGeom>
          <a:noFill/>
          <a:ln w="0">
            <a:solidFill>
              <a:srgbClr val="000000"/>
            </a:solidFill>
            <a:round/>
            <a:headEnd/>
            <a:tailEnd/>
          </a:ln>
        </p:spPr>
        <p:txBody>
          <a:bodyPr/>
          <a:lstStyle/>
          <a:p>
            <a:endParaRPr lang="en-CA"/>
          </a:p>
        </p:txBody>
      </p:sp>
      <p:sp>
        <p:nvSpPr>
          <p:cNvPr id="63552" name="Line 64"/>
          <p:cNvSpPr>
            <a:spLocks noChangeShapeType="1"/>
          </p:cNvSpPr>
          <p:nvPr/>
        </p:nvSpPr>
        <p:spPr bwMode="auto">
          <a:xfrm>
            <a:off x="2820988" y="2105025"/>
            <a:ext cx="53975" cy="0"/>
          </a:xfrm>
          <a:prstGeom prst="line">
            <a:avLst/>
          </a:prstGeom>
          <a:noFill/>
          <a:ln w="0">
            <a:solidFill>
              <a:srgbClr val="000000"/>
            </a:solidFill>
            <a:round/>
            <a:headEnd/>
            <a:tailEnd/>
          </a:ln>
        </p:spPr>
        <p:txBody>
          <a:bodyPr/>
          <a:lstStyle/>
          <a:p>
            <a:endParaRPr lang="en-CA"/>
          </a:p>
        </p:txBody>
      </p:sp>
      <p:sp>
        <p:nvSpPr>
          <p:cNvPr id="63553" name="Line 65"/>
          <p:cNvSpPr>
            <a:spLocks noChangeShapeType="1"/>
          </p:cNvSpPr>
          <p:nvPr/>
        </p:nvSpPr>
        <p:spPr bwMode="auto">
          <a:xfrm>
            <a:off x="2820988" y="1676400"/>
            <a:ext cx="53975" cy="1588"/>
          </a:xfrm>
          <a:prstGeom prst="line">
            <a:avLst/>
          </a:prstGeom>
          <a:noFill/>
          <a:ln w="0">
            <a:solidFill>
              <a:srgbClr val="000000"/>
            </a:solidFill>
            <a:round/>
            <a:headEnd/>
            <a:tailEnd/>
          </a:ln>
        </p:spPr>
        <p:txBody>
          <a:bodyPr/>
          <a:lstStyle/>
          <a:p>
            <a:endParaRPr lang="en-CA"/>
          </a:p>
        </p:txBody>
      </p:sp>
      <p:sp>
        <p:nvSpPr>
          <p:cNvPr id="63554" name="Line 66"/>
          <p:cNvSpPr>
            <a:spLocks noChangeShapeType="1"/>
          </p:cNvSpPr>
          <p:nvPr/>
        </p:nvSpPr>
        <p:spPr bwMode="auto">
          <a:xfrm>
            <a:off x="2820988" y="1249363"/>
            <a:ext cx="53975" cy="1587"/>
          </a:xfrm>
          <a:prstGeom prst="line">
            <a:avLst/>
          </a:prstGeom>
          <a:noFill/>
          <a:ln w="0">
            <a:solidFill>
              <a:srgbClr val="000000"/>
            </a:solidFill>
            <a:round/>
            <a:headEnd/>
            <a:tailEnd/>
          </a:ln>
        </p:spPr>
        <p:txBody>
          <a:bodyPr/>
          <a:lstStyle/>
          <a:p>
            <a:endParaRPr lang="en-CA"/>
          </a:p>
        </p:txBody>
      </p:sp>
      <p:sp>
        <p:nvSpPr>
          <p:cNvPr id="63555" name="Line 67"/>
          <p:cNvSpPr>
            <a:spLocks noChangeShapeType="1"/>
          </p:cNvSpPr>
          <p:nvPr/>
        </p:nvSpPr>
        <p:spPr bwMode="auto">
          <a:xfrm>
            <a:off x="2820988" y="822325"/>
            <a:ext cx="53975" cy="1588"/>
          </a:xfrm>
          <a:prstGeom prst="line">
            <a:avLst/>
          </a:prstGeom>
          <a:noFill/>
          <a:ln w="0">
            <a:solidFill>
              <a:srgbClr val="000000"/>
            </a:solidFill>
            <a:round/>
            <a:headEnd/>
            <a:tailEnd/>
          </a:ln>
        </p:spPr>
        <p:txBody>
          <a:bodyPr/>
          <a:lstStyle/>
          <a:p>
            <a:endParaRPr lang="en-CA"/>
          </a:p>
        </p:txBody>
      </p:sp>
      <p:sp>
        <p:nvSpPr>
          <p:cNvPr id="63556" name="Line 68"/>
          <p:cNvSpPr>
            <a:spLocks noChangeShapeType="1"/>
          </p:cNvSpPr>
          <p:nvPr/>
        </p:nvSpPr>
        <p:spPr bwMode="auto">
          <a:xfrm>
            <a:off x="1133475" y="2105025"/>
            <a:ext cx="3475038" cy="0"/>
          </a:xfrm>
          <a:prstGeom prst="line">
            <a:avLst/>
          </a:prstGeom>
          <a:noFill/>
          <a:ln w="0">
            <a:solidFill>
              <a:srgbClr val="000000"/>
            </a:solidFill>
            <a:round/>
            <a:headEnd/>
            <a:tailEnd/>
          </a:ln>
        </p:spPr>
        <p:txBody>
          <a:bodyPr/>
          <a:lstStyle/>
          <a:p>
            <a:endParaRPr lang="en-CA"/>
          </a:p>
        </p:txBody>
      </p:sp>
      <p:sp>
        <p:nvSpPr>
          <p:cNvPr id="63557" name="Line 69"/>
          <p:cNvSpPr>
            <a:spLocks noChangeShapeType="1"/>
          </p:cNvSpPr>
          <p:nvPr/>
        </p:nvSpPr>
        <p:spPr bwMode="auto">
          <a:xfrm flipV="1">
            <a:off x="1133475" y="2105025"/>
            <a:ext cx="1588" cy="53975"/>
          </a:xfrm>
          <a:prstGeom prst="line">
            <a:avLst/>
          </a:prstGeom>
          <a:noFill/>
          <a:ln w="0">
            <a:solidFill>
              <a:srgbClr val="000000"/>
            </a:solidFill>
            <a:round/>
            <a:headEnd/>
            <a:tailEnd/>
          </a:ln>
        </p:spPr>
        <p:txBody>
          <a:bodyPr/>
          <a:lstStyle/>
          <a:p>
            <a:endParaRPr lang="en-CA"/>
          </a:p>
        </p:txBody>
      </p:sp>
      <p:sp>
        <p:nvSpPr>
          <p:cNvPr id="63558" name="Line 70"/>
          <p:cNvSpPr>
            <a:spLocks noChangeShapeType="1"/>
          </p:cNvSpPr>
          <p:nvPr/>
        </p:nvSpPr>
        <p:spPr bwMode="auto">
          <a:xfrm flipV="1">
            <a:off x="1711325" y="2105025"/>
            <a:ext cx="1588" cy="53975"/>
          </a:xfrm>
          <a:prstGeom prst="line">
            <a:avLst/>
          </a:prstGeom>
          <a:noFill/>
          <a:ln w="0">
            <a:solidFill>
              <a:srgbClr val="000000"/>
            </a:solidFill>
            <a:round/>
            <a:headEnd/>
            <a:tailEnd/>
          </a:ln>
        </p:spPr>
        <p:txBody>
          <a:bodyPr/>
          <a:lstStyle/>
          <a:p>
            <a:endParaRPr lang="en-CA"/>
          </a:p>
        </p:txBody>
      </p:sp>
      <p:sp>
        <p:nvSpPr>
          <p:cNvPr id="63559" name="Line 71"/>
          <p:cNvSpPr>
            <a:spLocks noChangeShapeType="1"/>
          </p:cNvSpPr>
          <p:nvPr/>
        </p:nvSpPr>
        <p:spPr bwMode="auto">
          <a:xfrm flipV="1">
            <a:off x="2290763" y="2105025"/>
            <a:ext cx="0" cy="53975"/>
          </a:xfrm>
          <a:prstGeom prst="line">
            <a:avLst/>
          </a:prstGeom>
          <a:noFill/>
          <a:ln w="0">
            <a:solidFill>
              <a:srgbClr val="000000"/>
            </a:solidFill>
            <a:round/>
            <a:headEnd/>
            <a:tailEnd/>
          </a:ln>
        </p:spPr>
        <p:txBody>
          <a:bodyPr/>
          <a:lstStyle/>
          <a:p>
            <a:endParaRPr lang="en-CA"/>
          </a:p>
        </p:txBody>
      </p:sp>
      <p:sp>
        <p:nvSpPr>
          <p:cNvPr id="63560" name="Line 72"/>
          <p:cNvSpPr>
            <a:spLocks noChangeShapeType="1"/>
          </p:cNvSpPr>
          <p:nvPr/>
        </p:nvSpPr>
        <p:spPr bwMode="auto">
          <a:xfrm flipV="1">
            <a:off x="2874963" y="2105025"/>
            <a:ext cx="0" cy="53975"/>
          </a:xfrm>
          <a:prstGeom prst="line">
            <a:avLst/>
          </a:prstGeom>
          <a:noFill/>
          <a:ln w="0">
            <a:solidFill>
              <a:srgbClr val="000000"/>
            </a:solidFill>
            <a:round/>
            <a:headEnd/>
            <a:tailEnd/>
          </a:ln>
        </p:spPr>
        <p:txBody>
          <a:bodyPr/>
          <a:lstStyle/>
          <a:p>
            <a:endParaRPr lang="en-CA"/>
          </a:p>
        </p:txBody>
      </p:sp>
      <p:sp>
        <p:nvSpPr>
          <p:cNvPr id="63561" name="Line 73"/>
          <p:cNvSpPr>
            <a:spLocks noChangeShapeType="1"/>
          </p:cNvSpPr>
          <p:nvPr/>
        </p:nvSpPr>
        <p:spPr bwMode="auto">
          <a:xfrm flipV="1">
            <a:off x="3452813" y="2105025"/>
            <a:ext cx="0" cy="53975"/>
          </a:xfrm>
          <a:prstGeom prst="line">
            <a:avLst/>
          </a:prstGeom>
          <a:noFill/>
          <a:ln w="0">
            <a:solidFill>
              <a:srgbClr val="000000"/>
            </a:solidFill>
            <a:round/>
            <a:headEnd/>
            <a:tailEnd/>
          </a:ln>
        </p:spPr>
        <p:txBody>
          <a:bodyPr/>
          <a:lstStyle/>
          <a:p>
            <a:endParaRPr lang="en-CA"/>
          </a:p>
        </p:txBody>
      </p:sp>
      <p:sp>
        <p:nvSpPr>
          <p:cNvPr id="63562" name="Line 74"/>
          <p:cNvSpPr>
            <a:spLocks noChangeShapeType="1"/>
          </p:cNvSpPr>
          <p:nvPr/>
        </p:nvSpPr>
        <p:spPr bwMode="auto">
          <a:xfrm flipV="1">
            <a:off x="4030663" y="2105025"/>
            <a:ext cx="1587" cy="53975"/>
          </a:xfrm>
          <a:prstGeom prst="line">
            <a:avLst/>
          </a:prstGeom>
          <a:noFill/>
          <a:ln w="0">
            <a:solidFill>
              <a:srgbClr val="000000"/>
            </a:solidFill>
            <a:round/>
            <a:headEnd/>
            <a:tailEnd/>
          </a:ln>
        </p:spPr>
        <p:txBody>
          <a:bodyPr/>
          <a:lstStyle/>
          <a:p>
            <a:endParaRPr lang="en-CA"/>
          </a:p>
        </p:txBody>
      </p:sp>
      <p:sp>
        <p:nvSpPr>
          <p:cNvPr id="63563" name="Line 75"/>
          <p:cNvSpPr>
            <a:spLocks noChangeShapeType="1"/>
          </p:cNvSpPr>
          <p:nvPr/>
        </p:nvSpPr>
        <p:spPr bwMode="auto">
          <a:xfrm flipV="1">
            <a:off x="4608513" y="2105025"/>
            <a:ext cx="1587" cy="53975"/>
          </a:xfrm>
          <a:prstGeom prst="line">
            <a:avLst/>
          </a:prstGeom>
          <a:noFill/>
          <a:ln w="0">
            <a:solidFill>
              <a:srgbClr val="000000"/>
            </a:solidFill>
            <a:round/>
            <a:headEnd/>
            <a:tailEnd/>
          </a:ln>
        </p:spPr>
        <p:txBody>
          <a:bodyPr/>
          <a:lstStyle/>
          <a:p>
            <a:endParaRPr lang="en-CA"/>
          </a:p>
        </p:txBody>
      </p:sp>
      <p:sp>
        <p:nvSpPr>
          <p:cNvPr id="63564" name="Line 76"/>
          <p:cNvSpPr>
            <a:spLocks noChangeShapeType="1"/>
          </p:cNvSpPr>
          <p:nvPr/>
        </p:nvSpPr>
        <p:spPr bwMode="auto">
          <a:xfrm flipV="1">
            <a:off x="1711325" y="2873375"/>
            <a:ext cx="119063" cy="85725"/>
          </a:xfrm>
          <a:prstGeom prst="line">
            <a:avLst/>
          </a:prstGeom>
          <a:noFill/>
          <a:ln w="28575">
            <a:solidFill>
              <a:srgbClr val="FF0000"/>
            </a:solidFill>
            <a:round/>
            <a:headEnd/>
            <a:tailEnd/>
          </a:ln>
        </p:spPr>
        <p:txBody>
          <a:bodyPr/>
          <a:lstStyle/>
          <a:p>
            <a:endParaRPr lang="en-CA"/>
          </a:p>
        </p:txBody>
      </p:sp>
      <p:sp>
        <p:nvSpPr>
          <p:cNvPr id="63565" name="Line 77"/>
          <p:cNvSpPr>
            <a:spLocks noChangeShapeType="1"/>
          </p:cNvSpPr>
          <p:nvPr/>
        </p:nvSpPr>
        <p:spPr bwMode="auto">
          <a:xfrm flipV="1">
            <a:off x="1830388" y="2787650"/>
            <a:ext cx="111125" cy="85725"/>
          </a:xfrm>
          <a:prstGeom prst="line">
            <a:avLst/>
          </a:prstGeom>
          <a:noFill/>
          <a:ln w="28575">
            <a:solidFill>
              <a:srgbClr val="FF0000"/>
            </a:solidFill>
            <a:round/>
            <a:headEnd/>
            <a:tailEnd/>
          </a:ln>
        </p:spPr>
        <p:txBody>
          <a:bodyPr/>
          <a:lstStyle/>
          <a:p>
            <a:endParaRPr lang="en-CA"/>
          </a:p>
        </p:txBody>
      </p:sp>
      <p:sp>
        <p:nvSpPr>
          <p:cNvPr id="63566" name="Line 78"/>
          <p:cNvSpPr>
            <a:spLocks noChangeShapeType="1"/>
          </p:cNvSpPr>
          <p:nvPr/>
        </p:nvSpPr>
        <p:spPr bwMode="auto">
          <a:xfrm flipV="1">
            <a:off x="1941513" y="2703513"/>
            <a:ext cx="119062" cy="84137"/>
          </a:xfrm>
          <a:prstGeom prst="line">
            <a:avLst/>
          </a:prstGeom>
          <a:noFill/>
          <a:ln w="28575">
            <a:solidFill>
              <a:srgbClr val="FF0000"/>
            </a:solidFill>
            <a:round/>
            <a:headEnd/>
            <a:tailEnd/>
          </a:ln>
        </p:spPr>
        <p:txBody>
          <a:bodyPr/>
          <a:lstStyle/>
          <a:p>
            <a:endParaRPr lang="en-CA"/>
          </a:p>
        </p:txBody>
      </p:sp>
      <p:sp>
        <p:nvSpPr>
          <p:cNvPr id="63567" name="Line 79"/>
          <p:cNvSpPr>
            <a:spLocks noChangeShapeType="1"/>
          </p:cNvSpPr>
          <p:nvPr/>
        </p:nvSpPr>
        <p:spPr bwMode="auto">
          <a:xfrm flipV="1">
            <a:off x="2060575" y="2617788"/>
            <a:ext cx="117475" cy="85725"/>
          </a:xfrm>
          <a:prstGeom prst="line">
            <a:avLst/>
          </a:prstGeom>
          <a:noFill/>
          <a:ln w="28575">
            <a:solidFill>
              <a:srgbClr val="FF0000"/>
            </a:solidFill>
            <a:round/>
            <a:headEnd/>
            <a:tailEnd/>
          </a:ln>
        </p:spPr>
        <p:txBody>
          <a:bodyPr/>
          <a:lstStyle/>
          <a:p>
            <a:endParaRPr lang="en-CA"/>
          </a:p>
        </p:txBody>
      </p:sp>
      <p:sp>
        <p:nvSpPr>
          <p:cNvPr id="63568" name="Line 80"/>
          <p:cNvSpPr>
            <a:spLocks noChangeShapeType="1"/>
          </p:cNvSpPr>
          <p:nvPr/>
        </p:nvSpPr>
        <p:spPr bwMode="auto">
          <a:xfrm flipV="1">
            <a:off x="2178050" y="2532063"/>
            <a:ext cx="112713" cy="85725"/>
          </a:xfrm>
          <a:prstGeom prst="line">
            <a:avLst/>
          </a:prstGeom>
          <a:noFill/>
          <a:ln w="28575">
            <a:solidFill>
              <a:srgbClr val="FF0000"/>
            </a:solidFill>
            <a:round/>
            <a:headEnd/>
            <a:tailEnd/>
          </a:ln>
        </p:spPr>
        <p:txBody>
          <a:bodyPr/>
          <a:lstStyle/>
          <a:p>
            <a:endParaRPr lang="en-CA"/>
          </a:p>
        </p:txBody>
      </p:sp>
      <p:sp>
        <p:nvSpPr>
          <p:cNvPr id="63569" name="Line 81"/>
          <p:cNvSpPr>
            <a:spLocks noChangeShapeType="1"/>
          </p:cNvSpPr>
          <p:nvPr/>
        </p:nvSpPr>
        <p:spPr bwMode="auto">
          <a:xfrm flipV="1">
            <a:off x="2271713" y="2446338"/>
            <a:ext cx="136525" cy="98425"/>
          </a:xfrm>
          <a:prstGeom prst="line">
            <a:avLst/>
          </a:prstGeom>
          <a:noFill/>
          <a:ln w="28575">
            <a:solidFill>
              <a:srgbClr val="FF0000"/>
            </a:solidFill>
            <a:round/>
            <a:headEnd/>
            <a:tailEnd/>
          </a:ln>
        </p:spPr>
        <p:txBody>
          <a:bodyPr/>
          <a:lstStyle/>
          <a:p>
            <a:endParaRPr lang="en-CA"/>
          </a:p>
        </p:txBody>
      </p:sp>
      <p:sp>
        <p:nvSpPr>
          <p:cNvPr id="63570" name="Line 82"/>
          <p:cNvSpPr>
            <a:spLocks noChangeShapeType="1"/>
          </p:cNvSpPr>
          <p:nvPr/>
        </p:nvSpPr>
        <p:spPr bwMode="auto">
          <a:xfrm flipV="1">
            <a:off x="2408238" y="2360613"/>
            <a:ext cx="117475" cy="85725"/>
          </a:xfrm>
          <a:prstGeom prst="line">
            <a:avLst/>
          </a:prstGeom>
          <a:noFill/>
          <a:ln w="28575">
            <a:solidFill>
              <a:srgbClr val="FF0000"/>
            </a:solidFill>
            <a:round/>
            <a:headEnd/>
            <a:tailEnd/>
          </a:ln>
        </p:spPr>
        <p:txBody>
          <a:bodyPr/>
          <a:lstStyle/>
          <a:p>
            <a:endParaRPr lang="en-CA"/>
          </a:p>
        </p:txBody>
      </p:sp>
      <p:sp>
        <p:nvSpPr>
          <p:cNvPr id="63571" name="Line 83"/>
          <p:cNvSpPr>
            <a:spLocks noChangeShapeType="1"/>
          </p:cNvSpPr>
          <p:nvPr/>
        </p:nvSpPr>
        <p:spPr bwMode="auto">
          <a:xfrm flipV="1">
            <a:off x="2525713" y="2274888"/>
            <a:ext cx="112712" cy="85725"/>
          </a:xfrm>
          <a:prstGeom prst="line">
            <a:avLst/>
          </a:prstGeom>
          <a:noFill/>
          <a:ln w="28575">
            <a:solidFill>
              <a:srgbClr val="FF0000"/>
            </a:solidFill>
            <a:round/>
            <a:headEnd/>
            <a:tailEnd/>
          </a:ln>
        </p:spPr>
        <p:txBody>
          <a:bodyPr/>
          <a:lstStyle/>
          <a:p>
            <a:endParaRPr lang="en-CA"/>
          </a:p>
        </p:txBody>
      </p:sp>
      <p:sp>
        <p:nvSpPr>
          <p:cNvPr id="63572" name="Line 84"/>
          <p:cNvSpPr>
            <a:spLocks noChangeShapeType="1"/>
          </p:cNvSpPr>
          <p:nvPr/>
        </p:nvSpPr>
        <p:spPr bwMode="auto">
          <a:xfrm flipV="1">
            <a:off x="2638425" y="2190750"/>
            <a:ext cx="117475" cy="84138"/>
          </a:xfrm>
          <a:prstGeom prst="line">
            <a:avLst/>
          </a:prstGeom>
          <a:noFill/>
          <a:ln w="28575">
            <a:solidFill>
              <a:srgbClr val="FF0000"/>
            </a:solidFill>
            <a:round/>
            <a:headEnd/>
            <a:tailEnd/>
          </a:ln>
        </p:spPr>
        <p:txBody>
          <a:bodyPr/>
          <a:lstStyle/>
          <a:p>
            <a:endParaRPr lang="en-CA"/>
          </a:p>
        </p:txBody>
      </p:sp>
      <p:sp>
        <p:nvSpPr>
          <p:cNvPr id="63573" name="Line 85"/>
          <p:cNvSpPr>
            <a:spLocks noChangeShapeType="1"/>
          </p:cNvSpPr>
          <p:nvPr/>
        </p:nvSpPr>
        <p:spPr bwMode="auto">
          <a:xfrm flipV="1">
            <a:off x="2755900" y="2105025"/>
            <a:ext cx="119063" cy="85725"/>
          </a:xfrm>
          <a:prstGeom prst="line">
            <a:avLst/>
          </a:prstGeom>
          <a:noFill/>
          <a:ln w="28575">
            <a:solidFill>
              <a:srgbClr val="FF0000"/>
            </a:solidFill>
            <a:round/>
            <a:headEnd/>
            <a:tailEnd/>
          </a:ln>
        </p:spPr>
        <p:txBody>
          <a:bodyPr/>
          <a:lstStyle/>
          <a:p>
            <a:endParaRPr lang="en-CA"/>
          </a:p>
        </p:txBody>
      </p:sp>
      <p:sp>
        <p:nvSpPr>
          <p:cNvPr id="63574" name="Line 86"/>
          <p:cNvSpPr>
            <a:spLocks noChangeShapeType="1"/>
          </p:cNvSpPr>
          <p:nvPr/>
        </p:nvSpPr>
        <p:spPr bwMode="auto">
          <a:xfrm flipV="1">
            <a:off x="2874963" y="2019300"/>
            <a:ext cx="111125" cy="85725"/>
          </a:xfrm>
          <a:prstGeom prst="line">
            <a:avLst/>
          </a:prstGeom>
          <a:noFill/>
          <a:ln w="28575">
            <a:solidFill>
              <a:srgbClr val="FF0000"/>
            </a:solidFill>
            <a:round/>
            <a:headEnd/>
            <a:tailEnd/>
          </a:ln>
        </p:spPr>
        <p:txBody>
          <a:bodyPr/>
          <a:lstStyle/>
          <a:p>
            <a:endParaRPr lang="en-CA"/>
          </a:p>
        </p:txBody>
      </p:sp>
      <p:sp>
        <p:nvSpPr>
          <p:cNvPr id="63575" name="Line 87"/>
          <p:cNvSpPr>
            <a:spLocks noChangeShapeType="1"/>
          </p:cNvSpPr>
          <p:nvPr/>
        </p:nvSpPr>
        <p:spPr bwMode="auto">
          <a:xfrm flipV="1">
            <a:off x="2986088" y="1933575"/>
            <a:ext cx="119062" cy="85725"/>
          </a:xfrm>
          <a:prstGeom prst="line">
            <a:avLst/>
          </a:prstGeom>
          <a:noFill/>
          <a:ln w="28575">
            <a:solidFill>
              <a:srgbClr val="FF0000"/>
            </a:solidFill>
            <a:round/>
            <a:headEnd/>
            <a:tailEnd/>
          </a:ln>
        </p:spPr>
        <p:txBody>
          <a:bodyPr/>
          <a:lstStyle/>
          <a:p>
            <a:endParaRPr lang="en-CA"/>
          </a:p>
        </p:txBody>
      </p:sp>
      <p:sp>
        <p:nvSpPr>
          <p:cNvPr id="63576" name="Line 88"/>
          <p:cNvSpPr>
            <a:spLocks noChangeShapeType="1"/>
          </p:cNvSpPr>
          <p:nvPr/>
        </p:nvSpPr>
        <p:spPr bwMode="auto">
          <a:xfrm flipV="1">
            <a:off x="3105150" y="1847850"/>
            <a:ext cx="111125" cy="85725"/>
          </a:xfrm>
          <a:prstGeom prst="line">
            <a:avLst/>
          </a:prstGeom>
          <a:noFill/>
          <a:ln w="28575">
            <a:solidFill>
              <a:srgbClr val="FF0000"/>
            </a:solidFill>
            <a:round/>
            <a:headEnd/>
            <a:tailEnd/>
          </a:ln>
        </p:spPr>
        <p:txBody>
          <a:bodyPr/>
          <a:lstStyle/>
          <a:p>
            <a:endParaRPr lang="en-CA"/>
          </a:p>
        </p:txBody>
      </p:sp>
      <p:sp>
        <p:nvSpPr>
          <p:cNvPr id="63577" name="Line 89"/>
          <p:cNvSpPr>
            <a:spLocks noChangeShapeType="1"/>
          </p:cNvSpPr>
          <p:nvPr/>
        </p:nvSpPr>
        <p:spPr bwMode="auto">
          <a:xfrm flipV="1">
            <a:off x="3216275" y="1762125"/>
            <a:ext cx="117475" cy="85725"/>
          </a:xfrm>
          <a:prstGeom prst="line">
            <a:avLst/>
          </a:prstGeom>
          <a:noFill/>
          <a:ln w="28575">
            <a:solidFill>
              <a:srgbClr val="FF0000"/>
            </a:solidFill>
            <a:round/>
            <a:headEnd/>
            <a:tailEnd/>
          </a:ln>
        </p:spPr>
        <p:txBody>
          <a:bodyPr/>
          <a:lstStyle/>
          <a:p>
            <a:endParaRPr lang="en-CA"/>
          </a:p>
        </p:txBody>
      </p:sp>
      <p:sp>
        <p:nvSpPr>
          <p:cNvPr id="63578" name="Line 90"/>
          <p:cNvSpPr>
            <a:spLocks noChangeShapeType="1"/>
          </p:cNvSpPr>
          <p:nvPr/>
        </p:nvSpPr>
        <p:spPr bwMode="auto">
          <a:xfrm flipV="1">
            <a:off x="3333750" y="1676400"/>
            <a:ext cx="119063" cy="85725"/>
          </a:xfrm>
          <a:prstGeom prst="line">
            <a:avLst/>
          </a:prstGeom>
          <a:noFill/>
          <a:ln w="28575">
            <a:solidFill>
              <a:srgbClr val="FF0000"/>
            </a:solidFill>
            <a:round/>
            <a:headEnd/>
            <a:tailEnd/>
          </a:ln>
        </p:spPr>
        <p:txBody>
          <a:bodyPr/>
          <a:lstStyle/>
          <a:p>
            <a:endParaRPr lang="en-CA"/>
          </a:p>
        </p:txBody>
      </p:sp>
      <p:sp>
        <p:nvSpPr>
          <p:cNvPr id="63579" name="Line 91"/>
          <p:cNvSpPr>
            <a:spLocks noChangeShapeType="1"/>
          </p:cNvSpPr>
          <p:nvPr/>
        </p:nvSpPr>
        <p:spPr bwMode="auto">
          <a:xfrm flipV="1">
            <a:off x="3452813" y="1592263"/>
            <a:ext cx="111125" cy="84137"/>
          </a:xfrm>
          <a:prstGeom prst="line">
            <a:avLst/>
          </a:prstGeom>
          <a:noFill/>
          <a:ln w="28575">
            <a:solidFill>
              <a:srgbClr val="FF0000"/>
            </a:solidFill>
            <a:round/>
            <a:headEnd/>
            <a:tailEnd/>
          </a:ln>
        </p:spPr>
        <p:txBody>
          <a:bodyPr/>
          <a:lstStyle/>
          <a:p>
            <a:endParaRPr lang="en-CA"/>
          </a:p>
        </p:txBody>
      </p:sp>
      <p:sp>
        <p:nvSpPr>
          <p:cNvPr id="63580" name="Line 92"/>
          <p:cNvSpPr>
            <a:spLocks noChangeShapeType="1"/>
          </p:cNvSpPr>
          <p:nvPr/>
        </p:nvSpPr>
        <p:spPr bwMode="auto">
          <a:xfrm flipV="1">
            <a:off x="3563938" y="1506538"/>
            <a:ext cx="119062" cy="85725"/>
          </a:xfrm>
          <a:prstGeom prst="line">
            <a:avLst/>
          </a:prstGeom>
          <a:noFill/>
          <a:ln w="28575">
            <a:solidFill>
              <a:srgbClr val="FF0000"/>
            </a:solidFill>
            <a:round/>
            <a:headEnd/>
            <a:tailEnd/>
          </a:ln>
        </p:spPr>
        <p:txBody>
          <a:bodyPr/>
          <a:lstStyle/>
          <a:p>
            <a:endParaRPr lang="en-CA"/>
          </a:p>
        </p:txBody>
      </p:sp>
      <p:sp>
        <p:nvSpPr>
          <p:cNvPr id="63581" name="Line 93"/>
          <p:cNvSpPr>
            <a:spLocks noChangeShapeType="1"/>
          </p:cNvSpPr>
          <p:nvPr/>
        </p:nvSpPr>
        <p:spPr bwMode="auto">
          <a:xfrm flipV="1">
            <a:off x="3683000" y="1420813"/>
            <a:ext cx="117475" cy="85725"/>
          </a:xfrm>
          <a:prstGeom prst="line">
            <a:avLst/>
          </a:prstGeom>
          <a:noFill/>
          <a:ln w="28575">
            <a:solidFill>
              <a:srgbClr val="FF0000"/>
            </a:solidFill>
            <a:round/>
            <a:headEnd/>
            <a:tailEnd/>
          </a:ln>
        </p:spPr>
        <p:txBody>
          <a:bodyPr/>
          <a:lstStyle/>
          <a:p>
            <a:endParaRPr lang="en-CA"/>
          </a:p>
        </p:txBody>
      </p:sp>
      <p:sp>
        <p:nvSpPr>
          <p:cNvPr id="63582" name="Line 94"/>
          <p:cNvSpPr>
            <a:spLocks noChangeShapeType="1"/>
          </p:cNvSpPr>
          <p:nvPr/>
        </p:nvSpPr>
        <p:spPr bwMode="auto">
          <a:xfrm flipV="1">
            <a:off x="3800475" y="1335088"/>
            <a:ext cx="112713" cy="85725"/>
          </a:xfrm>
          <a:prstGeom prst="line">
            <a:avLst/>
          </a:prstGeom>
          <a:noFill/>
          <a:ln w="28575">
            <a:solidFill>
              <a:srgbClr val="FF0000"/>
            </a:solidFill>
            <a:round/>
            <a:headEnd/>
            <a:tailEnd/>
          </a:ln>
        </p:spPr>
        <p:txBody>
          <a:bodyPr/>
          <a:lstStyle/>
          <a:p>
            <a:endParaRPr lang="en-CA"/>
          </a:p>
        </p:txBody>
      </p:sp>
      <p:sp>
        <p:nvSpPr>
          <p:cNvPr id="63583" name="Line 95"/>
          <p:cNvSpPr>
            <a:spLocks noChangeShapeType="1"/>
          </p:cNvSpPr>
          <p:nvPr/>
        </p:nvSpPr>
        <p:spPr bwMode="auto">
          <a:xfrm flipV="1">
            <a:off x="3913188" y="1249363"/>
            <a:ext cx="117475" cy="85725"/>
          </a:xfrm>
          <a:prstGeom prst="line">
            <a:avLst/>
          </a:prstGeom>
          <a:noFill/>
          <a:ln w="28575">
            <a:solidFill>
              <a:srgbClr val="FF0000"/>
            </a:solidFill>
            <a:round/>
            <a:headEnd/>
            <a:tailEnd/>
          </a:ln>
        </p:spPr>
        <p:txBody>
          <a:bodyPr/>
          <a:lstStyle/>
          <a:p>
            <a:endParaRPr lang="en-CA"/>
          </a:p>
        </p:txBody>
      </p:sp>
      <p:sp>
        <p:nvSpPr>
          <p:cNvPr id="63584" name="Freeform 96"/>
          <p:cNvSpPr>
            <a:spLocks/>
          </p:cNvSpPr>
          <p:nvPr/>
        </p:nvSpPr>
        <p:spPr bwMode="auto">
          <a:xfrm>
            <a:off x="2590800" y="2024063"/>
            <a:ext cx="165100" cy="74612"/>
          </a:xfrm>
          <a:custGeom>
            <a:avLst/>
            <a:gdLst/>
            <a:ahLst/>
            <a:cxnLst>
              <a:cxn ang="0">
                <a:pos x="0" y="0"/>
              </a:cxn>
              <a:cxn ang="0">
                <a:pos x="60" y="18"/>
              </a:cxn>
              <a:cxn ang="0">
                <a:pos x="120" y="30"/>
              </a:cxn>
            </a:cxnLst>
            <a:rect l="0" t="0" r="r" b="b"/>
            <a:pathLst>
              <a:path w="120" h="30">
                <a:moveTo>
                  <a:pt x="0" y="0"/>
                </a:moveTo>
                <a:lnTo>
                  <a:pt x="60" y="18"/>
                </a:lnTo>
                <a:lnTo>
                  <a:pt x="120" y="30"/>
                </a:lnTo>
              </a:path>
            </a:pathLst>
          </a:custGeom>
          <a:noFill/>
          <a:ln w="28575">
            <a:solidFill>
              <a:srgbClr val="0066CC"/>
            </a:solidFill>
            <a:prstDash val="solid"/>
            <a:round/>
            <a:headEnd/>
            <a:tailEnd/>
          </a:ln>
        </p:spPr>
        <p:txBody>
          <a:bodyPr/>
          <a:lstStyle/>
          <a:p>
            <a:endParaRPr lang="en-CA"/>
          </a:p>
        </p:txBody>
      </p:sp>
      <p:sp>
        <p:nvSpPr>
          <p:cNvPr id="63585" name="Freeform 97"/>
          <p:cNvSpPr>
            <a:spLocks/>
          </p:cNvSpPr>
          <p:nvPr/>
        </p:nvSpPr>
        <p:spPr bwMode="auto">
          <a:xfrm>
            <a:off x="2755900" y="2098675"/>
            <a:ext cx="119063" cy="6350"/>
          </a:xfrm>
          <a:custGeom>
            <a:avLst/>
            <a:gdLst/>
            <a:ahLst/>
            <a:cxnLst>
              <a:cxn ang="0">
                <a:pos x="0" y="0"/>
              </a:cxn>
              <a:cxn ang="0">
                <a:pos x="60" y="6"/>
              </a:cxn>
              <a:cxn ang="0">
                <a:pos x="120" y="6"/>
              </a:cxn>
            </a:cxnLst>
            <a:rect l="0" t="0" r="r" b="b"/>
            <a:pathLst>
              <a:path w="120" h="6">
                <a:moveTo>
                  <a:pt x="0" y="0"/>
                </a:moveTo>
                <a:lnTo>
                  <a:pt x="60" y="6"/>
                </a:lnTo>
                <a:lnTo>
                  <a:pt x="120" y="6"/>
                </a:lnTo>
              </a:path>
            </a:pathLst>
          </a:custGeom>
          <a:noFill/>
          <a:ln w="28575">
            <a:solidFill>
              <a:srgbClr val="0066CC"/>
            </a:solidFill>
            <a:prstDash val="solid"/>
            <a:round/>
            <a:headEnd/>
            <a:tailEnd/>
          </a:ln>
        </p:spPr>
        <p:txBody>
          <a:bodyPr/>
          <a:lstStyle/>
          <a:p>
            <a:endParaRPr lang="en-CA"/>
          </a:p>
        </p:txBody>
      </p:sp>
      <p:sp>
        <p:nvSpPr>
          <p:cNvPr id="63586" name="Freeform 98"/>
          <p:cNvSpPr>
            <a:spLocks/>
          </p:cNvSpPr>
          <p:nvPr/>
        </p:nvSpPr>
        <p:spPr bwMode="auto">
          <a:xfrm>
            <a:off x="2874963" y="2098675"/>
            <a:ext cx="111125" cy="6350"/>
          </a:xfrm>
          <a:custGeom>
            <a:avLst/>
            <a:gdLst/>
            <a:ahLst/>
            <a:cxnLst>
              <a:cxn ang="0">
                <a:pos x="0" y="6"/>
              </a:cxn>
              <a:cxn ang="0">
                <a:pos x="54" y="6"/>
              </a:cxn>
              <a:cxn ang="0">
                <a:pos x="114" y="0"/>
              </a:cxn>
            </a:cxnLst>
            <a:rect l="0" t="0" r="r" b="b"/>
            <a:pathLst>
              <a:path w="114" h="6">
                <a:moveTo>
                  <a:pt x="0" y="6"/>
                </a:moveTo>
                <a:lnTo>
                  <a:pt x="54" y="6"/>
                </a:lnTo>
                <a:lnTo>
                  <a:pt x="114" y="0"/>
                </a:lnTo>
              </a:path>
            </a:pathLst>
          </a:custGeom>
          <a:noFill/>
          <a:ln w="28575">
            <a:solidFill>
              <a:srgbClr val="0066CC"/>
            </a:solidFill>
            <a:prstDash val="solid"/>
            <a:round/>
            <a:headEnd/>
            <a:tailEnd/>
          </a:ln>
        </p:spPr>
        <p:txBody>
          <a:bodyPr/>
          <a:lstStyle/>
          <a:p>
            <a:endParaRPr lang="en-CA"/>
          </a:p>
        </p:txBody>
      </p:sp>
      <p:sp>
        <p:nvSpPr>
          <p:cNvPr id="63587" name="Rectangle 99"/>
          <p:cNvSpPr>
            <a:spLocks noChangeArrowheads="1"/>
          </p:cNvSpPr>
          <p:nvPr/>
        </p:nvSpPr>
        <p:spPr bwMode="auto">
          <a:xfrm>
            <a:off x="2827338" y="2265363"/>
            <a:ext cx="155575" cy="334962"/>
          </a:xfrm>
          <a:prstGeom prst="rect">
            <a:avLst/>
          </a:prstGeom>
          <a:noFill/>
          <a:ln w="9525">
            <a:noFill/>
            <a:miter lim="800000"/>
            <a:headEnd/>
            <a:tailEnd/>
          </a:ln>
        </p:spPr>
        <p:txBody>
          <a:bodyPr wrap="none" lIns="0" tIns="0" rIns="0" bIns="0">
            <a:spAutoFit/>
          </a:bodyPr>
          <a:lstStyle/>
          <a:p>
            <a:r>
              <a:rPr lang="en-US" sz="2200">
                <a:solidFill>
                  <a:srgbClr val="000000"/>
                </a:solidFill>
              </a:rPr>
              <a:t>0</a:t>
            </a:r>
            <a:endParaRPr lang="en-US" sz="2400"/>
          </a:p>
        </p:txBody>
      </p:sp>
      <p:grpSp>
        <p:nvGrpSpPr>
          <p:cNvPr id="2" name="Group 100"/>
          <p:cNvGrpSpPr>
            <a:grpSpLocks/>
          </p:cNvGrpSpPr>
          <p:nvPr/>
        </p:nvGrpSpPr>
        <p:grpSpPr bwMode="auto">
          <a:xfrm>
            <a:off x="1706563" y="889000"/>
            <a:ext cx="2324100" cy="1219200"/>
            <a:chOff x="1075" y="783"/>
            <a:chExt cx="1468" cy="545"/>
          </a:xfrm>
        </p:grpSpPr>
        <p:sp>
          <p:nvSpPr>
            <p:cNvPr id="63589" name="Line 101"/>
            <p:cNvSpPr>
              <a:spLocks noChangeShapeType="1"/>
            </p:cNvSpPr>
            <p:nvPr/>
          </p:nvSpPr>
          <p:spPr bwMode="auto">
            <a:xfrm>
              <a:off x="2543" y="797"/>
              <a:ext cx="0" cy="531"/>
            </a:xfrm>
            <a:prstGeom prst="line">
              <a:avLst/>
            </a:prstGeom>
            <a:noFill/>
            <a:ln w="28575">
              <a:solidFill>
                <a:srgbClr val="0066CC"/>
              </a:solidFill>
              <a:round/>
              <a:headEnd/>
              <a:tailEnd/>
            </a:ln>
            <a:effectLst/>
          </p:spPr>
          <p:txBody>
            <a:bodyPr/>
            <a:lstStyle/>
            <a:p>
              <a:endParaRPr lang="en-CA"/>
            </a:p>
          </p:txBody>
        </p:sp>
        <p:sp>
          <p:nvSpPr>
            <p:cNvPr id="63590" name="Line 102"/>
            <p:cNvSpPr>
              <a:spLocks noChangeShapeType="1"/>
            </p:cNvSpPr>
            <p:nvPr/>
          </p:nvSpPr>
          <p:spPr bwMode="auto">
            <a:xfrm flipH="1">
              <a:off x="1152" y="1248"/>
              <a:ext cx="144" cy="0"/>
            </a:xfrm>
            <a:prstGeom prst="line">
              <a:avLst/>
            </a:prstGeom>
            <a:noFill/>
            <a:ln w="9525">
              <a:solidFill>
                <a:srgbClr val="0066CC"/>
              </a:solidFill>
              <a:round/>
              <a:headEnd/>
              <a:tailEnd type="triangle" w="med" len="med"/>
            </a:ln>
            <a:effectLst/>
          </p:spPr>
          <p:txBody>
            <a:bodyPr/>
            <a:lstStyle/>
            <a:p>
              <a:endParaRPr lang="en-CA"/>
            </a:p>
          </p:txBody>
        </p:sp>
        <p:sp>
          <p:nvSpPr>
            <p:cNvPr id="63591" name="Freeform 103"/>
            <p:cNvSpPr>
              <a:spLocks/>
            </p:cNvSpPr>
            <p:nvPr/>
          </p:nvSpPr>
          <p:spPr bwMode="auto">
            <a:xfrm>
              <a:off x="1075" y="783"/>
              <a:ext cx="78" cy="108"/>
            </a:xfrm>
            <a:custGeom>
              <a:avLst/>
              <a:gdLst/>
              <a:ahLst/>
              <a:cxnLst>
                <a:cxn ang="0">
                  <a:pos x="0" y="0"/>
                </a:cxn>
                <a:cxn ang="0">
                  <a:pos x="60" y="84"/>
                </a:cxn>
                <a:cxn ang="0">
                  <a:pos x="120" y="162"/>
                </a:cxn>
              </a:cxnLst>
              <a:rect l="0" t="0" r="r" b="b"/>
              <a:pathLst>
                <a:path w="120" h="162">
                  <a:moveTo>
                    <a:pt x="0" y="0"/>
                  </a:moveTo>
                  <a:lnTo>
                    <a:pt x="60" y="84"/>
                  </a:lnTo>
                  <a:lnTo>
                    <a:pt x="120" y="162"/>
                  </a:lnTo>
                </a:path>
              </a:pathLst>
            </a:custGeom>
            <a:noFill/>
            <a:ln w="28575">
              <a:solidFill>
                <a:srgbClr val="0066CC"/>
              </a:solidFill>
              <a:prstDash val="solid"/>
              <a:round/>
              <a:headEnd/>
              <a:tailEnd/>
            </a:ln>
          </p:spPr>
          <p:txBody>
            <a:bodyPr/>
            <a:lstStyle/>
            <a:p>
              <a:endParaRPr lang="en-CA"/>
            </a:p>
          </p:txBody>
        </p:sp>
        <p:sp>
          <p:nvSpPr>
            <p:cNvPr id="63592" name="Freeform 104"/>
            <p:cNvSpPr>
              <a:spLocks/>
            </p:cNvSpPr>
            <p:nvPr/>
          </p:nvSpPr>
          <p:spPr bwMode="auto">
            <a:xfrm>
              <a:off x="1150" y="887"/>
              <a:ext cx="73" cy="93"/>
            </a:xfrm>
            <a:custGeom>
              <a:avLst/>
              <a:gdLst/>
              <a:ahLst/>
              <a:cxnLst>
                <a:cxn ang="0">
                  <a:pos x="0" y="0"/>
                </a:cxn>
                <a:cxn ang="0">
                  <a:pos x="54" y="72"/>
                </a:cxn>
                <a:cxn ang="0">
                  <a:pos x="114" y="138"/>
                </a:cxn>
              </a:cxnLst>
              <a:rect l="0" t="0" r="r" b="b"/>
              <a:pathLst>
                <a:path w="114" h="138">
                  <a:moveTo>
                    <a:pt x="0" y="0"/>
                  </a:moveTo>
                  <a:lnTo>
                    <a:pt x="54" y="72"/>
                  </a:lnTo>
                  <a:lnTo>
                    <a:pt x="114" y="138"/>
                  </a:lnTo>
                </a:path>
              </a:pathLst>
            </a:custGeom>
            <a:noFill/>
            <a:ln w="28575">
              <a:solidFill>
                <a:srgbClr val="0066CC"/>
              </a:solidFill>
              <a:prstDash val="solid"/>
              <a:round/>
              <a:headEnd/>
              <a:tailEnd/>
            </a:ln>
          </p:spPr>
          <p:txBody>
            <a:bodyPr/>
            <a:lstStyle/>
            <a:p>
              <a:endParaRPr lang="en-CA"/>
            </a:p>
          </p:txBody>
        </p:sp>
        <p:sp>
          <p:nvSpPr>
            <p:cNvPr id="63593" name="Line 105"/>
            <p:cNvSpPr>
              <a:spLocks noChangeShapeType="1"/>
            </p:cNvSpPr>
            <p:nvPr/>
          </p:nvSpPr>
          <p:spPr bwMode="auto">
            <a:xfrm>
              <a:off x="1220" y="977"/>
              <a:ext cx="78" cy="83"/>
            </a:xfrm>
            <a:prstGeom prst="line">
              <a:avLst/>
            </a:prstGeom>
            <a:noFill/>
            <a:ln w="28575">
              <a:solidFill>
                <a:srgbClr val="0066CC"/>
              </a:solidFill>
              <a:round/>
              <a:headEnd/>
              <a:tailEnd/>
            </a:ln>
          </p:spPr>
          <p:txBody>
            <a:bodyPr/>
            <a:lstStyle/>
            <a:p>
              <a:endParaRPr lang="en-CA"/>
            </a:p>
          </p:txBody>
        </p:sp>
        <p:sp>
          <p:nvSpPr>
            <p:cNvPr id="63594" name="Freeform 106"/>
            <p:cNvSpPr>
              <a:spLocks/>
            </p:cNvSpPr>
            <p:nvPr/>
          </p:nvSpPr>
          <p:spPr bwMode="auto">
            <a:xfrm>
              <a:off x="1295" y="1057"/>
              <a:ext cx="77" cy="76"/>
            </a:xfrm>
            <a:custGeom>
              <a:avLst/>
              <a:gdLst/>
              <a:ahLst/>
              <a:cxnLst>
                <a:cxn ang="0">
                  <a:pos x="0" y="0"/>
                </a:cxn>
                <a:cxn ang="0">
                  <a:pos x="60" y="60"/>
                </a:cxn>
                <a:cxn ang="0">
                  <a:pos x="120" y="114"/>
                </a:cxn>
              </a:cxnLst>
              <a:rect l="0" t="0" r="r" b="b"/>
              <a:pathLst>
                <a:path w="120" h="114">
                  <a:moveTo>
                    <a:pt x="0" y="0"/>
                  </a:moveTo>
                  <a:lnTo>
                    <a:pt x="60" y="60"/>
                  </a:lnTo>
                  <a:lnTo>
                    <a:pt x="120" y="114"/>
                  </a:lnTo>
                </a:path>
              </a:pathLst>
            </a:custGeom>
            <a:noFill/>
            <a:ln w="28575">
              <a:solidFill>
                <a:srgbClr val="0066CC"/>
              </a:solidFill>
              <a:prstDash val="solid"/>
              <a:round/>
              <a:headEnd/>
              <a:tailEnd/>
            </a:ln>
          </p:spPr>
          <p:txBody>
            <a:bodyPr/>
            <a:lstStyle/>
            <a:p>
              <a:endParaRPr lang="en-CA"/>
            </a:p>
          </p:txBody>
        </p:sp>
        <p:sp>
          <p:nvSpPr>
            <p:cNvPr id="63595" name="Freeform 107"/>
            <p:cNvSpPr>
              <a:spLocks/>
            </p:cNvSpPr>
            <p:nvPr/>
          </p:nvSpPr>
          <p:spPr bwMode="auto">
            <a:xfrm>
              <a:off x="1372" y="1133"/>
              <a:ext cx="71" cy="58"/>
            </a:xfrm>
            <a:custGeom>
              <a:avLst/>
              <a:gdLst/>
              <a:ahLst/>
              <a:cxnLst>
                <a:cxn ang="0">
                  <a:pos x="0" y="0"/>
                </a:cxn>
                <a:cxn ang="0">
                  <a:pos x="54" y="48"/>
                </a:cxn>
                <a:cxn ang="0">
                  <a:pos x="114" y="90"/>
                </a:cxn>
              </a:cxnLst>
              <a:rect l="0" t="0" r="r" b="b"/>
              <a:pathLst>
                <a:path w="114" h="90">
                  <a:moveTo>
                    <a:pt x="0" y="0"/>
                  </a:moveTo>
                  <a:lnTo>
                    <a:pt x="54" y="48"/>
                  </a:lnTo>
                  <a:lnTo>
                    <a:pt x="114" y="90"/>
                  </a:lnTo>
                </a:path>
              </a:pathLst>
            </a:custGeom>
            <a:noFill/>
            <a:ln w="28575">
              <a:solidFill>
                <a:srgbClr val="0066CC"/>
              </a:solidFill>
              <a:prstDash val="solid"/>
              <a:round/>
              <a:headEnd/>
              <a:tailEnd/>
            </a:ln>
          </p:spPr>
          <p:txBody>
            <a:bodyPr/>
            <a:lstStyle/>
            <a:p>
              <a:endParaRPr lang="en-CA"/>
            </a:p>
          </p:txBody>
        </p:sp>
        <p:sp>
          <p:nvSpPr>
            <p:cNvPr id="63596" name="Freeform 108"/>
            <p:cNvSpPr>
              <a:spLocks/>
            </p:cNvSpPr>
            <p:nvPr/>
          </p:nvSpPr>
          <p:spPr bwMode="auto">
            <a:xfrm>
              <a:off x="1440" y="1189"/>
              <a:ext cx="77" cy="52"/>
            </a:xfrm>
            <a:custGeom>
              <a:avLst/>
              <a:gdLst/>
              <a:ahLst/>
              <a:cxnLst>
                <a:cxn ang="0">
                  <a:pos x="0" y="0"/>
                </a:cxn>
                <a:cxn ang="0">
                  <a:pos x="60" y="42"/>
                </a:cxn>
                <a:cxn ang="0">
                  <a:pos x="120" y="78"/>
                </a:cxn>
              </a:cxnLst>
              <a:rect l="0" t="0" r="r" b="b"/>
              <a:pathLst>
                <a:path w="120" h="78">
                  <a:moveTo>
                    <a:pt x="0" y="0"/>
                  </a:moveTo>
                  <a:lnTo>
                    <a:pt x="60" y="42"/>
                  </a:lnTo>
                  <a:lnTo>
                    <a:pt x="120" y="78"/>
                  </a:lnTo>
                </a:path>
              </a:pathLst>
            </a:custGeom>
            <a:noFill/>
            <a:ln w="28575">
              <a:solidFill>
                <a:srgbClr val="0066CC"/>
              </a:solidFill>
              <a:prstDash val="solid"/>
              <a:round/>
              <a:headEnd/>
              <a:tailEnd/>
            </a:ln>
          </p:spPr>
          <p:txBody>
            <a:bodyPr/>
            <a:lstStyle/>
            <a:p>
              <a:endParaRPr lang="en-CA"/>
            </a:p>
          </p:txBody>
        </p:sp>
        <p:sp>
          <p:nvSpPr>
            <p:cNvPr id="63597" name="Freeform 109"/>
            <p:cNvSpPr>
              <a:spLocks/>
            </p:cNvSpPr>
            <p:nvPr/>
          </p:nvSpPr>
          <p:spPr bwMode="auto">
            <a:xfrm>
              <a:off x="1517" y="1241"/>
              <a:ext cx="74" cy="35"/>
            </a:xfrm>
            <a:custGeom>
              <a:avLst/>
              <a:gdLst/>
              <a:ahLst/>
              <a:cxnLst>
                <a:cxn ang="0">
                  <a:pos x="0" y="0"/>
                </a:cxn>
                <a:cxn ang="0">
                  <a:pos x="60" y="30"/>
                </a:cxn>
                <a:cxn ang="0">
                  <a:pos x="120" y="54"/>
                </a:cxn>
              </a:cxnLst>
              <a:rect l="0" t="0" r="r" b="b"/>
              <a:pathLst>
                <a:path w="120" h="54">
                  <a:moveTo>
                    <a:pt x="0" y="0"/>
                  </a:moveTo>
                  <a:lnTo>
                    <a:pt x="60" y="30"/>
                  </a:lnTo>
                  <a:lnTo>
                    <a:pt x="120" y="54"/>
                  </a:lnTo>
                </a:path>
              </a:pathLst>
            </a:custGeom>
            <a:noFill/>
            <a:ln w="28575">
              <a:solidFill>
                <a:srgbClr val="0066CC"/>
              </a:solidFill>
              <a:prstDash val="solid"/>
              <a:round/>
              <a:headEnd/>
              <a:tailEnd/>
            </a:ln>
          </p:spPr>
          <p:txBody>
            <a:bodyPr/>
            <a:lstStyle/>
            <a:p>
              <a:endParaRPr lang="en-CA"/>
            </a:p>
          </p:txBody>
        </p:sp>
        <p:sp>
          <p:nvSpPr>
            <p:cNvPr id="63598" name="Line 110"/>
            <p:cNvSpPr>
              <a:spLocks noChangeShapeType="1"/>
            </p:cNvSpPr>
            <p:nvPr/>
          </p:nvSpPr>
          <p:spPr bwMode="auto">
            <a:xfrm>
              <a:off x="1591" y="1276"/>
              <a:ext cx="71" cy="27"/>
            </a:xfrm>
            <a:prstGeom prst="line">
              <a:avLst/>
            </a:prstGeom>
            <a:noFill/>
            <a:ln w="28575">
              <a:solidFill>
                <a:srgbClr val="0066CC"/>
              </a:solidFill>
              <a:round/>
              <a:headEnd/>
              <a:tailEnd/>
            </a:ln>
          </p:spPr>
          <p:txBody>
            <a:bodyPr/>
            <a:lstStyle/>
            <a:p>
              <a:endParaRPr lang="en-CA"/>
            </a:p>
          </p:txBody>
        </p:sp>
        <p:sp>
          <p:nvSpPr>
            <p:cNvPr id="63599" name="Freeform 111"/>
            <p:cNvSpPr>
              <a:spLocks/>
            </p:cNvSpPr>
            <p:nvPr/>
          </p:nvSpPr>
          <p:spPr bwMode="auto">
            <a:xfrm>
              <a:off x="1881" y="1303"/>
              <a:ext cx="75" cy="19"/>
            </a:xfrm>
            <a:custGeom>
              <a:avLst/>
              <a:gdLst/>
              <a:ahLst/>
              <a:cxnLst>
                <a:cxn ang="0">
                  <a:pos x="0" y="30"/>
                </a:cxn>
                <a:cxn ang="0">
                  <a:pos x="60" y="18"/>
                </a:cxn>
                <a:cxn ang="0">
                  <a:pos x="120" y="0"/>
                </a:cxn>
              </a:cxnLst>
              <a:rect l="0" t="0" r="r" b="b"/>
              <a:pathLst>
                <a:path w="120" h="30">
                  <a:moveTo>
                    <a:pt x="0" y="30"/>
                  </a:moveTo>
                  <a:lnTo>
                    <a:pt x="60" y="18"/>
                  </a:lnTo>
                  <a:lnTo>
                    <a:pt x="120" y="0"/>
                  </a:lnTo>
                </a:path>
              </a:pathLst>
            </a:custGeom>
            <a:noFill/>
            <a:ln w="28575">
              <a:solidFill>
                <a:srgbClr val="0066CC"/>
              </a:solidFill>
              <a:prstDash val="solid"/>
              <a:round/>
              <a:headEnd/>
              <a:tailEnd/>
            </a:ln>
          </p:spPr>
          <p:txBody>
            <a:bodyPr/>
            <a:lstStyle/>
            <a:p>
              <a:endParaRPr lang="en-CA"/>
            </a:p>
          </p:txBody>
        </p:sp>
        <p:sp>
          <p:nvSpPr>
            <p:cNvPr id="63600" name="Line 112"/>
            <p:cNvSpPr>
              <a:spLocks noChangeShapeType="1"/>
            </p:cNvSpPr>
            <p:nvPr/>
          </p:nvSpPr>
          <p:spPr bwMode="auto">
            <a:xfrm flipV="1">
              <a:off x="1956" y="1276"/>
              <a:ext cx="70" cy="27"/>
            </a:xfrm>
            <a:prstGeom prst="line">
              <a:avLst/>
            </a:prstGeom>
            <a:noFill/>
            <a:ln w="28575">
              <a:solidFill>
                <a:srgbClr val="0066CC"/>
              </a:solidFill>
              <a:round/>
              <a:headEnd/>
              <a:tailEnd/>
            </a:ln>
          </p:spPr>
          <p:txBody>
            <a:bodyPr/>
            <a:lstStyle/>
            <a:p>
              <a:endParaRPr lang="en-CA"/>
            </a:p>
          </p:txBody>
        </p:sp>
        <p:sp>
          <p:nvSpPr>
            <p:cNvPr id="63601" name="Freeform 113"/>
            <p:cNvSpPr>
              <a:spLocks/>
            </p:cNvSpPr>
            <p:nvPr/>
          </p:nvSpPr>
          <p:spPr bwMode="auto">
            <a:xfrm>
              <a:off x="2026" y="1241"/>
              <a:ext cx="74" cy="35"/>
            </a:xfrm>
            <a:custGeom>
              <a:avLst/>
              <a:gdLst/>
              <a:ahLst/>
              <a:cxnLst>
                <a:cxn ang="0">
                  <a:pos x="0" y="54"/>
                </a:cxn>
                <a:cxn ang="0">
                  <a:pos x="60" y="30"/>
                </a:cxn>
                <a:cxn ang="0">
                  <a:pos x="120" y="0"/>
                </a:cxn>
              </a:cxnLst>
              <a:rect l="0" t="0" r="r" b="b"/>
              <a:pathLst>
                <a:path w="120" h="54">
                  <a:moveTo>
                    <a:pt x="0" y="54"/>
                  </a:moveTo>
                  <a:lnTo>
                    <a:pt x="60" y="30"/>
                  </a:lnTo>
                  <a:lnTo>
                    <a:pt x="120" y="0"/>
                  </a:lnTo>
                </a:path>
              </a:pathLst>
            </a:custGeom>
            <a:noFill/>
            <a:ln w="28575">
              <a:solidFill>
                <a:srgbClr val="0066CC"/>
              </a:solidFill>
              <a:prstDash val="solid"/>
              <a:round/>
              <a:headEnd/>
              <a:tailEnd/>
            </a:ln>
          </p:spPr>
          <p:txBody>
            <a:bodyPr/>
            <a:lstStyle/>
            <a:p>
              <a:endParaRPr lang="en-CA"/>
            </a:p>
          </p:txBody>
        </p:sp>
        <p:sp>
          <p:nvSpPr>
            <p:cNvPr id="63602" name="Freeform 114"/>
            <p:cNvSpPr>
              <a:spLocks/>
            </p:cNvSpPr>
            <p:nvPr/>
          </p:nvSpPr>
          <p:spPr bwMode="auto">
            <a:xfrm>
              <a:off x="2100" y="1191"/>
              <a:ext cx="75" cy="50"/>
            </a:xfrm>
            <a:custGeom>
              <a:avLst/>
              <a:gdLst/>
              <a:ahLst/>
              <a:cxnLst>
                <a:cxn ang="0">
                  <a:pos x="0" y="78"/>
                </a:cxn>
                <a:cxn ang="0">
                  <a:pos x="60" y="42"/>
                </a:cxn>
                <a:cxn ang="0">
                  <a:pos x="120" y="0"/>
                </a:cxn>
              </a:cxnLst>
              <a:rect l="0" t="0" r="r" b="b"/>
              <a:pathLst>
                <a:path w="120" h="78">
                  <a:moveTo>
                    <a:pt x="0" y="78"/>
                  </a:moveTo>
                  <a:lnTo>
                    <a:pt x="60" y="42"/>
                  </a:lnTo>
                  <a:lnTo>
                    <a:pt x="120" y="0"/>
                  </a:lnTo>
                </a:path>
              </a:pathLst>
            </a:custGeom>
            <a:noFill/>
            <a:ln w="28575">
              <a:solidFill>
                <a:srgbClr val="0066CC"/>
              </a:solidFill>
              <a:prstDash val="solid"/>
              <a:round/>
              <a:headEnd/>
              <a:tailEnd/>
            </a:ln>
          </p:spPr>
          <p:txBody>
            <a:bodyPr/>
            <a:lstStyle/>
            <a:p>
              <a:endParaRPr lang="en-CA"/>
            </a:p>
          </p:txBody>
        </p:sp>
        <p:sp>
          <p:nvSpPr>
            <p:cNvPr id="63603" name="Freeform 115"/>
            <p:cNvSpPr>
              <a:spLocks/>
            </p:cNvSpPr>
            <p:nvPr/>
          </p:nvSpPr>
          <p:spPr bwMode="auto">
            <a:xfrm>
              <a:off x="2175" y="1133"/>
              <a:ext cx="70" cy="58"/>
            </a:xfrm>
            <a:custGeom>
              <a:avLst/>
              <a:gdLst/>
              <a:ahLst/>
              <a:cxnLst>
                <a:cxn ang="0">
                  <a:pos x="0" y="90"/>
                </a:cxn>
                <a:cxn ang="0">
                  <a:pos x="54" y="48"/>
                </a:cxn>
                <a:cxn ang="0">
                  <a:pos x="114" y="0"/>
                </a:cxn>
              </a:cxnLst>
              <a:rect l="0" t="0" r="r" b="b"/>
              <a:pathLst>
                <a:path w="114" h="90">
                  <a:moveTo>
                    <a:pt x="0" y="90"/>
                  </a:moveTo>
                  <a:lnTo>
                    <a:pt x="54" y="48"/>
                  </a:lnTo>
                  <a:lnTo>
                    <a:pt x="114" y="0"/>
                  </a:lnTo>
                </a:path>
              </a:pathLst>
            </a:custGeom>
            <a:noFill/>
            <a:ln w="28575">
              <a:solidFill>
                <a:srgbClr val="0066CC"/>
              </a:solidFill>
              <a:prstDash val="solid"/>
              <a:round/>
              <a:headEnd/>
              <a:tailEnd/>
            </a:ln>
          </p:spPr>
          <p:txBody>
            <a:bodyPr/>
            <a:lstStyle/>
            <a:p>
              <a:endParaRPr lang="en-CA"/>
            </a:p>
          </p:txBody>
        </p:sp>
        <p:sp>
          <p:nvSpPr>
            <p:cNvPr id="63604" name="Freeform 116"/>
            <p:cNvSpPr>
              <a:spLocks/>
            </p:cNvSpPr>
            <p:nvPr/>
          </p:nvSpPr>
          <p:spPr bwMode="auto">
            <a:xfrm>
              <a:off x="2245" y="1060"/>
              <a:ext cx="75" cy="73"/>
            </a:xfrm>
            <a:custGeom>
              <a:avLst/>
              <a:gdLst/>
              <a:ahLst/>
              <a:cxnLst>
                <a:cxn ang="0">
                  <a:pos x="0" y="114"/>
                </a:cxn>
                <a:cxn ang="0">
                  <a:pos x="60" y="60"/>
                </a:cxn>
                <a:cxn ang="0">
                  <a:pos x="120" y="0"/>
                </a:cxn>
              </a:cxnLst>
              <a:rect l="0" t="0" r="r" b="b"/>
              <a:pathLst>
                <a:path w="120" h="114">
                  <a:moveTo>
                    <a:pt x="0" y="114"/>
                  </a:moveTo>
                  <a:lnTo>
                    <a:pt x="60" y="60"/>
                  </a:lnTo>
                  <a:lnTo>
                    <a:pt x="120" y="0"/>
                  </a:lnTo>
                </a:path>
              </a:pathLst>
            </a:custGeom>
            <a:noFill/>
            <a:ln w="28575">
              <a:solidFill>
                <a:srgbClr val="0066CC"/>
              </a:solidFill>
              <a:prstDash val="solid"/>
              <a:round/>
              <a:headEnd/>
              <a:tailEnd/>
            </a:ln>
          </p:spPr>
          <p:txBody>
            <a:bodyPr/>
            <a:lstStyle/>
            <a:p>
              <a:endParaRPr lang="en-CA"/>
            </a:p>
          </p:txBody>
        </p:sp>
        <p:sp>
          <p:nvSpPr>
            <p:cNvPr id="63605" name="Line 117"/>
            <p:cNvSpPr>
              <a:spLocks noChangeShapeType="1"/>
            </p:cNvSpPr>
            <p:nvPr/>
          </p:nvSpPr>
          <p:spPr bwMode="auto">
            <a:xfrm flipV="1">
              <a:off x="2320" y="980"/>
              <a:ext cx="74" cy="80"/>
            </a:xfrm>
            <a:prstGeom prst="line">
              <a:avLst/>
            </a:prstGeom>
            <a:noFill/>
            <a:ln w="28575">
              <a:solidFill>
                <a:srgbClr val="0066CC"/>
              </a:solidFill>
              <a:round/>
              <a:headEnd/>
              <a:tailEnd/>
            </a:ln>
          </p:spPr>
          <p:txBody>
            <a:bodyPr/>
            <a:lstStyle/>
            <a:p>
              <a:endParaRPr lang="en-CA"/>
            </a:p>
          </p:txBody>
        </p:sp>
        <p:sp>
          <p:nvSpPr>
            <p:cNvPr id="63606" name="Freeform 118"/>
            <p:cNvSpPr>
              <a:spLocks/>
            </p:cNvSpPr>
            <p:nvPr/>
          </p:nvSpPr>
          <p:spPr bwMode="auto">
            <a:xfrm>
              <a:off x="2391" y="887"/>
              <a:ext cx="74" cy="93"/>
            </a:xfrm>
            <a:custGeom>
              <a:avLst/>
              <a:gdLst/>
              <a:ahLst/>
              <a:cxnLst>
                <a:cxn ang="0">
                  <a:pos x="0" y="138"/>
                </a:cxn>
                <a:cxn ang="0">
                  <a:pos x="54" y="72"/>
                </a:cxn>
                <a:cxn ang="0">
                  <a:pos x="114" y="0"/>
                </a:cxn>
              </a:cxnLst>
              <a:rect l="0" t="0" r="r" b="b"/>
              <a:pathLst>
                <a:path w="114" h="138">
                  <a:moveTo>
                    <a:pt x="0" y="138"/>
                  </a:moveTo>
                  <a:lnTo>
                    <a:pt x="54" y="72"/>
                  </a:lnTo>
                  <a:lnTo>
                    <a:pt x="114" y="0"/>
                  </a:lnTo>
                </a:path>
              </a:pathLst>
            </a:custGeom>
            <a:noFill/>
            <a:ln w="28575">
              <a:solidFill>
                <a:srgbClr val="0066CC"/>
              </a:solidFill>
              <a:prstDash val="solid"/>
              <a:round/>
              <a:headEnd/>
              <a:tailEnd/>
            </a:ln>
          </p:spPr>
          <p:txBody>
            <a:bodyPr/>
            <a:lstStyle/>
            <a:p>
              <a:endParaRPr lang="en-CA"/>
            </a:p>
          </p:txBody>
        </p:sp>
        <p:sp>
          <p:nvSpPr>
            <p:cNvPr id="63607" name="Freeform 119"/>
            <p:cNvSpPr>
              <a:spLocks/>
            </p:cNvSpPr>
            <p:nvPr/>
          </p:nvSpPr>
          <p:spPr bwMode="auto">
            <a:xfrm>
              <a:off x="2465" y="787"/>
              <a:ext cx="74" cy="104"/>
            </a:xfrm>
            <a:custGeom>
              <a:avLst/>
              <a:gdLst/>
              <a:ahLst/>
              <a:cxnLst>
                <a:cxn ang="0">
                  <a:pos x="0" y="162"/>
                </a:cxn>
                <a:cxn ang="0">
                  <a:pos x="60" y="84"/>
                </a:cxn>
                <a:cxn ang="0">
                  <a:pos x="120" y="0"/>
                </a:cxn>
              </a:cxnLst>
              <a:rect l="0" t="0" r="r" b="b"/>
              <a:pathLst>
                <a:path w="120" h="162">
                  <a:moveTo>
                    <a:pt x="0" y="162"/>
                  </a:moveTo>
                  <a:lnTo>
                    <a:pt x="60" y="84"/>
                  </a:lnTo>
                  <a:lnTo>
                    <a:pt x="120" y="0"/>
                  </a:lnTo>
                </a:path>
              </a:pathLst>
            </a:custGeom>
            <a:noFill/>
            <a:ln w="28575">
              <a:solidFill>
                <a:srgbClr val="0066CC"/>
              </a:solidFill>
              <a:prstDash val="solid"/>
              <a:round/>
              <a:headEnd/>
              <a:tailEnd/>
            </a:ln>
          </p:spPr>
          <p:txBody>
            <a:bodyPr/>
            <a:lstStyle/>
            <a:p>
              <a:endParaRPr lang="en-CA"/>
            </a:p>
          </p:txBody>
        </p:sp>
        <p:sp>
          <p:nvSpPr>
            <p:cNvPr id="63608" name="Line 120"/>
            <p:cNvSpPr>
              <a:spLocks noChangeShapeType="1"/>
            </p:cNvSpPr>
            <p:nvPr/>
          </p:nvSpPr>
          <p:spPr bwMode="auto">
            <a:xfrm>
              <a:off x="1091" y="796"/>
              <a:ext cx="0" cy="531"/>
            </a:xfrm>
            <a:prstGeom prst="line">
              <a:avLst/>
            </a:prstGeom>
            <a:noFill/>
            <a:ln w="28575">
              <a:solidFill>
                <a:srgbClr val="0066CC"/>
              </a:solidFill>
              <a:round/>
              <a:headEnd/>
              <a:tailEnd/>
            </a:ln>
            <a:effectLst/>
          </p:spPr>
          <p:txBody>
            <a:bodyPr/>
            <a:lstStyle/>
            <a:p>
              <a:endParaRPr lang="en-CA"/>
            </a:p>
          </p:txBody>
        </p:sp>
      </p:grpSp>
      <p:sp>
        <p:nvSpPr>
          <p:cNvPr id="63609" name="Text Box 121"/>
          <p:cNvSpPr txBox="1">
            <a:spLocks noChangeArrowheads="1"/>
          </p:cNvSpPr>
          <p:nvPr/>
        </p:nvSpPr>
        <p:spPr bwMode="auto">
          <a:xfrm>
            <a:off x="3276600" y="2743200"/>
            <a:ext cx="5051425" cy="1552575"/>
          </a:xfrm>
          <a:prstGeom prst="rect">
            <a:avLst/>
          </a:prstGeom>
          <a:noFill/>
          <a:ln w="9525">
            <a:noFill/>
            <a:miter lim="800000"/>
            <a:headEnd/>
            <a:tailEnd/>
          </a:ln>
          <a:effectLst/>
        </p:spPr>
        <p:txBody>
          <a:bodyPr wrap="none">
            <a:spAutoFit/>
          </a:bodyPr>
          <a:lstStyle/>
          <a:p>
            <a:r>
              <a:rPr lang="en-US" sz="2400"/>
              <a:t>Need to look at </a:t>
            </a:r>
          </a:p>
          <a:p>
            <a:r>
              <a:rPr lang="en-US" sz="2400">
                <a:solidFill>
                  <a:srgbClr val="0066CC"/>
                </a:solidFill>
              </a:rPr>
              <a:t>Probability density</a:t>
            </a:r>
          </a:p>
          <a:p>
            <a:r>
              <a:rPr lang="en-US" sz="2400">
                <a:solidFill>
                  <a:srgbClr val="0066CC"/>
                </a:solidFill>
              </a:rPr>
              <a:t>		P(x)= |</a:t>
            </a:r>
            <a:r>
              <a:rPr lang="en-US" sz="2400">
                <a:solidFill>
                  <a:srgbClr val="0066CC"/>
                </a:solidFill>
                <a:latin typeface="Symbol" pitchFamily="18" charset="2"/>
              </a:rPr>
              <a:t>Y</a:t>
            </a:r>
            <a:r>
              <a:rPr lang="en-US" sz="2400">
                <a:solidFill>
                  <a:srgbClr val="0066CC"/>
                </a:solidFill>
              </a:rPr>
              <a:t>(x,t=0)|</a:t>
            </a:r>
            <a:r>
              <a:rPr lang="en-US" sz="2400" baseline="30000">
                <a:solidFill>
                  <a:srgbClr val="0066CC"/>
                </a:solidFill>
              </a:rPr>
              <a:t>2</a:t>
            </a:r>
            <a:r>
              <a:rPr lang="en-US" sz="2400">
                <a:solidFill>
                  <a:srgbClr val="0066CC"/>
                </a:solidFill>
              </a:rPr>
              <a:t>= </a:t>
            </a:r>
            <a:r>
              <a:rPr lang="en-US" sz="2400" u="sng">
                <a:solidFill>
                  <a:srgbClr val="0066CC"/>
                </a:solidFill>
                <a:latin typeface="Symbol" pitchFamily="18" charset="2"/>
              </a:rPr>
              <a:t>a</a:t>
            </a:r>
            <a:r>
              <a:rPr lang="en-US" sz="2400" u="sng" baseline="30000">
                <a:solidFill>
                  <a:srgbClr val="0066CC"/>
                </a:solidFill>
              </a:rPr>
              <a:t>2</a:t>
            </a:r>
            <a:r>
              <a:rPr lang="en-US" sz="2400" u="sng">
                <a:solidFill>
                  <a:srgbClr val="0066CC"/>
                </a:solidFill>
              </a:rPr>
              <a:t>x</a:t>
            </a:r>
            <a:r>
              <a:rPr lang="en-US" sz="2400" u="sng" baseline="30000">
                <a:solidFill>
                  <a:srgbClr val="0066CC"/>
                </a:solidFill>
              </a:rPr>
              <a:t>2</a:t>
            </a:r>
          </a:p>
          <a:p>
            <a:pPr lvl="4"/>
            <a:r>
              <a:rPr lang="en-US" sz="2400" baseline="30000">
                <a:solidFill>
                  <a:srgbClr val="0066CC"/>
                </a:solidFill>
              </a:rPr>
              <a:t>		</a:t>
            </a:r>
            <a:r>
              <a:rPr lang="en-US" sz="2400" baseline="-25000">
                <a:solidFill>
                  <a:srgbClr val="0066CC"/>
                </a:solidFill>
              </a:rPr>
              <a:t>              </a:t>
            </a:r>
            <a:r>
              <a:rPr lang="en-US" sz="2400">
                <a:solidFill>
                  <a:srgbClr val="0066CC"/>
                </a:solidFill>
              </a:rPr>
              <a:t>L</a:t>
            </a:r>
            <a:r>
              <a:rPr lang="en-US" sz="2400" baseline="30000">
                <a:solidFill>
                  <a:srgbClr val="0066CC"/>
                </a:solidFill>
              </a:rPr>
              <a:t>2</a:t>
            </a:r>
          </a:p>
        </p:txBody>
      </p:sp>
      <p:sp>
        <p:nvSpPr>
          <p:cNvPr id="63610" name="Text Box 122"/>
          <p:cNvSpPr txBox="1">
            <a:spLocks noChangeArrowheads="1"/>
          </p:cNvSpPr>
          <p:nvPr/>
        </p:nvSpPr>
        <p:spPr bwMode="auto">
          <a:xfrm>
            <a:off x="2438400" y="5029200"/>
            <a:ext cx="2676525" cy="1066800"/>
          </a:xfrm>
          <a:prstGeom prst="rect">
            <a:avLst/>
          </a:prstGeom>
          <a:noFill/>
          <a:ln w="9525">
            <a:noFill/>
            <a:miter lim="800000"/>
            <a:headEnd/>
            <a:tailEnd/>
          </a:ln>
          <a:effectLst/>
        </p:spPr>
        <p:txBody>
          <a:bodyPr wrap="none">
            <a:spAutoFit/>
          </a:bodyPr>
          <a:lstStyle/>
          <a:p>
            <a:r>
              <a:rPr lang="en-US" sz="2400"/>
              <a:t>Prob at </a:t>
            </a:r>
            <a:r>
              <a:rPr lang="en-US" sz="2400" i="1"/>
              <a:t>a</a:t>
            </a:r>
            <a:r>
              <a:rPr lang="en-US" sz="2400"/>
              <a:t>= P(x</a:t>
            </a:r>
            <a:r>
              <a:rPr lang="en-US" sz="2400" baseline="-25000"/>
              <a:t>a</a:t>
            </a:r>
            <a:r>
              <a:rPr lang="en-US" sz="2400"/>
              <a:t>)dx</a:t>
            </a:r>
          </a:p>
          <a:p>
            <a:r>
              <a:rPr lang="en-US" sz="2400"/>
              <a:t>Prob at </a:t>
            </a:r>
            <a:r>
              <a:rPr lang="en-US" sz="2400" i="1"/>
              <a:t>b</a:t>
            </a:r>
            <a:r>
              <a:rPr lang="en-US" sz="2400"/>
              <a:t>= P(x</a:t>
            </a:r>
            <a:r>
              <a:rPr lang="en-US" sz="2400" baseline="-25000"/>
              <a:t>b</a:t>
            </a:r>
            <a:r>
              <a:rPr lang="en-US" sz="2400"/>
              <a:t>)dx</a:t>
            </a:r>
          </a:p>
          <a:p>
            <a:endParaRPr lang="en-US" sz="2400" i="1" baseline="-25000"/>
          </a:p>
        </p:txBody>
      </p:sp>
      <p:sp>
        <p:nvSpPr>
          <p:cNvPr id="63612" name="Rectangle 124"/>
          <p:cNvSpPr>
            <a:spLocks noChangeArrowheads="1"/>
          </p:cNvSpPr>
          <p:nvPr/>
        </p:nvSpPr>
        <p:spPr bwMode="auto">
          <a:xfrm>
            <a:off x="5181600" y="5257800"/>
            <a:ext cx="3810000" cy="457200"/>
          </a:xfrm>
          <a:prstGeom prst="rect">
            <a:avLst/>
          </a:prstGeom>
          <a:noFill/>
          <a:ln w="9525">
            <a:noFill/>
            <a:miter lim="800000"/>
            <a:headEnd/>
            <a:tailEnd/>
          </a:ln>
          <a:effectLst/>
        </p:spPr>
        <p:txBody>
          <a:bodyPr>
            <a:spAutoFit/>
          </a:bodyPr>
          <a:lstStyle/>
          <a:p>
            <a:r>
              <a:rPr lang="en-US" sz="2400">
                <a:solidFill>
                  <a:srgbClr val="0066CC"/>
                </a:solidFill>
              </a:rPr>
              <a:t>(P(x) at </a:t>
            </a:r>
            <a:r>
              <a:rPr lang="en-US" sz="2400" i="1">
                <a:solidFill>
                  <a:srgbClr val="0066CC"/>
                </a:solidFill>
              </a:rPr>
              <a:t>a</a:t>
            </a:r>
            <a:r>
              <a:rPr lang="en-US" sz="2400">
                <a:solidFill>
                  <a:srgbClr val="0066CC"/>
                </a:solidFill>
              </a:rPr>
              <a:t>) &gt; 2 * (P(x) at </a:t>
            </a:r>
            <a:r>
              <a:rPr lang="en-US" sz="2400" i="1">
                <a:solidFill>
                  <a:srgbClr val="0066CC"/>
                </a:solidFill>
              </a:rPr>
              <a:t>b</a:t>
            </a:r>
            <a:r>
              <a:rPr lang="en-US" sz="2400">
                <a:solidFill>
                  <a:srgbClr val="0066CC"/>
                </a:solidFill>
              </a:rPr>
              <a:t>)</a:t>
            </a:r>
          </a:p>
        </p:txBody>
      </p:sp>
      <p:sp>
        <p:nvSpPr>
          <p:cNvPr id="63613" name="Rectangle 125"/>
          <p:cNvSpPr>
            <a:spLocks noChangeArrowheads="1"/>
          </p:cNvSpPr>
          <p:nvPr/>
        </p:nvSpPr>
        <p:spPr bwMode="auto">
          <a:xfrm>
            <a:off x="4114800" y="1295400"/>
            <a:ext cx="742950" cy="457200"/>
          </a:xfrm>
          <a:prstGeom prst="rect">
            <a:avLst/>
          </a:prstGeom>
          <a:noFill/>
          <a:ln w="9525">
            <a:noFill/>
            <a:miter lim="800000"/>
            <a:headEnd/>
            <a:tailEnd/>
          </a:ln>
          <a:effectLst/>
        </p:spPr>
        <p:txBody>
          <a:bodyPr wrap="none">
            <a:spAutoFit/>
          </a:bodyPr>
          <a:lstStyle/>
          <a:p>
            <a:r>
              <a:rPr lang="en-US" sz="2400">
                <a:solidFill>
                  <a:srgbClr val="0066CC"/>
                </a:solidFill>
              </a:rPr>
              <a:t>P(x)</a:t>
            </a:r>
          </a:p>
        </p:txBody>
      </p:sp>
      <p:sp>
        <p:nvSpPr>
          <p:cNvPr id="63614" name="Text Box 126"/>
          <p:cNvSpPr txBox="1">
            <a:spLocks noChangeArrowheads="1"/>
          </p:cNvSpPr>
          <p:nvPr/>
        </p:nvSpPr>
        <p:spPr bwMode="auto">
          <a:xfrm>
            <a:off x="1676400" y="6400800"/>
            <a:ext cx="5251450" cy="457200"/>
          </a:xfrm>
          <a:prstGeom prst="rect">
            <a:avLst/>
          </a:prstGeom>
          <a:noFill/>
          <a:ln w="9525">
            <a:noFill/>
            <a:miter lim="800000"/>
            <a:headEnd/>
            <a:tailEnd/>
          </a:ln>
          <a:effectLst/>
        </p:spPr>
        <p:txBody>
          <a:bodyPr wrap="none">
            <a:spAutoFit/>
          </a:bodyPr>
          <a:lstStyle/>
          <a:p>
            <a:r>
              <a:rPr lang="en-US" sz="2400"/>
              <a:t>Probability density is what we detect!!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342F605-96DE-4B01-88A9-DDABE96DFEE8}" type="slidenum">
              <a:rPr lang="en-US" smtClean="0"/>
              <a:pPr>
                <a:defRPr/>
              </a:pPr>
              <a:t>2</a:t>
            </a:fld>
            <a:endParaRPr lang="en-US"/>
          </a:p>
        </p:txBody>
      </p:sp>
      <p:sp>
        <p:nvSpPr>
          <p:cNvPr id="3" name="TextBox 2"/>
          <p:cNvSpPr txBox="1"/>
          <p:nvPr/>
        </p:nvSpPr>
        <p:spPr>
          <a:xfrm>
            <a:off x="609600" y="228600"/>
            <a:ext cx="7648248" cy="2677656"/>
          </a:xfrm>
          <a:prstGeom prst="rect">
            <a:avLst/>
          </a:prstGeom>
          <a:noFill/>
        </p:spPr>
        <p:txBody>
          <a:bodyPr wrap="none" rtlCol="0">
            <a:spAutoFit/>
          </a:bodyPr>
          <a:lstStyle/>
          <a:p>
            <a:r>
              <a:rPr lang="en-US" dirty="0" smtClean="0"/>
              <a:t>Reading quiz.</a:t>
            </a:r>
          </a:p>
          <a:p>
            <a:endParaRPr lang="en-US" dirty="0" smtClean="0"/>
          </a:p>
          <a:p>
            <a:r>
              <a:rPr lang="en-US" dirty="0" smtClean="0"/>
              <a:t>1. |</a:t>
            </a:r>
            <a:r>
              <a:rPr lang="en-US" dirty="0" smtClean="0">
                <a:sym typeface="Symbol"/>
              </a:rPr>
              <a:t>(x)</a:t>
            </a:r>
            <a:r>
              <a:rPr lang="en-US" dirty="0" smtClean="0"/>
              <a:t>|</a:t>
            </a:r>
            <a:r>
              <a:rPr lang="en-US" baseline="30000" dirty="0" smtClean="0"/>
              <a:t>2</a:t>
            </a:r>
            <a:r>
              <a:rPr lang="en-US" dirty="0" smtClean="0"/>
              <a:t> is   </a:t>
            </a:r>
          </a:p>
          <a:p>
            <a:r>
              <a:rPr lang="en-US" dirty="0" smtClean="0"/>
              <a:t>a. the number of electrons at position x</a:t>
            </a:r>
          </a:p>
          <a:p>
            <a:r>
              <a:rPr lang="en-US" dirty="0" smtClean="0"/>
              <a:t>b. the probability of finding an electron at x</a:t>
            </a:r>
          </a:p>
          <a:p>
            <a:r>
              <a:rPr lang="en-US" dirty="0" smtClean="0"/>
              <a:t>c. is proportional to the probability of finding electron at</a:t>
            </a:r>
          </a:p>
          <a:p>
            <a:r>
              <a:rPr lang="en-US" dirty="0" smtClean="0"/>
              <a:t>x, but is not the probability itself.</a:t>
            </a:r>
            <a:endParaRPr lang="en-CA" dirty="0"/>
          </a:p>
        </p:txBody>
      </p:sp>
      <p:sp>
        <p:nvSpPr>
          <p:cNvPr id="5" name="TextBox 4"/>
          <p:cNvSpPr txBox="1"/>
          <p:nvPr/>
        </p:nvSpPr>
        <p:spPr>
          <a:xfrm>
            <a:off x="457200" y="3124200"/>
            <a:ext cx="7855035" cy="2677656"/>
          </a:xfrm>
          <a:prstGeom prst="rect">
            <a:avLst/>
          </a:prstGeom>
          <a:noFill/>
        </p:spPr>
        <p:txBody>
          <a:bodyPr wrap="none" rtlCol="0">
            <a:spAutoFit/>
          </a:bodyPr>
          <a:lstStyle/>
          <a:p>
            <a:r>
              <a:rPr lang="en-US" dirty="0" smtClean="0"/>
              <a:t>2. The “normalization condition” means that</a:t>
            </a:r>
          </a:p>
          <a:p>
            <a:r>
              <a:rPr lang="en-US" dirty="0" smtClean="0"/>
              <a:t>a. the probability of finding an electron in a small interval</a:t>
            </a:r>
          </a:p>
          <a:p>
            <a:r>
              <a:rPr lang="en-US" dirty="0" smtClean="0">
                <a:sym typeface="Symbol"/>
              </a:rPr>
              <a:t>x must be finite.</a:t>
            </a:r>
          </a:p>
          <a:p>
            <a:r>
              <a:rPr lang="en-US" dirty="0" smtClean="0">
                <a:sym typeface="Symbol"/>
              </a:rPr>
              <a:t>b. the integral of (x) over all x is finite.</a:t>
            </a:r>
          </a:p>
          <a:p>
            <a:r>
              <a:rPr lang="en-US" dirty="0" smtClean="0">
                <a:sym typeface="Symbol"/>
              </a:rPr>
              <a:t>c. the integral of (x) over all x is = 1.</a:t>
            </a:r>
          </a:p>
          <a:p>
            <a:r>
              <a:rPr lang="en-US" dirty="0" smtClean="0">
                <a:sym typeface="Symbol"/>
              </a:rPr>
              <a:t>d. the integral of (x)</a:t>
            </a:r>
            <a:r>
              <a:rPr lang="en-US" baseline="30000" dirty="0" smtClean="0">
                <a:sym typeface="Symbol"/>
              </a:rPr>
              <a:t>2</a:t>
            </a:r>
            <a:r>
              <a:rPr lang="en-US" dirty="0" smtClean="0">
                <a:sym typeface="Symbol"/>
              </a:rPr>
              <a:t> over all x = 1.</a:t>
            </a:r>
            <a:endParaRPr lang="en-CA" dirty="0" smtClean="0">
              <a:sym typeface="Symbol"/>
            </a:endParaRPr>
          </a:p>
          <a:p>
            <a:r>
              <a:rPr lang="en-US" dirty="0" smtClean="0">
                <a:sym typeface="Symbol"/>
              </a:rPr>
              <a:t>e. the exact position of an electron is undefined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Line 2"/>
          <p:cNvSpPr>
            <a:spLocks noChangeShapeType="1"/>
          </p:cNvSpPr>
          <p:nvPr/>
        </p:nvSpPr>
        <p:spPr bwMode="auto">
          <a:xfrm>
            <a:off x="2884488" y="828675"/>
            <a:ext cx="0" cy="2559050"/>
          </a:xfrm>
          <a:prstGeom prst="line">
            <a:avLst/>
          </a:prstGeom>
          <a:noFill/>
          <a:ln w="0">
            <a:solidFill>
              <a:srgbClr val="000000"/>
            </a:solidFill>
            <a:round/>
            <a:headEnd/>
            <a:tailEnd/>
          </a:ln>
        </p:spPr>
        <p:txBody>
          <a:bodyPr/>
          <a:lstStyle/>
          <a:p>
            <a:endParaRPr lang="en-CA"/>
          </a:p>
        </p:txBody>
      </p:sp>
      <p:sp>
        <p:nvSpPr>
          <p:cNvPr id="63491" name="Line 3"/>
          <p:cNvSpPr>
            <a:spLocks noChangeShapeType="1"/>
          </p:cNvSpPr>
          <p:nvPr/>
        </p:nvSpPr>
        <p:spPr bwMode="auto">
          <a:xfrm>
            <a:off x="2830513" y="3387725"/>
            <a:ext cx="53975" cy="1588"/>
          </a:xfrm>
          <a:prstGeom prst="line">
            <a:avLst/>
          </a:prstGeom>
          <a:noFill/>
          <a:ln w="0">
            <a:solidFill>
              <a:srgbClr val="000000"/>
            </a:solidFill>
            <a:round/>
            <a:headEnd/>
            <a:tailEnd/>
          </a:ln>
        </p:spPr>
        <p:txBody>
          <a:bodyPr/>
          <a:lstStyle/>
          <a:p>
            <a:endParaRPr lang="en-CA"/>
          </a:p>
        </p:txBody>
      </p:sp>
      <p:sp>
        <p:nvSpPr>
          <p:cNvPr id="63492" name="Line 4"/>
          <p:cNvSpPr>
            <a:spLocks noChangeShapeType="1"/>
          </p:cNvSpPr>
          <p:nvPr/>
        </p:nvSpPr>
        <p:spPr bwMode="auto">
          <a:xfrm>
            <a:off x="2830513" y="2960688"/>
            <a:ext cx="53975" cy="1587"/>
          </a:xfrm>
          <a:prstGeom prst="line">
            <a:avLst/>
          </a:prstGeom>
          <a:noFill/>
          <a:ln w="0">
            <a:solidFill>
              <a:srgbClr val="000000"/>
            </a:solidFill>
            <a:round/>
            <a:headEnd/>
            <a:tailEnd/>
          </a:ln>
        </p:spPr>
        <p:txBody>
          <a:bodyPr/>
          <a:lstStyle/>
          <a:p>
            <a:endParaRPr lang="en-CA"/>
          </a:p>
        </p:txBody>
      </p:sp>
      <p:sp>
        <p:nvSpPr>
          <p:cNvPr id="63493" name="Line 5"/>
          <p:cNvSpPr>
            <a:spLocks noChangeShapeType="1"/>
          </p:cNvSpPr>
          <p:nvPr/>
        </p:nvSpPr>
        <p:spPr bwMode="auto">
          <a:xfrm>
            <a:off x="2830513" y="2533650"/>
            <a:ext cx="53975" cy="0"/>
          </a:xfrm>
          <a:prstGeom prst="line">
            <a:avLst/>
          </a:prstGeom>
          <a:noFill/>
          <a:ln w="0">
            <a:solidFill>
              <a:srgbClr val="000000"/>
            </a:solidFill>
            <a:round/>
            <a:headEnd/>
            <a:tailEnd/>
          </a:ln>
        </p:spPr>
        <p:txBody>
          <a:bodyPr/>
          <a:lstStyle/>
          <a:p>
            <a:endParaRPr lang="en-CA"/>
          </a:p>
        </p:txBody>
      </p:sp>
      <p:sp>
        <p:nvSpPr>
          <p:cNvPr id="63494" name="Line 6"/>
          <p:cNvSpPr>
            <a:spLocks noChangeShapeType="1"/>
          </p:cNvSpPr>
          <p:nvPr/>
        </p:nvSpPr>
        <p:spPr bwMode="auto">
          <a:xfrm>
            <a:off x="2830513" y="2111375"/>
            <a:ext cx="53975" cy="1588"/>
          </a:xfrm>
          <a:prstGeom prst="line">
            <a:avLst/>
          </a:prstGeom>
          <a:noFill/>
          <a:ln w="0">
            <a:solidFill>
              <a:srgbClr val="000000"/>
            </a:solidFill>
            <a:round/>
            <a:headEnd/>
            <a:tailEnd/>
          </a:ln>
        </p:spPr>
        <p:txBody>
          <a:bodyPr/>
          <a:lstStyle/>
          <a:p>
            <a:endParaRPr lang="en-CA"/>
          </a:p>
        </p:txBody>
      </p:sp>
      <p:sp>
        <p:nvSpPr>
          <p:cNvPr id="63495" name="Line 7"/>
          <p:cNvSpPr>
            <a:spLocks noChangeShapeType="1"/>
          </p:cNvSpPr>
          <p:nvPr/>
        </p:nvSpPr>
        <p:spPr bwMode="auto">
          <a:xfrm>
            <a:off x="2830513" y="1684338"/>
            <a:ext cx="53975" cy="1587"/>
          </a:xfrm>
          <a:prstGeom prst="line">
            <a:avLst/>
          </a:prstGeom>
          <a:noFill/>
          <a:ln w="0">
            <a:solidFill>
              <a:srgbClr val="000000"/>
            </a:solidFill>
            <a:round/>
            <a:headEnd/>
            <a:tailEnd/>
          </a:ln>
        </p:spPr>
        <p:txBody>
          <a:bodyPr/>
          <a:lstStyle/>
          <a:p>
            <a:endParaRPr lang="en-CA"/>
          </a:p>
        </p:txBody>
      </p:sp>
      <p:sp>
        <p:nvSpPr>
          <p:cNvPr id="63496" name="Line 8"/>
          <p:cNvSpPr>
            <a:spLocks noChangeShapeType="1"/>
          </p:cNvSpPr>
          <p:nvPr/>
        </p:nvSpPr>
        <p:spPr bwMode="auto">
          <a:xfrm>
            <a:off x="2830513" y="1257300"/>
            <a:ext cx="53975" cy="0"/>
          </a:xfrm>
          <a:prstGeom prst="line">
            <a:avLst/>
          </a:prstGeom>
          <a:noFill/>
          <a:ln w="0">
            <a:solidFill>
              <a:srgbClr val="000000"/>
            </a:solidFill>
            <a:round/>
            <a:headEnd/>
            <a:tailEnd/>
          </a:ln>
        </p:spPr>
        <p:txBody>
          <a:bodyPr/>
          <a:lstStyle/>
          <a:p>
            <a:endParaRPr lang="en-CA"/>
          </a:p>
        </p:txBody>
      </p:sp>
      <p:sp>
        <p:nvSpPr>
          <p:cNvPr id="63497" name="Line 9"/>
          <p:cNvSpPr>
            <a:spLocks noChangeShapeType="1"/>
          </p:cNvSpPr>
          <p:nvPr/>
        </p:nvSpPr>
        <p:spPr bwMode="auto">
          <a:xfrm>
            <a:off x="2830513" y="828675"/>
            <a:ext cx="53975" cy="1588"/>
          </a:xfrm>
          <a:prstGeom prst="line">
            <a:avLst/>
          </a:prstGeom>
          <a:noFill/>
          <a:ln w="0">
            <a:solidFill>
              <a:srgbClr val="000000"/>
            </a:solidFill>
            <a:round/>
            <a:headEnd/>
            <a:tailEnd/>
          </a:ln>
        </p:spPr>
        <p:txBody>
          <a:bodyPr/>
          <a:lstStyle/>
          <a:p>
            <a:endParaRPr lang="en-CA"/>
          </a:p>
        </p:txBody>
      </p:sp>
      <p:sp>
        <p:nvSpPr>
          <p:cNvPr id="63498" name="Line 10"/>
          <p:cNvSpPr>
            <a:spLocks noChangeShapeType="1"/>
          </p:cNvSpPr>
          <p:nvPr/>
        </p:nvSpPr>
        <p:spPr bwMode="auto">
          <a:xfrm>
            <a:off x="1157288" y="2111375"/>
            <a:ext cx="3448050" cy="1588"/>
          </a:xfrm>
          <a:prstGeom prst="line">
            <a:avLst/>
          </a:prstGeom>
          <a:noFill/>
          <a:ln w="0">
            <a:solidFill>
              <a:srgbClr val="000000"/>
            </a:solidFill>
            <a:round/>
            <a:headEnd/>
            <a:tailEnd/>
          </a:ln>
        </p:spPr>
        <p:txBody>
          <a:bodyPr/>
          <a:lstStyle/>
          <a:p>
            <a:endParaRPr lang="en-CA"/>
          </a:p>
        </p:txBody>
      </p:sp>
      <p:sp>
        <p:nvSpPr>
          <p:cNvPr id="63499" name="Line 11"/>
          <p:cNvSpPr>
            <a:spLocks noChangeShapeType="1"/>
          </p:cNvSpPr>
          <p:nvPr/>
        </p:nvSpPr>
        <p:spPr bwMode="auto">
          <a:xfrm flipV="1">
            <a:off x="1157288" y="2111375"/>
            <a:ext cx="0" cy="52388"/>
          </a:xfrm>
          <a:prstGeom prst="line">
            <a:avLst/>
          </a:prstGeom>
          <a:noFill/>
          <a:ln w="0">
            <a:solidFill>
              <a:srgbClr val="000000"/>
            </a:solidFill>
            <a:round/>
            <a:headEnd/>
            <a:tailEnd/>
          </a:ln>
        </p:spPr>
        <p:txBody>
          <a:bodyPr/>
          <a:lstStyle/>
          <a:p>
            <a:endParaRPr lang="en-CA"/>
          </a:p>
        </p:txBody>
      </p:sp>
      <p:sp>
        <p:nvSpPr>
          <p:cNvPr id="63500" name="Line 12"/>
          <p:cNvSpPr>
            <a:spLocks noChangeShapeType="1"/>
          </p:cNvSpPr>
          <p:nvPr/>
        </p:nvSpPr>
        <p:spPr bwMode="auto">
          <a:xfrm flipV="1">
            <a:off x="1730375" y="2111375"/>
            <a:ext cx="1588" cy="52388"/>
          </a:xfrm>
          <a:prstGeom prst="line">
            <a:avLst/>
          </a:prstGeom>
          <a:noFill/>
          <a:ln w="0">
            <a:solidFill>
              <a:srgbClr val="000000"/>
            </a:solidFill>
            <a:round/>
            <a:headEnd/>
            <a:tailEnd/>
          </a:ln>
        </p:spPr>
        <p:txBody>
          <a:bodyPr/>
          <a:lstStyle/>
          <a:p>
            <a:endParaRPr lang="en-CA"/>
          </a:p>
        </p:txBody>
      </p:sp>
      <p:sp>
        <p:nvSpPr>
          <p:cNvPr id="63501" name="Line 13"/>
          <p:cNvSpPr>
            <a:spLocks noChangeShapeType="1"/>
          </p:cNvSpPr>
          <p:nvPr/>
        </p:nvSpPr>
        <p:spPr bwMode="auto">
          <a:xfrm flipV="1">
            <a:off x="2303463" y="2111375"/>
            <a:ext cx="1587" cy="52388"/>
          </a:xfrm>
          <a:prstGeom prst="line">
            <a:avLst/>
          </a:prstGeom>
          <a:noFill/>
          <a:ln w="0">
            <a:solidFill>
              <a:srgbClr val="000000"/>
            </a:solidFill>
            <a:round/>
            <a:headEnd/>
            <a:tailEnd/>
          </a:ln>
        </p:spPr>
        <p:txBody>
          <a:bodyPr/>
          <a:lstStyle/>
          <a:p>
            <a:endParaRPr lang="en-CA"/>
          </a:p>
        </p:txBody>
      </p:sp>
      <p:sp>
        <p:nvSpPr>
          <p:cNvPr id="63502" name="Line 14"/>
          <p:cNvSpPr>
            <a:spLocks noChangeShapeType="1"/>
          </p:cNvSpPr>
          <p:nvPr/>
        </p:nvSpPr>
        <p:spPr bwMode="auto">
          <a:xfrm flipV="1">
            <a:off x="2884488" y="2111375"/>
            <a:ext cx="0" cy="52388"/>
          </a:xfrm>
          <a:prstGeom prst="line">
            <a:avLst/>
          </a:prstGeom>
          <a:noFill/>
          <a:ln w="0">
            <a:solidFill>
              <a:srgbClr val="000000"/>
            </a:solidFill>
            <a:round/>
            <a:headEnd/>
            <a:tailEnd/>
          </a:ln>
        </p:spPr>
        <p:txBody>
          <a:bodyPr/>
          <a:lstStyle/>
          <a:p>
            <a:endParaRPr lang="en-CA"/>
          </a:p>
        </p:txBody>
      </p:sp>
      <p:sp>
        <p:nvSpPr>
          <p:cNvPr id="63503" name="Line 15"/>
          <p:cNvSpPr>
            <a:spLocks noChangeShapeType="1"/>
          </p:cNvSpPr>
          <p:nvPr/>
        </p:nvSpPr>
        <p:spPr bwMode="auto">
          <a:xfrm flipV="1">
            <a:off x="3457575" y="2111375"/>
            <a:ext cx="1588" cy="52388"/>
          </a:xfrm>
          <a:prstGeom prst="line">
            <a:avLst/>
          </a:prstGeom>
          <a:noFill/>
          <a:ln w="0">
            <a:solidFill>
              <a:srgbClr val="000000"/>
            </a:solidFill>
            <a:round/>
            <a:headEnd/>
            <a:tailEnd/>
          </a:ln>
        </p:spPr>
        <p:txBody>
          <a:bodyPr/>
          <a:lstStyle/>
          <a:p>
            <a:endParaRPr lang="en-CA"/>
          </a:p>
        </p:txBody>
      </p:sp>
      <p:sp>
        <p:nvSpPr>
          <p:cNvPr id="63504" name="Line 16"/>
          <p:cNvSpPr>
            <a:spLocks noChangeShapeType="1"/>
          </p:cNvSpPr>
          <p:nvPr/>
        </p:nvSpPr>
        <p:spPr bwMode="auto">
          <a:xfrm flipV="1">
            <a:off x="4030663" y="2111375"/>
            <a:ext cx="1587" cy="52388"/>
          </a:xfrm>
          <a:prstGeom prst="line">
            <a:avLst/>
          </a:prstGeom>
          <a:noFill/>
          <a:ln w="0">
            <a:solidFill>
              <a:srgbClr val="000000"/>
            </a:solidFill>
            <a:round/>
            <a:headEnd/>
            <a:tailEnd/>
          </a:ln>
        </p:spPr>
        <p:txBody>
          <a:bodyPr/>
          <a:lstStyle/>
          <a:p>
            <a:endParaRPr lang="en-CA"/>
          </a:p>
        </p:txBody>
      </p:sp>
      <p:sp>
        <p:nvSpPr>
          <p:cNvPr id="63505" name="Line 17"/>
          <p:cNvSpPr>
            <a:spLocks noChangeShapeType="1"/>
          </p:cNvSpPr>
          <p:nvPr/>
        </p:nvSpPr>
        <p:spPr bwMode="auto">
          <a:xfrm flipV="1">
            <a:off x="4605338" y="2111375"/>
            <a:ext cx="1587" cy="52388"/>
          </a:xfrm>
          <a:prstGeom prst="line">
            <a:avLst/>
          </a:prstGeom>
          <a:noFill/>
          <a:ln w="0">
            <a:solidFill>
              <a:srgbClr val="000000"/>
            </a:solidFill>
            <a:round/>
            <a:headEnd/>
            <a:tailEnd/>
          </a:ln>
        </p:spPr>
        <p:txBody>
          <a:bodyPr/>
          <a:lstStyle/>
          <a:p>
            <a:endParaRPr lang="en-CA"/>
          </a:p>
        </p:txBody>
      </p:sp>
      <p:sp>
        <p:nvSpPr>
          <p:cNvPr id="63506" name="Line 18"/>
          <p:cNvSpPr>
            <a:spLocks noChangeShapeType="1"/>
          </p:cNvSpPr>
          <p:nvPr/>
        </p:nvSpPr>
        <p:spPr bwMode="auto">
          <a:xfrm flipV="1">
            <a:off x="1730375" y="2878138"/>
            <a:ext cx="117475" cy="82550"/>
          </a:xfrm>
          <a:prstGeom prst="line">
            <a:avLst/>
          </a:prstGeom>
          <a:noFill/>
          <a:ln w="28575">
            <a:solidFill>
              <a:srgbClr val="FF0000"/>
            </a:solidFill>
            <a:round/>
            <a:headEnd/>
            <a:tailEnd/>
          </a:ln>
        </p:spPr>
        <p:txBody>
          <a:bodyPr/>
          <a:lstStyle/>
          <a:p>
            <a:endParaRPr lang="en-CA"/>
          </a:p>
        </p:txBody>
      </p:sp>
      <p:sp>
        <p:nvSpPr>
          <p:cNvPr id="63507" name="Line 19"/>
          <p:cNvSpPr>
            <a:spLocks noChangeShapeType="1"/>
          </p:cNvSpPr>
          <p:nvPr/>
        </p:nvSpPr>
        <p:spPr bwMode="auto">
          <a:xfrm flipV="1">
            <a:off x="1847850" y="2790825"/>
            <a:ext cx="111125" cy="87313"/>
          </a:xfrm>
          <a:prstGeom prst="line">
            <a:avLst/>
          </a:prstGeom>
          <a:noFill/>
          <a:ln w="28575">
            <a:solidFill>
              <a:srgbClr val="FF0000"/>
            </a:solidFill>
            <a:round/>
            <a:headEnd/>
            <a:tailEnd/>
          </a:ln>
        </p:spPr>
        <p:txBody>
          <a:bodyPr/>
          <a:lstStyle/>
          <a:p>
            <a:endParaRPr lang="en-CA"/>
          </a:p>
        </p:txBody>
      </p:sp>
      <p:sp>
        <p:nvSpPr>
          <p:cNvPr id="63508" name="Line 20"/>
          <p:cNvSpPr>
            <a:spLocks noChangeShapeType="1"/>
          </p:cNvSpPr>
          <p:nvPr/>
        </p:nvSpPr>
        <p:spPr bwMode="auto">
          <a:xfrm flipV="1">
            <a:off x="1958975" y="2703513"/>
            <a:ext cx="117475" cy="87312"/>
          </a:xfrm>
          <a:prstGeom prst="line">
            <a:avLst/>
          </a:prstGeom>
          <a:noFill/>
          <a:ln w="28575">
            <a:solidFill>
              <a:srgbClr val="FF0000"/>
            </a:solidFill>
            <a:round/>
            <a:headEnd/>
            <a:tailEnd/>
          </a:ln>
        </p:spPr>
        <p:txBody>
          <a:bodyPr/>
          <a:lstStyle/>
          <a:p>
            <a:endParaRPr lang="en-CA"/>
          </a:p>
        </p:txBody>
      </p:sp>
      <p:sp>
        <p:nvSpPr>
          <p:cNvPr id="63509" name="Line 21"/>
          <p:cNvSpPr>
            <a:spLocks noChangeShapeType="1"/>
          </p:cNvSpPr>
          <p:nvPr/>
        </p:nvSpPr>
        <p:spPr bwMode="auto">
          <a:xfrm flipV="1">
            <a:off x="2076450" y="2620963"/>
            <a:ext cx="115888" cy="82550"/>
          </a:xfrm>
          <a:prstGeom prst="line">
            <a:avLst/>
          </a:prstGeom>
          <a:noFill/>
          <a:ln w="28575">
            <a:solidFill>
              <a:srgbClr val="FF0000"/>
            </a:solidFill>
            <a:round/>
            <a:headEnd/>
            <a:tailEnd/>
          </a:ln>
        </p:spPr>
        <p:txBody>
          <a:bodyPr/>
          <a:lstStyle/>
          <a:p>
            <a:endParaRPr lang="en-CA"/>
          </a:p>
        </p:txBody>
      </p:sp>
      <p:sp>
        <p:nvSpPr>
          <p:cNvPr id="63510" name="Freeform 22"/>
          <p:cNvSpPr>
            <a:spLocks/>
          </p:cNvSpPr>
          <p:nvPr/>
        </p:nvSpPr>
        <p:spPr bwMode="auto">
          <a:xfrm>
            <a:off x="2192338" y="2533650"/>
            <a:ext cx="111125" cy="87313"/>
          </a:xfrm>
          <a:custGeom>
            <a:avLst/>
            <a:gdLst/>
            <a:ahLst/>
            <a:cxnLst>
              <a:cxn ang="0">
                <a:pos x="0" y="90"/>
              </a:cxn>
              <a:cxn ang="0">
                <a:pos x="54" y="42"/>
              </a:cxn>
              <a:cxn ang="0">
                <a:pos x="114" y="0"/>
              </a:cxn>
            </a:cxnLst>
            <a:rect l="0" t="0" r="r" b="b"/>
            <a:pathLst>
              <a:path w="114" h="90">
                <a:moveTo>
                  <a:pt x="0" y="90"/>
                </a:moveTo>
                <a:lnTo>
                  <a:pt x="54" y="42"/>
                </a:lnTo>
                <a:lnTo>
                  <a:pt x="114" y="0"/>
                </a:lnTo>
              </a:path>
            </a:pathLst>
          </a:custGeom>
          <a:noFill/>
          <a:ln w="28575">
            <a:solidFill>
              <a:srgbClr val="FF0000"/>
            </a:solidFill>
            <a:prstDash val="solid"/>
            <a:round/>
            <a:headEnd/>
            <a:tailEnd/>
          </a:ln>
        </p:spPr>
        <p:txBody>
          <a:bodyPr/>
          <a:lstStyle/>
          <a:p>
            <a:endParaRPr lang="en-CA"/>
          </a:p>
        </p:txBody>
      </p:sp>
      <p:sp>
        <p:nvSpPr>
          <p:cNvPr id="63511" name="Line 23"/>
          <p:cNvSpPr>
            <a:spLocks noChangeShapeType="1"/>
          </p:cNvSpPr>
          <p:nvPr/>
        </p:nvSpPr>
        <p:spPr bwMode="auto">
          <a:xfrm flipV="1">
            <a:off x="2303463" y="2451100"/>
            <a:ext cx="117475" cy="82550"/>
          </a:xfrm>
          <a:prstGeom prst="line">
            <a:avLst/>
          </a:prstGeom>
          <a:noFill/>
          <a:ln w="28575">
            <a:solidFill>
              <a:srgbClr val="FF0000"/>
            </a:solidFill>
            <a:round/>
            <a:headEnd/>
            <a:tailEnd/>
          </a:ln>
        </p:spPr>
        <p:txBody>
          <a:bodyPr/>
          <a:lstStyle/>
          <a:p>
            <a:endParaRPr lang="en-CA"/>
          </a:p>
        </p:txBody>
      </p:sp>
      <p:sp>
        <p:nvSpPr>
          <p:cNvPr id="63512" name="Freeform 24"/>
          <p:cNvSpPr>
            <a:spLocks/>
          </p:cNvSpPr>
          <p:nvPr/>
        </p:nvSpPr>
        <p:spPr bwMode="auto">
          <a:xfrm>
            <a:off x="2420938" y="2363788"/>
            <a:ext cx="117475" cy="87312"/>
          </a:xfrm>
          <a:custGeom>
            <a:avLst/>
            <a:gdLst/>
            <a:ahLst/>
            <a:cxnLst>
              <a:cxn ang="0">
                <a:pos x="0" y="90"/>
              </a:cxn>
              <a:cxn ang="0">
                <a:pos x="60" y="42"/>
              </a:cxn>
              <a:cxn ang="0">
                <a:pos x="120" y="0"/>
              </a:cxn>
            </a:cxnLst>
            <a:rect l="0" t="0" r="r" b="b"/>
            <a:pathLst>
              <a:path w="120" h="90">
                <a:moveTo>
                  <a:pt x="0" y="90"/>
                </a:moveTo>
                <a:lnTo>
                  <a:pt x="60" y="42"/>
                </a:lnTo>
                <a:lnTo>
                  <a:pt x="120" y="0"/>
                </a:lnTo>
              </a:path>
            </a:pathLst>
          </a:custGeom>
          <a:noFill/>
          <a:ln w="28575">
            <a:solidFill>
              <a:srgbClr val="FF0000"/>
            </a:solidFill>
            <a:prstDash val="solid"/>
            <a:round/>
            <a:headEnd/>
            <a:tailEnd/>
          </a:ln>
        </p:spPr>
        <p:txBody>
          <a:bodyPr/>
          <a:lstStyle/>
          <a:p>
            <a:endParaRPr lang="en-CA"/>
          </a:p>
        </p:txBody>
      </p:sp>
      <p:sp>
        <p:nvSpPr>
          <p:cNvPr id="63513" name="Line 25"/>
          <p:cNvSpPr>
            <a:spLocks noChangeShapeType="1"/>
          </p:cNvSpPr>
          <p:nvPr/>
        </p:nvSpPr>
        <p:spPr bwMode="auto">
          <a:xfrm flipV="1">
            <a:off x="2538413" y="2281238"/>
            <a:ext cx="111125" cy="82550"/>
          </a:xfrm>
          <a:prstGeom prst="line">
            <a:avLst/>
          </a:prstGeom>
          <a:noFill/>
          <a:ln w="28575">
            <a:solidFill>
              <a:srgbClr val="FF0000"/>
            </a:solidFill>
            <a:round/>
            <a:headEnd/>
            <a:tailEnd/>
          </a:ln>
        </p:spPr>
        <p:txBody>
          <a:bodyPr/>
          <a:lstStyle/>
          <a:p>
            <a:endParaRPr lang="en-CA"/>
          </a:p>
        </p:txBody>
      </p:sp>
      <p:sp>
        <p:nvSpPr>
          <p:cNvPr id="63514" name="Freeform 26"/>
          <p:cNvSpPr>
            <a:spLocks/>
          </p:cNvSpPr>
          <p:nvPr/>
        </p:nvSpPr>
        <p:spPr bwMode="auto">
          <a:xfrm>
            <a:off x="2649538" y="2193925"/>
            <a:ext cx="117475" cy="87313"/>
          </a:xfrm>
          <a:custGeom>
            <a:avLst/>
            <a:gdLst/>
            <a:ahLst/>
            <a:cxnLst>
              <a:cxn ang="0">
                <a:pos x="0" y="90"/>
              </a:cxn>
              <a:cxn ang="0">
                <a:pos x="60" y="42"/>
              </a:cxn>
              <a:cxn ang="0">
                <a:pos x="120" y="0"/>
              </a:cxn>
            </a:cxnLst>
            <a:rect l="0" t="0" r="r" b="b"/>
            <a:pathLst>
              <a:path w="120" h="90">
                <a:moveTo>
                  <a:pt x="0" y="90"/>
                </a:moveTo>
                <a:lnTo>
                  <a:pt x="60" y="42"/>
                </a:lnTo>
                <a:lnTo>
                  <a:pt x="120" y="0"/>
                </a:lnTo>
              </a:path>
            </a:pathLst>
          </a:custGeom>
          <a:noFill/>
          <a:ln w="28575">
            <a:solidFill>
              <a:srgbClr val="FF0000"/>
            </a:solidFill>
            <a:prstDash val="solid"/>
            <a:round/>
            <a:headEnd/>
            <a:tailEnd/>
          </a:ln>
        </p:spPr>
        <p:txBody>
          <a:bodyPr/>
          <a:lstStyle/>
          <a:p>
            <a:endParaRPr lang="en-CA"/>
          </a:p>
        </p:txBody>
      </p:sp>
      <p:sp>
        <p:nvSpPr>
          <p:cNvPr id="63515" name="Line 27"/>
          <p:cNvSpPr>
            <a:spLocks noChangeShapeType="1"/>
          </p:cNvSpPr>
          <p:nvPr/>
        </p:nvSpPr>
        <p:spPr bwMode="auto">
          <a:xfrm flipV="1">
            <a:off x="2767013" y="2111375"/>
            <a:ext cx="117475" cy="82550"/>
          </a:xfrm>
          <a:prstGeom prst="line">
            <a:avLst/>
          </a:prstGeom>
          <a:noFill/>
          <a:ln w="28575">
            <a:solidFill>
              <a:srgbClr val="FF0000"/>
            </a:solidFill>
            <a:round/>
            <a:headEnd/>
            <a:tailEnd/>
          </a:ln>
        </p:spPr>
        <p:txBody>
          <a:bodyPr/>
          <a:lstStyle/>
          <a:p>
            <a:endParaRPr lang="en-CA"/>
          </a:p>
        </p:txBody>
      </p:sp>
      <p:sp>
        <p:nvSpPr>
          <p:cNvPr id="63516" name="Line 28"/>
          <p:cNvSpPr>
            <a:spLocks noChangeShapeType="1"/>
          </p:cNvSpPr>
          <p:nvPr/>
        </p:nvSpPr>
        <p:spPr bwMode="auto">
          <a:xfrm flipV="1">
            <a:off x="2884488" y="2024063"/>
            <a:ext cx="111125" cy="87312"/>
          </a:xfrm>
          <a:prstGeom prst="line">
            <a:avLst/>
          </a:prstGeom>
          <a:noFill/>
          <a:ln w="28575">
            <a:solidFill>
              <a:srgbClr val="FF0000"/>
            </a:solidFill>
            <a:round/>
            <a:headEnd/>
            <a:tailEnd/>
          </a:ln>
        </p:spPr>
        <p:txBody>
          <a:bodyPr/>
          <a:lstStyle/>
          <a:p>
            <a:endParaRPr lang="en-CA"/>
          </a:p>
        </p:txBody>
      </p:sp>
      <p:sp>
        <p:nvSpPr>
          <p:cNvPr id="63517" name="Line 29"/>
          <p:cNvSpPr>
            <a:spLocks noChangeShapeType="1"/>
          </p:cNvSpPr>
          <p:nvPr/>
        </p:nvSpPr>
        <p:spPr bwMode="auto">
          <a:xfrm flipV="1">
            <a:off x="2995613" y="1936750"/>
            <a:ext cx="115887" cy="87313"/>
          </a:xfrm>
          <a:prstGeom prst="line">
            <a:avLst/>
          </a:prstGeom>
          <a:noFill/>
          <a:ln w="28575">
            <a:solidFill>
              <a:srgbClr val="FF0000"/>
            </a:solidFill>
            <a:round/>
            <a:headEnd/>
            <a:tailEnd/>
          </a:ln>
        </p:spPr>
        <p:txBody>
          <a:bodyPr/>
          <a:lstStyle/>
          <a:p>
            <a:endParaRPr lang="en-CA"/>
          </a:p>
        </p:txBody>
      </p:sp>
      <p:sp>
        <p:nvSpPr>
          <p:cNvPr id="63518" name="Line 30"/>
          <p:cNvSpPr>
            <a:spLocks noChangeShapeType="1"/>
          </p:cNvSpPr>
          <p:nvPr/>
        </p:nvSpPr>
        <p:spPr bwMode="auto">
          <a:xfrm flipV="1">
            <a:off x="3111500" y="1854200"/>
            <a:ext cx="112713" cy="82550"/>
          </a:xfrm>
          <a:prstGeom prst="line">
            <a:avLst/>
          </a:prstGeom>
          <a:noFill/>
          <a:ln w="28575">
            <a:solidFill>
              <a:srgbClr val="FF0000"/>
            </a:solidFill>
            <a:round/>
            <a:headEnd/>
            <a:tailEnd/>
          </a:ln>
        </p:spPr>
        <p:txBody>
          <a:bodyPr/>
          <a:lstStyle/>
          <a:p>
            <a:endParaRPr lang="en-CA"/>
          </a:p>
        </p:txBody>
      </p:sp>
      <p:sp>
        <p:nvSpPr>
          <p:cNvPr id="63519" name="Freeform 31"/>
          <p:cNvSpPr>
            <a:spLocks/>
          </p:cNvSpPr>
          <p:nvPr/>
        </p:nvSpPr>
        <p:spPr bwMode="auto">
          <a:xfrm>
            <a:off x="3224213" y="1766888"/>
            <a:ext cx="115887" cy="87312"/>
          </a:xfrm>
          <a:custGeom>
            <a:avLst/>
            <a:gdLst/>
            <a:ahLst/>
            <a:cxnLst>
              <a:cxn ang="0">
                <a:pos x="0" y="90"/>
              </a:cxn>
              <a:cxn ang="0">
                <a:pos x="60" y="42"/>
              </a:cxn>
              <a:cxn ang="0">
                <a:pos x="120" y="0"/>
              </a:cxn>
            </a:cxnLst>
            <a:rect l="0" t="0" r="r" b="b"/>
            <a:pathLst>
              <a:path w="120" h="90">
                <a:moveTo>
                  <a:pt x="0" y="90"/>
                </a:moveTo>
                <a:lnTo>
                  <a:pt x="60" y="42"/>
                </a:lnTo>
                <a:lnTo>
                  <a:pt x="120" y="0"/>
                </a:lnTo>
              </a:path>
            </a:pathLst>
          </a:custGeom>
          <a:noFill/>
          <a:ln w="28575">
            <a:solidFill>
              <a:srgbClr val="FF0000"/>
            </a:solidFill>
            <a:prstDash val="solid"/>
            <a:round/>
            <a:headEnd/>
            <a:tailEnd/>
          </a:ln>
        </p:spPr>
        <p:txBody>
          <a:bodyPr/>
          <a:lstStyle/>
          <a:p>
            <a:endParaRPr lang="en-CA"/>
          </a:p>
        </p:txBody>
      </p:sp>
      <p:sp>
        <p:nvSpPr>
          <p:cNvPr id="63520" name="Line 32"/>
          <p:cNvSpPr>
            <a:spLocks noChangeShapeType="1"/>
          </p:cNvSpPr>
          <p:nvPr/>
        </p:nvSpPr>
        <p:spPr bwMode="auto">
          <a:xfrm flipV="1">
            <a:off x="3340100" y="1684338"/>
            <a:ext cx="117475" cy="82550"/>
          </a:xfrm>
          <a:prstGeom prst="line">
            <a:avLst/>
          </a:prstGeom>
          <a:noFill/>
          <a:ln w="28575">
            <a:solidFill>
              <a:srgbClr val="FF0000"/>
            </a:solidFill>
            <a:round/>
            <a:headEnd/>
            <a:tailEnd/>
          </a:ln>
        </p:spPr>
        <p:txBody>
          <a:bodyPr/>
          <a:lstStyle/>
          <a:p>
            <a:endParaRPr lang="en-CA"/>
          </a:p>
        </p:txBody>
      </p:sp>
      <p:sp>
        <p:nvSpPr>
          <p:cNvPr id="63521" name="Freeform 33"/>
          <p:cNvSpPr>
            <a:spLocks/>
          </p:cNvSpPr>
          <p:nvPr/>
        </p:nvSpPr>
        <p:spPr bwMode="auto">
          <a:xfrm>
            <a:off x="3457575" y="1597025"/>
            <a:ext cx="111125" cy="87313"/>
          </a:xfrm>
          <a:custGeom>
            <a:avLst/>
            <a:gdLst/>
            <a:ahLst/>
            <a:cxnLst>
              <a:cxn ang="0">
                <a:pos x="0" y="90"/>
              </a:cxn>
              <a:cxn ang="0">
                <a:pos x="54" y="42"/>
              </a:cxn>
              <a:cxn ang="0">
                <a:pos x="114" y="0"/>
              </a:cxn>
            </a:cxnLst>
            <a:rect l="0" t="0" r="r" b="b"/>
            <a:pathLst>
              <a:path w="114" h="90">
                <a:moveTo>
                  <a:pt x="0" y="90"/>
                </a:moveTo>
                <a:lnTo>
                  <a:pt x="54" y="42"/>
                </a:lnTo>
                <a:lnTo>
                  <a:pt x="114" y="0"/>
                </a:lnTo>
              </a:path>
            </a:pathLst>
          </a:custGeom>
          <a:noFill/>
          <a:ln w="28575">
            <a:solidFill>
              <a:srgbClr val="FF0000"/>
            </a:solidFill>
            <a:prstDash val="solid"/>
            <a:round/>
            <a:headEnd/>
            <a:tailEnd/>
          </a:ln>
        </p:spPr>
        <p:txBody>
          <a:bodyPr/>
          <a:lstStyle/>
          <a:p>
            <a:endParaRPr lang="en-CA"/>
          </a:p>
        </p:txBody>
      </p:sp>
      <p:sp>
        <p:nvSpPr>
          <p:cNvPr id="63522" name="Line 34"/>
          <p:cNvSpPr>
            <a:spLocks noChangeShapeType="1"/>
          </p:cNvSpPr>
          <p:nvPr/>
        </p:nvSpPr>
        <p:spPr bwMode="auto">
          <a:xfrm flipV="1">
            <a:off x="3568700" y="1514475"/>
            <a:ext cx="117475" cy="82550"/>
          </a:xfrm>
          <a:prstGeom prst="line">
            <a:avLst/>
          </a:prstGeom>
          <a:noFill/>
          <a:ln w="28575">
            <a:solidFill>
              <a:srgbClr val="FF0000"/>
            </a:solidFill>
            <a:round/>
            <a:headEnd/>
            <a:tailEnd/>
          </a:ln>
        </p:spPr>
        <p:txBody>
          <a:bodyPr/>
          <a:lstStyle/>
          <a:p>
            <a:endParaRPr lang="en-CA"/>
          </a:p>
        </p:txBody>
      </p:sp>
      <p:sp>
        <p:nvSpPr>
          <p:cNvPr id="63523" name="Line 35"/>
          <p:cNvSpPr>
            <a:spLocks noChangeShapeType="1"/>
          </p:cNvSpPr>
          <p:nvPr/>
        </p:nvSpPr>
        <p:spPr bwMode="auto">
          <a:xfrm flipV="1">
            <a:off x="3686175" y="1427163"/>
            <a:ext cx="117475" cy="87312"/>
          </a:xfrm>
          <a:prstGeom prst="line">
            <a:avLst/>
          </a:prstGeom>
          <a:noFill/>
          <a:ln w="28575">
            <a:solidFill>
              <a:srgbClr val="FF0000"/>
            </a:solidFill>
            <a:round/>
            <a:headEnd/>
            <a:tailEnd/>
          </a:ln>
        </p:spPr>
        <p:txBody>
          <a:bodyPr/>
          <a:lstStyle/>
          <a:p>
            <a:endParaRPr lang="en-CA"/>
          </a:p>
        </p:txBody>
      </p:sp>
      <p:sp>
        <p:nvSpPr>
          <p:cNvPr id="63524" name="Line 36"/>
          <p:cNvSpPr>
            <a:spLocks noChangeShapeType="1"/>
          </p:cNvSpPr>
          <p:nvPr/>
        </p:nvSpPr>
        <p:spPr bwMode="auto">
          <a:xfrm flipV="1">
            <a:off x="3803650" y="1338263"/>
            <a:ext cx="111125" cy="88900"/>
          </a:xfrm>
          <a:prstGeom prst="line">
            <a:avLst/>
          </a:prstGeom>
          <a:noFill/>
          <a:ln w="28575">
            <a:solidFill>
              <a:srgbClr val="FF0000"/>
            </a:solidFill>
            <a:round/>
            <a:headEnd/>
            <a:tailEnd/>
          </a:ln>
        </p:spPr>
        <p:txBody>
          <a:bodyPr/>
          <a:lstStyle/>
          <a:p>
            <a:endParaRPr lang="en-CA"/>
          </a:p>
        </p:txBody>
      </p:sp>
      <p:sp>
        <p:nvSpPr>
          <p:cNvPr id="63525" name="Line 37"/>
          <p:cNvSpPr>
            <a:spLocks noChangeShapeType="1"/>
          </p:cNvSpPr>
          <p:nvPr/>
        </p:nvSpPr>
        <p:spPr bwMode="auto">
          <a:xfrm flipV="1">
            <a:off x="3914775" y="1257300"/>
            <a:ext cx="115888" cy="80963"/>
          </a:xfrm>
          <a:prstGeom prst="line">
            <a:avLst/>
          </a:prstGeom>
          <a:noFill/>
          <a:ln w="28575">
            <a:solidFill>
              <a:srgbClr val="FF0000"/>
            </a:solidFill>
            <a:round/>
            <a:headEnd/>
            <a:tailEnd/>
          </a:ln>
        </p:spPr>
        <p:txBody>
          <a:bodyPr/>
          <a:lstStyle/>
          <a:p>
            <a:endParaRPr lang="en-CA"/>
          </a:p>
        </p:txBody>
      </p:sp>
      <p:sp>
        <p:nvSpPr>
          <p:cNvPr id="63526" name="Rectangle 38"/>
          <p:cNvSpPr>
            <a:spLocks noChangeArrowheads="1"/>
          </p:cNvSpPr>
          <p:nvPr/>
        </p:nvSpPr>
        <p:spPr bwMode="auto">
          <a:xfrm>
            <a:off x="2660650" y="2017713"/>
            <a:ext cx="155575" cy="334962"/>
          </a:xfrm>
          <a:prstGeom prst="rect">
            <a:avLst/>
          </a:prstGeom>
          <a:noFill/>
          <a:ln w="9525">
            <a:noFill/>
            <a:miter lim="800000"/>
            <a:headEnd/>
            <a:tailEnd/>
          </a:ln>
        </p:spPr>
        <p:txBody>
          <a:bodyPr wrap="none" lIns="0" tIns="0" rIns="0" bIns="0">
            <a:spAutoFit/>
          </a:bodyPr>
          <a:lstStyle/>
          <a:p>
            <a:r>
              <a:rPr lang="en-US" sz="2200">
                <a:solidFill>
                  <a:srgbClr val="000000"/>
                </a:solidFill>
              </a:rPr>
              <a:t>0</a:t>
            </a:r>
            <a:endParaRPr lang="en-US" sz="2400"/>
          </a:p>
        </p:txBody>
      </p:sp>
      <p:sp>
        <p:nvSpPr>
          <p:cNvPr id="63527" name="Rectangle 39"/>
          <p:cNvSpPr>
            <a:spLocks noChangeArrowheads="1"/>
          </p:cNvSpPr>
          <p:nvPr/>
        </p:nvSpPr>
        <p:spPr bwMode="auto">
          <a:xfrm>
            <a:off x="1663700" y="2155825"/>
            <a:ext cx="249238" cy="334963"/>
          </a:xfrm>
          <a:prstGeom prst="rect">
            <a:avLst/>
          </a:prstGeom>
          <a:noFill/>
          <a:ln w="9525">
            <a:noFill/>
            <a:miter lim="800000"/>
            <a:headEnd/>
            <a:tailEnd/>
          </a:ln>
        </p:spPr>
        <p:txBody>
          <a:bodyPr wrap="none" lIns="0" tIns="0" rIns="0" bIns="0">
            <a:spAutoFit/>
          </a:bodyPr>
          <a:lstStyle/>
          <a:p>
            <a:r>
              <a:rPr lang="en-US" sz="2200">
                <a:solidFill>
                  <a:srgbClr val="000000"/>
                </a:solidFill>
              </a:rPr>
              <a:t>-L</a:t>
            </a:r>
            <a:endParaRPr lang="en-US" sz="2400"/>
          </a:p>
        </p:txBody>
      </p:sp>
      <p:sp>
        <p:nvSpPr>
          <p:cNvPr id="63528" name="Rectangle 40"/>
          <p:cNvSpPr>
            <a:spLocks noChangeArrowheads="1"/>
          </p:cNvSpPr>
          <p:nvPr/>
        </p:nvSpPr>
        <p:spPr bwMode="auto">
          <a:xfrm>
            <a:off x="2660650" y="1036638"/>
            <a:ext cx="176213" cy="334962"/>
          </a:xfrm>
          <a:prstGeom prst="rect">
            <a:avLst/>
          </a:prstGeom>
          <a:noFill/>
          <a:ln w="9525">
            <a:noFill/>
            <a:miter lim="800000"/>
            <a:headEnd/>
            <a:tailEnd/>
          </a:ln>
        </p:spPr>
        <p:txBody>
          <a:bodyPr wrap="none" lIns="0" tIns="0" rIns="0" bIns="0">
            <a:spAutoFit/>
          </a:bodyPr>
          <a:lstStyle/>
          <a:p>
            <a:r>
              <a:rPr lang="en-US" sz="2200">
                <a:solidFill>
                  <a:srgbClr val="000000"/>
                </a:solidFill>
                <a:latin typeface="Symbol" pitchFamily="18" charset="2"/>
              </a:rPr>
              <a:t>a</a:t>
            </a:r>
            <a:endParaRPr lang="en-US" sz="2400">
              <a:latin typeface="Symbol" pitchFamily="18" charset="2"/>
            </a:endParaRPr>
          </a:p>
        </p:txBody>
      </p:sp>
      <p:sp>
        <p:nvSpPr>
          <p:cNvPr id="63529" name="Rectangle 41"/>
          <p:cNvSpPr>
            <a:spLocks noChangeArrowheads="1"/>
          </p:cNvSpPr>
          <p:nvPr/>
        </p:nvSpPr>
        <p:spPr bwMode="auto">
          <a:xfrm>
            <a:off x="2836863" y="2263775"/>
            <a:ext cx="155575" cy="334963"/>
          </a:xfrm>
          <a:prstGeom prst="rect">
            <a:avLst/>
          </a:prstGeom>
          <a:noFill/>
          <a:ln w="9525">
            <a:noFill/>
            <a:miter lim="800000"/>
            <a:headEnd/>
            <a:tailEnd/>
          </a:ln>
        </p:spPr>
        <p:txBody>
          <a:bodyPr wrap="none" lIns="0" tIns="0" rIns="0" bIns="0">
            <a:spAutoFit/>
          </a:bodyPr>
          <a:lstStyle/>
          <a:p>
            <a:r>
              <a:rPr lang="en-US" sz="2200">
                <a:solidFill>
                  <a:srgbClr val="000000"/>
                </a:solidFill>
              </a:rPr>
              <a:t>0</a:t>
            </a:r>
            <a:endParaRPr lang="en-US" sz="2400"/>
          </a:p>
        </p:txBody>
      </p:sp>
      <p:sp>
        <p:nvSpPr>
          <p:cNvPr id="63530" name="Rectangle 42"/>
          <p:cNvSpPr>
            <a:spLocks noChangeArrowheads="1"/>
          </p:cNvSpPr>
          <p:nvPr/>
        </p:nvSpPr>
        <p:spPr bwMode="auto">
          <a:xfrm>
            <a:off x="4005263" y="2201863"/>
            <a:ext cx="155575" cy="334962"/>
          </a:xfrm>
          <a:prstGeom prst="rect">
            <a:avLst/>
          </a:prstGeom>
          <a:noFill/>
          <a:ln w="9525">
            <a:noFill/>
            <a:miter lim="800000"/>
            <a:headEnd/>
            <a:tailEnd/>
          </a:ln>
        </p:spPr>
        <p:txBody>
          <a:bodyPr wrap="none" lIns="0" tIns="0" rIns="0" bIns="0">
            <a:spAutoFit/>
          </a:bodyPr>
          <a:lstStyle/>
          <a:p>
            <a:r>
              <a:rPr lang="en-US" sz="2200">
                <a:solidFill>
                  <a:srgbClr val="000000"/>
                </a:solidFill>
              </a:rPr>
              <a:t>L</a:t>
            </a:r>
            <a:endParaRPr lang="en-US" sz="2400"/>
          </a:p>
        </p:txBody>
      </p:sp>
      <p:sp>
        <p:nvSpPr>
          <p:cNvPr id="63531" name="Line 43"/>
          <p:cNvSpPr>
            <a:spLocks noChangeShapeType="1"/>
          </p:cNvSpPr>
          <p:nvPr/>
        </p:nvSpPr>
        <p:spPr bwMode="auto">
          <a:xfrm>
            <a:off x="1731963" y="2108200"/>
            <a:ext cx="0" cy="844550"/>
          </a:xfrm>
          <a:prstGeom prst="line">
            <a:avLst/>
          </a:prstGeom>
          <a:noFill/>
          <a:ln w="28575">
            <a:solidFill>
              <a:srgbClr val="FF5050"/>
            </a:solidFill>
            <a:round/>
            <a:headEnd/>
            <a:tailEnd/>
          </a:ln>
          <a:effectLst/>
        </p:spPr>
        <p:txBody>
          <a:bodyPr/>
          <a:lstStyle/>
          <a:p>
            <a:endParaRPr lang="en-CA"/>
          </a:p>
        </p:txBody>
      </p:sp>
      <p:sp>
        <p:nvSpPr>
          <p:cNvPr id="63532" name="Line 44"/>
          <p:cNvSpPr>
            <a:spLocks noChangeShapeType="1"/>
          </p:cNvSpPr>
          <p:nvPr/>
        </p:nvSpPr>
        <p:spPr bwMode="auto">
          <a:xfrm flipH="1">
            <a:off x="304800" y="2108200"/>
            <a:ext cx="1452563" cy="0"/>
          </a:xfrm>
          <a:prstGeom prst="line">
            <a:avLst/>
          </a:prstGeom>
          <a:noFill/>
          <a:ln w="28575">
            <a:solidFill>
              <a:srgbClr val="0066CC"/>
            </a:solidFill>
            <a:round/>
            <a:headEnd/>
            <a:tailEnd/>
          </a:ln>
          <a:effectLst/>
        </p:spPr>
        <p:txBody>
          <a:bodyPr/>
          <a:lstStyle/>
          <a:p>
            <a:endParaRPr lang="en-CA"/>
          </a:p>
        </p:txBody>
      </p:sp>
      <p:sp>
        <p:nvSpPr>
          <p:cNvPr id="63533" name="Line 45"/>
          <p:cNvSpPr>
            <a:spLocks noChangeShapeType="1"/>
          </p:cNvSpPr>
          <p:nvPr/>
        </p:nvSpPr>
        <p:spPr bwMode="auto">
          <a:xfrm flipH="1">
            <a:off x="4033838" y="2108200"/>
            <a:ext cx="1452562" cy="0"/>
          </a:xfrm>
          <a:prstGeom prst="line">
            <a:avLst/>
          </a:prstGeom>
          <a:noFill/>
          <a:ln w="28575">
            <a:solidFill>
              <a:srgbClr val="0066CC"/>
            </a:solidFill>
            <a:round/>
            <a:headEnd/>
            <a:tailEnd/>
          </a:ln>
          <a:effectLst/>
        </p:spPr>
        <p:txBody>
          <a:bodyPr/>
          <a:lstStyle/>
          <a:p>
            <a:endParaRPr lang="en-CA"/>
          </a:p>
        </p:txBody>
      </p:sp>
      <p:sp>
        <p:nvSpPr>
          <p:cNvPr id="63534" name="Rectangle 46"/>
          <p:cNvSpPr>
            <a:spLocks noChangeArrowheads="1"/>
          </p:cNvSpPr>
          <p:nvPr/>
        </p:nvSpPr>
        <p:spPr bwMode="auto">
          <a:xfrm>
            <a:off x="2132013" y="457200"/>
            <a:ext cx="6080126" cy="461665"/>
          </a:xfrm>
          <a:prstGeom prst="rect">
            <a:avLst/>
          </a:prstGeom>
          <a:noFill/>
          <a:ln w="9525">
            <a:noFill/>
            <a:miter lim="800000"/>
            <a:headEnd/>
            <a:tailEnd/>
          </a:ln>
          <a:effectLst/>
        </p:spPr>
        <p:txBody>
          <a:bodyPr wrap="none">
            <a:spAutoFit/>
          </a:bodyPr>
          <a:lstStyle/>
          <a:p>
            <a:r>
              <a:rPr lang="en-US" sz="2400" dirty="0">
                <a:latin typeface="Symbol" pitchFamily="18" charset="2"/>
              </a:rPr>
              <a:t>Y</a:t>
            </a:r>
            <a:r>
              <a:rPr lang="en-US" sz="2400" dirty="0"/>
              <a:t>(</a:t>
            </a:r>
            <a:r>
              <a:rPr lang="en-US" sz="2400" dirty="0" err="1"/>
              <a:t>x,t</a:t>
            </a:r>
            <a:r>
              <a:rPr lang="en-US" sz="2400" dirty="0"/>
              <a:t>=0)=</a:t>
            </a:r>
            <a:r>
              <a:rPr lang="en-US" sz="2200" dirty="0">
                <a:solidFill>
                  <a:srgbClr val="000000"/>
                </a:solidFill>
                <a:latin typeface="Symbol" pitchFamily="18" charset="2"/>
              </a:rPr>
              <a:t>a</a:t>
            </a:r>
            <a:r>
              <a:rPr lang="en-US" sz="2400" dirty="0"/>
              <a:t>x/L from 0 to </a:t>
            </a:r>
            <a:r>
              <a:rPr lang="en-US" sz="2400" dirty="0" smtClean="0"/>
              <a:t>L,   where L = 5 nm</a:t>
            </a:r>
            <a:endParaRPr lang="en-US" sz="2400" dirty="0"/>
          </a:p>
        </p:txBody>
      </p:sp>
      <p:sp>
        <p:nvSpPr>
          <p:cNvPr id="63535" name="Text Box 47"/>
          <p:cNvSpPr txBox="1">
            <a:spLocks noChangeArrowheads="1"/>
          </p:cNvSpPr>
          <p:nvPr/>
        </p:nvSpPr>
        <p:spPr bwMode="auto">
          <a:xfrm>
            <a:off x="1627188" y="1524000"/>
            <a:ext cx="354012" cy="457200"/>
          </a:xfrm>
          <a:prstGeom prst="rect">
            <a:avLst/>
          </a:prstGeom>
          <a:noFill/>
          <a:ln w="9525">
            <a:noFill/>
            <a:miter lim="800000"/>
            <a:headEnd/>
            <a:tailEnd/>
          </a:ln>
          <a:effectLst/>
        </p:spPr>
        <p:txBody>
          <a:bodyPr wrap="none">
            <a:spAutoFit/>
          </a:bodyPr>
          <a:lstStyle/>
          <a:p>
            <a:r>
              <a:rPr lang="en-US" sz="2400" i="1"/>
              <a:t>a</a:t>
            </a:r>
          </a:p>
        </p:txBody>
      </p:sp>
      <p:sp>
        <p:nvSpPr>
          <p:cNvPr id="63536" name="Text Box 48"/>
          <p:cNvSpPr txBox="1">
            <a:spLocks noChangeArrowheads="1"/>
          </p:cNvSpPr>
          <p:nvPr/>
        </p:nvSpPr>
        <p:spPr bwMode="auto">
          <a:xfrm>
            <a:off x="2141538" y="1524000"/>
            <a:ext cx="354012" cy="457200"/>
          </a:xfrm>
          <a:prstGeom prst="rect">
            <a:avLst/>
          </a:prstGeom>
          <a:noFill/>
          <a:ln w="9525">
            <a:noFill/>
            <a:miter lim="800000"/>
            <a:headEnd/>
            <a:tailEnd/>
          </a:ln>
          <a:effectLst/>
        </p:spPr>
        <p:txBody>
          <a:bodyPr wrap="none">
            <a:spAutoFit/>
          </a:bodyPr>
          <a:lstStyle/>
          <a:p>
            <a:r>
              <a:rPr lang="en-US" sz="2400" i="1"/>
              <a:t>b</a:t>
            </a:r>
          </a:p>
        </p:txBody>
      </p:sp>
      <p:sp>
        <p:nvSpPr>
          <p:cNvPr id="63537" name="Text Box 49"/>
          <p:cNvSpPr txBox="1">
            <a:spLocks noChangeArrowheads="1"/>
          </p:cNvSpPr>
          <p:nvPr/>
        </p:nvSpPr>
        <p:spPr bwMode="auto">
          <a:xfrm>
            <a:off x="2690813" y="1495425"/>
            <a:ext cx="336550" cy="457200"/>
          </a:xfrm>
          <a:prstGeom prst="rect">
            <a:avLst/>
          </a:prstGeom>
          <a:noFill/>
          <a:ln w="9525">
            <a:noFill/>
            <a:miter lim="800000"/>
            <a:headEnd/>
            <a:tailEnd/>
          </a:ln>
          <a:effectLst/>
        </p:spPr>
        <p:txBody>
          <a:bodyPr wrap="none">
            <a:spAutoFit/>
          </a:bodyPr>
          <a:lstStyle/>
          <a:p>
            <a:r>
              <a:rPr lang="en-US" sz="2400" i="1"/>
              <a:t>c</a:t>
            </a:r>
          </a:p>
        </p:txBody>
      </p:sp>
      <p:sp>
        <p:nvSpPr>
          <p:cNvPr id="63538" name="Rectangle 50"/>
          <p:cNvSpPr>
            <a:spLocks noChangeArrowheads="1"/>
          </p:cNvSpPr>
          <p:nvPr/>
        </p:nvSpPr>
        <p:spPr bwMode="auto">
          <a:xfrm>
            <a:off x="1752600" y="1905000"/>
            <a:ext cx="76200" cy="381000"/>
          </a:xfrm>
          <a:prstGeom prst="rect">
            <a:avLst/>
          </a:prstGeom>
          <a:solidFill>
            <a:schemeClr val="accent1">
              <a:alpha val="44000"/>
            </a:schemeClr>
          </a:solidFill>
          <a:ln w="9525">
            <a:solidFill>
              <a:schemeClr val="tx1"/>
            </a:solidFill>
            <a:miter lim="800000"/>
            <a:headEnd/>
            <a:tailEnd/>
          </a:ln>
          <a:effectLst/>
        </p:spPr>
        <p:txBody>
          <a:bodyPr wrap="none" anchor="ctr"/>
          <a:lstStyle/>
          <a:p>
            <a:endParaRPr lang="en-CA"/>
          </a:p>
        </p:txBody>
      </p:sp>
      <p:sp>
        <p:nvSpPr>
          <p:cNvPr id="63539" name="Rectangle 51"/>
          <p:cNvSpPr>
            <a:spLocks noChangeArrowheads="1"/>
          </p:cNvSpPr>
          <p:nvPr/>
        </p:nvSpPr>
        <p:spPr bwMode="auto">
          <a:xfrm>
            <a:off x="2266950" y="1905000"/>
            <a:ext cx="76200" cy="381000"/>
          </a:xfrm>
          <a:prstGeom prst="rect">
            <a:avLst/>
          </a:prstGeom>
          <a:solidFill>
            <a:schemeClr val="accent1">
              <a:alpha val="44000"/>
            </a:schemeClr>
          </a:solidFill>
          <a:ln w="9525">
            <a:solidFill>
              <a:schemeClr val="tx1"/>
            </a:solidFill>
            <a:miter lim="800000"/>
            <a:headEnd/>
            <a:tailEnd/>
          </a:ln>
          <a:effectLst/>
        </p:spPr>
        <p:txBody>
          <a:bodyPr wrap="none" anchor="ctr"/>
          <a:lstStyle/>
          <a:p>
            <a:endParaRPr lang="en-CA"/>
          </a:p>
        </p:txBody>
      </p:sp>
      <p:sp>
        <p:nvSpPr>
          <p:cNvPr id="63540" name="Rectangle 52"/>
          <p:cNvSpPr>
            <a:spLocks noChangeArrowheads="1"/>
          </p:cNvSpPr>
          <p:nvPr/>
        </p:nvSpPr>
        <p:spPr bwMode="auto">
          <a:xfrm>
            <a:off x="2843213" y="1873250"/>
            <a:ext cx="74612" cy="412750"/>
          </a:xfrm>
          <a:prstGeom prst="rect">
            <a:avLst/>
          </a:prstGeom>
          <a:solidFill>
            <a:schemeClr val="accent1">
              <a:alpha val="44000"/>
            </a:schemeClr>
          </a:solidFill>
          <a:ln w="9525">
            <a:solidFill>
              <a:schemeClr val="tx1"/>
            </a:solidFill>
            <a:miter lim="800000"/>
            <a:headEnd/>
            <a:tailEnd/>
          </a:ln>
          <a:effectLst/>
        </p:spPr>
        <p:txBody>
          <a:bodyPr wrap="none" anchor="ctr"/>
          <a:lstStyle/>
          <a:p>
            <a:endParaRPr lang="en-CA"/>
          </a:p>
        </p:txBody>
      </p:sp>
      <p:sp>
        <p:nvSpPr>
          <p:cNvPr id="63541" name="Text Box 53"/>
          <p:cNvSpPr txBox="1">
            <a:spLocks noChangeArrowheads="1"/>
          </p:cNvSpPr>
          <p:nvPr/>
        </p:nvSpPr>
        <p:spPr bwMode="auto">
          <a:xfrm>
            <a:off x="3473450" y="1527175"/>
            <a:ext cx="354013" cy="457200"/>
          </a:xfrm>
          <a:prstGeom prst="rect">
            <a:avLst/>
          </a:prstGeom>
          <a:noFill/>
          <a:ln w="9525">
            <a:noFill/>
            <a:miter lim="800000"/>
            <a:headEnd/>
            <a:tailEnd/>
          </a:ln>
          <a:effectLst/>
        </p:spPr>
        <p:txBody>
          <a:bodyPr wrap="none">
            <a:spAutoFit/>
          </a:bodyPr>
          <a:lstStyle/>
          <a:p>
            <a:r>
              <a:rPr lang="en-US" sz="2400" i="1"/>
              <a:t>d</a:t>
            </a:r>
          </a:p>
        </p:txBody>
      </p:sp>
      <p:sp>
        <p:nvSpPr>
          <p:cNvPr id="63542" name="Rectangle 54"/>
          <p:cNvSpPr>
            <a:spLocks noChangeArrowheads="1"/>
          </p:cNvSpPr>
          <p:nvPr/>
        </p:nvSpPr>
        <p:spPr bwMode="auto">
          <a:xfrm>
            <a:off x="3625850" y="1905000"/>
            <a:ext cx="74613" cy="415925"/>
          </a:xfrm>
          <a:prstGeom prst="rect">
            <a:avLst/>
          </a:prstGeom>
          <a:solidFill>
            <a:schemeClr val="accent1">
              <a:alpha val="44000"/>
            </a:schemeClr>
          </a:solidFill>
          <a:ln w="9525">
            <a:solidFill>
              <a:schemeClr val="tx1"/>
            </a:solidFill>
            <a:miter lim="800000"/>
            <a:headEnd/>
            <a:tailEnd/>
          </a:ln>
          <a:effectLst/>
        </p:spPr>
        <p:txBody>
          <a:bodyPr wrap="none" anchor="ctr"/>
          <a:lstStyle/>
          <a:p>
            <a:endParaRPr lang="en-CA"/>
          </a:p>
        </p:txBody>
      </p:sp>
      <p:sp>
        <p:nvSpPr>
          <p:cNvPr id="63543" name="Line 55"/>
          <p:cNvSpPr>
            <a:spLocks noChangeShapeType="1"/>
          </p:cNvSpPr>
          <p:nvPr/>
        </p:nvSpPr>
        <p:spPr bwMode="auto">
          <a:xfrm>
            <a:off x="1524000" y="1981200"/>
            <a:ext cx="228600" cy="0"/>
          </a:xfrm>
          <a:prstGeom prst="line">
            <a:avLst/>
          </a:prstGeom>
          <a:noFill/>
          <a:ln w="9525">
            <a:solidFill>
              <a:schemeClr val="tx1"/>
            </a:solidFill>
            <a:round/>
            <a:headEnd/>
            <a:tailEnd type="triangle" w="med" len="med"/>
          </a:ln>
          <a:effectLst/>
        </p:spPr>
        <p:txBody>
          <a:bodyPr/>
          <a:lstStyle/>
          <a:p>
            <a:endParaRPr lang="en-CA"/>
          </a:p>
        </p:txBody>
      </p:sp>
      <p:sp>
        <p:nvSpPr>
          <p:cNvPr id="63544" name="Text Box 56"/>
          <p:cNvSpPr txBox="1">
            <a:spLocks noChangeArrowheads="1"/>
          </p:cNvSpPr>
          <p:nvPr/>
        </p:nvSpPr>
        <p:spPr bwMode="auto">
          <a:xfrm>
            <a:off x="1119188" y="1736725"/>
            <a:ext cx="506412" cy="457200"/>
          </a:xfrm>
          <a:prstGeom prst="rect">
            <a:avLst/>
          </a:prstGeom>
          <a:noFill/>
          <a:ln w="9525">
            <a:noFill/>
            <a:miter lim="800000"/>
            <a:headEnd/>
            <a:tailEnd/>
          </a:ln>
          <a:effectLst/>
        </p:spPr>
        <p:txBody>
          <a:bodyPr wrap="none">
            <a:spAutoFit/>
          </a:bodyPr>
          <a:lstStyle/>
          <a:p>
            <a:r>
              <a:rPr lang="en-US" sz="2400"/>
              <a:t>dx</a:t>
            </a:r>
          </a:p>
        </p:txBody>
      </p:sp>
      <p:sp>
        <p:nvSpPr>
          <p:cNvPr id="63545" name="Text Box 57"/>
          <p:cNvSpPr txBox="1">
            <a:spLocks noChangeArrowheads="1"/>
          </p:cNvSpPr>
          <p:nvPr/>
        </p:nvSpPr>
        <p:spPr bwMode="auto">
          <a:xfrm>
            <a:off x="103188" y="0"/>
            <a:ext cx="7745412" cy="457200"/>
          </a:xfrm>
          <a:prstGeom prst="rect">
            <a:avLst/>
          </a:prstGeom>
          <a:noFill/>
          <a:ln w="9525">
            <a:noFill/>
            <a:miter lim="800000"/>
            <a:headEnd/>
            <a:tailEnd/>
          </a:ln>
          <a:effectLst/>
        </p:spPr>
        <p:txBody>
          <a:bodyPr wrap="none">
            <a:spAutoFit/>
          </a:bodyPr>
          <a:lstStyle/>
          <a:p>
            <a:r>
              <a:rPr lang="en-US" sz="2400"/>
              <a:t>An electron is described by the following wave function: </a:t>
            </a:r>
          </a:p>
        </p:txBody>
      </p:sp>
      <p:sp>
        <p:nvSpPr>
          <p:cNvPr id="63547" name="Rectangle 59"/>
          <p:cNvSpPr>
            <a:spLocks noChangeArrowheads="1"/>
          </p:cNvSpPr>
          <p:nvPr/>
        </p:nvSpPr>
        <p:spPr bwMode="auto">
          <a:xfrm>
            <a:off x="5257800" y="1981200"/>
            <a:ext cx="336550" cy="457200"/>
          </a:xfrm>
          <a:prstGeom prst="rect">
            <a:avLst/>
          </a:prstGeom>
          <a:noFill/>
          <a:ln w="9525">
            <a:noFill/>
            <a:miter lim="800000"/>
            <a:headEnd/>
            <a:tailEnd/>
          </a:ln>
          <a:effectLst/>
        </p:spPr>
        <p:txBody>
          <a:bodyPr wrap="none">
            <a:spAutoFit/>
          </a:bodyPr>
          <a:lstStyle/>
          <a:p>
            <a:r>
              <a:rPr lang="en-US" sz="2400"/>
              <a:t>x</a:t>
            </a:r>
          </a:p>
        </p:txBody>
      </p:sp>
      <p:sp>
        <p:nvSpPr>
          <p:cNvPr id="63548" name="Line 60"/>
          <p:cNvSpPr>
            <a:spLocks noChangeShapeType="1"/>
          </p:cNvSpPr>
          <p:nvPr/>
        </p:nvSpPr>
        <p:spPr bwMode="auto">
          <a:xfrm>
            <a:off x="2874963" y="822325"/>
            <a:ext cx="0" cy="2563813"/>
          </a:xfrm>
          <a:prstGeom prst="line">
            <a:avLst/>
          </a:prstGeom>
          <a:noFill/>
          <a:ln w="0">
            <a:solidFill>
              <a:srgbClr val="000000"/>
            </a:solidFill>
            <a:round/>
            <a:headEnd/>
            <a:tailEnd/>
          </a:ln>
        </p:spPr>
        <p:txBody>
          <a:bodyPr/>
          <a:lstStyle/>
          <a:p>
            <a:endParaRPr lang="en-CA"/>
          </a:p>
        </p:txBody>
      </p:sp>
      <p:sp>
        <p:nvSpPr>
          <p:cNvPr id="63549" name="Line 61"/>
          <p:cNvSpPr>
            <a:spLocks noChangeShapeType="1"/>
          </p:cNvSpPr>
          <p:nvPr/>
        </p:nvSpPr>
        <p:spPr bwMode="auto">
          <a:xfrm>
            <a:off x="2820988" y="3386138"/>
            <a:ext cx="53975" cy="1587"/>
          </a:xfrm>
          <a:prstGeom prst="line">
            <a:avLst/>
          </a:prstGeom>
          <a:noFill/>
          <a:ln w="0">
            <a:solidFill>
              <a:srgbClr val="000000"/>
            </a:solidFill>
            <a:round/>
            <a:headEnd/>
            <a:tailEnd/>
          </a:ln>
        </p:spPr>
        <p:txBody>
          <a:bodyPr/>
          <a:lstStyle/>
          <a:p>
            <a:endParaRPr lang="en-CA"/>
          </a:p>
        </p:txBody>
      </p:sp>
      <p:sp>
        <p:nvSpPr>
          <p:cNvPr id="63550" name="Line 62"/>
          <p:cNvSpPr>
            <a:spLocks noChangeShapeType="1"/>
          </p:cNvSpPr>
          <p:nvPr/>
        </p:nvSpPr>
        <p:spPr bwMode="auto">
          <a:xfrm>
            <a:off x="2820988" y="2959100"/>
            <a:ext cx="53975" cy="1588"/>
          </a:xfrm>
          <a:prstGeom prst="line">
            <a:avLst/>
          </a:prstGeom>
          <a:noFill/>
          <a:ln w="0">
            <a:solidFill>
              <a:srgbClr val="000000"/>
            </a:solidFill>
            <a:round/>
            <a:headEnd/>
            <a:tailEnd/>
          </a:ln>
        </p:spPr>
        <p:txBody>
          <a:bodyPr/>
          <a:lstStyle/>
          <a:p>
            <a:endParaRPr lang="en-CA"/>
          </a:p>
        </p:txBody>
      </p:sp>
      <p:sp>
        <p:nvSpPr>
          <p:cNvPr id="63551" name="Line 63"/>
          <p:cNvSpPr>
            <a:spLocks noChangeShapeType="1"/>
          </p:cNvSpPr>
          <p:nvPr/>
        </p:nvSpPr>
        <p:spPr bwMode="auto">
          <a:xfrm>
            <a:off x="2820988" y="2532063"/>
            <a:ext cx="53975" cy="1587"/>
          </a:xfrm>
          <a:prstGeom prst="line">
            <a:avLst/>
          </a:prstGeom>
          <a:noFill/>
          <a:ln w="0">
            <a:solidFill>
              <a:srgbClr val="000000"/>
            </a:solidFill>
            <a:round/>
            <a:headEnd/>
            <a:tailEnd/>
          </a:ln>
        </p:spPr>
        <p:txBody>
          <a:bodyPr/>
          <a:lstStyle/>
          <a:p>
            <a:endParaRPr lang="en-CA"/>
          </a:p>
        </p:txBody>
      </p:sp>
      <p:sp>
        <p:nvSpPr>
          <p:cNvPr id="63552" name="Line 64"/>
          <p:cNvSpPr>
            <a:spLocks noChangeShapeType="1"/>
          </p:cNvSpPr>
          <p:nvPr/>
        </p:nvSpPr>
        <p:spPr bwMode="auto">
          <a:xfrm>
            <a:off x="2820988" y="2105025"/>
            <a:ext cx="53975" cy="0"/>
          </a:xfrm>
          <a:prstGeom prst="line">
            <a:avLst/>
          </a:prstGeom>
          <a:noFill/>
          <a:ln w="0">
            <a:solidFill>
              <a:srgbClr val="000000"/>
            </a:solidFill>
            <a:round/>
            <a:headEnd/>
            <a:tailEnd/>
          </a:ln>
        </p:spPr>
        <p:txBody>
          <a:bodyPr/>
          <a:lstStyle/>
          <a:p>
            <a:endParaRPr lang="en-CA"/>
          </a:p>
        </p:txBody>
      </p:sp>
      <p:sp>
        <p:nvSpPr>
          <p:cNvPr id="63553" name="Line 65"/>
          <p:cNvSpPr>
            <a:spLocks noChangeShapeType="1"/>
          </p:cNvSpPr>
          <p:nvPr/>
        </p:nvSpPr>
        <p:spPr bwMode="auto">
          <a:xfrm>
            <a:off x="2820988" y="1676400"/>
            <a:ext cx="53975" cy="1588"/>
          </a:xfrm>
          <a:prstGeom prst="line">
            <a:avLst/>
          </a:prstGeom>
          <a:noFill/>
          <a:ln w="0">
            <a:solidFill>
              <a:srgbClr val="000000"/>
            </a:solidFill>
            <a:round/>
            <a:headEnd/>
            <a:tailEnd/>
          </a:ln>
        </p:spPr>
        <p:txBody>
          <a:bodyPr/>
          <a:lstStyle/>
          <a:p>
            <a:endParaRPr lang="en-CA"/>
          </a:p>
        </p:txBody>
      </p:sp>
      <p:sp>
        <p:nvSpPr>
          <p:cNvPr id="63554" name="Line 66"/>
          <p:cNvSpPr>
            <a:spLocks noChangeShapeType="1"/>
          </p:cNvSpPr>
          <p:nvPr/>
        </p:nvSpPr>
        <p:spPr bwMode="auto">
          <a:xfrm>
            <a:off x="2820988" y="1249363"/>
            <a:ext cx="53975" cy="1587"/>
          </a:xfrm>
          <a:prstGeom prst="line">
            <a:avLst/>
          </a:prstGeom>
          <a:noFill/>
          <a:ln w="0">
            <a:solidFill>
              <a:srgbClr val="000000"/>
            </a:solidFill>
            <a:round/>
            <a:headEnd/>
            <a:tailEnd/>
          </a:ln>
        </p:spPr>
        <p:txBody>
          <a:bodyPr/>
          <a:lstStyle/>
          <a:p>
            <a:endParaRPr lang="en-CA"/>
          </a:p>
        </p:txBody>
      </p:sp>
      <p:sp>
        <p:nvSpPr>
          <p:cNvPr id="63555" name="Line 67"/>
          <p:cNvSpPr>
            <a:spLocks noChangeShapeType="1"/>
          </p:cNvSpPr>
          <p:nvPr/>
        </p:nvSpPr>
        <p:spPr bwMode="auto">
          <a:xfrm>
            <a:off x="2820988" y="822325"/>
            <a:ext cx="53975" cy="1588"/>
          </a:xfrm>
          <a:prstGeom prst="line">
            <a:avLst/>
          </a:prstGeom>
          <a:noFill/>
          <a:ln w="0">
            <a:solidFill>
              <a:srgbClr val="000000"/>
            </a:solidFill>
            <a:round/>
            <a:headEnd/>
            <a:tailEnd/>
          </a:ln>
        </p:spPr>
        <p:txBody>
          <a:bodyPr/>
          <a:lstStyle/>
          <a:p>
            <a:endParaRPr lang="en-CA"/>
          </a:p>
        </p:txBody>
      </p:sp>
      <p:sp>
        <p:nvSpPr>
          <p:cNvPr id="63556" name="Line 68"/>
          <p:cNvSpPr>
            <a:spLocks noChangeShapeType="1"/>
          </p:cNvSpPr>
          <p:nvPr/>
        </p:nvSpPr>
        <p:spPr bwMode="auto">
          <a:xfrm>
            <a:off x="1133475" y="2105025"/>
            <a:ext cx="3475038" cy="0"/>
          </a:xfrm>
          <a:prstGeom prst="line">
            <a:avLst/>
          </a:prstGeom>
          <a:noFill/>
          <a:ln w="0">
            <a:solidFill>
              <a:srgbClr val="000000"/>
            </a:solidFill>
            <a:round/>
            <a:headEnd/>
            <a:tailEnd/>
          </a:ln>
        </p:spPr>
        <p:txBody>
          <a:bodyPr/>
          <a:lstStyle/>
          <a:p>
            <a:endParaRPr lang="en-CA"/>
          </a:p>
        </p:txBody>
      </p:sp>
      <p:sp>
        <p:nvSpPr>
          <p:cNvPr id="63557" name="Line 69"/>
          <p:cNvSpPr>
            <a:spLocks noChangeShapeType="1"/>
          </p:cNvSpPr>
          <p:nvPr/>
        </p:nvSpPr>
        <p:spPr bwMode="auto">
          <a:xfrm flipV="1">
            <a:off x="1133475" y="2105025"/>
            <a:ext cx="1588" cy="53975"/>
          </a:xfrm>
          <a:prstGeom prst="line">
            <a:avLst/>
          </a:prstGeom>
          <a:noFill/>
          <a:ln w="0">
            <a:solidFill>
              <a:srgbClr val="000000"/>
            </a:solidFill>
            <a:round/>
            <a:headEnd/>
            <a:tailEnd/>
          </a:ln>
        </p:spPr>
        <p:txBody>
          <a:bodyPr/>
          <a:lstStyle/>
          <a:p>
            <a:endParaRPr lang="en-CA"/>
          </a:p>
        </p:txBody>
      </p:sp>
      <p:sp>
        <p:nvSpPr>
          <p:cNvPr id="63558" name="Line 70"/>
          <p:cNvSpPr>
            <a:spLocks noChangeShapeType="1"/>
          </p:cNvSpPr>
          <p:nvPr/>
        </p:nvSpPr>
        <p:spPr bwMode="auto">
          <a:xfrm flipV="1">
            <a:off x="1711325" y="2105025"/>
            <a:ext cx="1588" cy="53975"/>
          </a:xfrm>
          <a:prstGeom prst="line">
            <a:avLst/>
          </a:prstGeom>
          <a:noFill/>
          <a:ln w="0">
            <a:solidFill>
              <a:srgbClr val="000000"/>
            </a:solidFill>
            <a:round/>
            <a:headEnd/>
            <a:tailEnd/>
          </a:ln>
        </p:spPr>
        <p:txBody>
          <a:bodyPr/>
          <a:lstStyle/>
          <a:p>
            <a:endParaRPr lang="en-CA"/>
          </a:p>
        </p:txBody>
      </p:sp>
      <p:sp>
        <p:nvSpPr>
          <p:cNvPr id="63559" name="Line 71"/>
          <p:cNvSpPr>
            <a:spLocks noChangeShapeType="1"/>
          </p:cNvSpPr>
          <p:nvPr/>
        </p:nvSpPr>
        <p:spPr bwMode="auto">
          <a:xfrm flipV="1">
            <a:off x="2290763" y="2105025"/>
            <a:ext cx="0" cy="53975"/>
          </a:xfrm>
          <a:prstGeom prst="line">
            <a:avLst/>
          </a:prstGeom>
          <a:noFill/>
          <a:ln w="0">
            <a:solidFill>
              <a:srgbClr val="000000"/>
            </a:solidFill>
            <a:round/>
            <a:headEnd/>
            <a:tailEnd/>
          </a:ln>
        </p:spPr>
        <p:txBody>
          <a:bodyPr/>
          <a:lstStyle/>
          <a:p>
            <a:endParaRPr lang="en-CA"/>
          </a:p>
        </p:txBody>
      </p:sp>
      <p:sp>
        <p:nvSpPr>
          <p:cNvPr id="63560" name="Line 72"/>
          <p:cNvSpPr>
            <a:spLocks noChangeShapeType="1"/>
          </p:cNvSpPr>
          <p:nvPr/>
        </p:nvSpPr>
        <p:spPr bwMode="auto">
          <a:xfrm flipV="1">
            <a:off x="2874963" y="2105025"/>
            <a:ext cx="0" cy="53975"/>
          </a:xfrm>
          <a:prstGeom prst="line">
            <a:avLst/>
          </a:prstGeom>
          <a:noFill/>
          <a:ln w="0">
            <a:solidFill>
              <a:srgbClr val="000000"/>
            </a:solidFill>
            <a:round/>
            <a:headEnd/>
            <a:tailEnd/>
          </a:ln>
        </p:spPr>
        <p:txBody>
          <a:bodyPr/>
          <a:lstStyle/>
          <a:p>
            <a:endParaRPr lang="en-CA"/>
          </a:p>
        </p:txBody>
      </p:sp>
      <p:sp>
        <p:nvSpPr>
          <p:cNvPr id="63561" name="Line 73"/>
          <p:cNvSpPr>
            <a:spLocks noChangeShapeType="1"/>
          </p:cNvSpPr>
          <p:nvPr/>
        </p:nvSpPr>
        <p:spPr bwMode="auto">
          <a:xfrm flipV="1">
            <a:off x="3452813" y="2105025"/>
            <a:ext cx="0" cy="53975"/>
          </a:xfrm>
          <a:prstGeom prst="line">
            <a:avLst/>
          </a:prstGeom>
          <a:noFill/>
          <a:ln w="0">
            <a:solidFill>
              <a:srgbClr val="000000"/>
            </a:solidFill>
            <a:round/>
            <a:headEnd/>
            <a:tailEnd/>
          </a:ln>
        </p:spPr>
        <p:txBody>
          <a:bodyPr/>
          <a:lstStyle/>
          <a:p>
            <a:endParaRPr lang="en-CA"/>
          </a:p>
        </p:txBody>
      </p:sp>
      <p:sp>
        <p:nvSpPr>
          <p:cNvPr id="63562" name="Line 74"/>
          <p:cNvSpPr>
            <a:spLocks noChangeShapeType="1"/>
          </p:cNvSpPr>
          <p:nvPr/>
        </p:nvSpPr>
        <p:spPr bwMode="auto">
          <a:xfrm flipV="1">
            <a:off x="4030663" y="2105025"/>
            <a:ext cx="1587" cy="53975"/>
          </a:xfrm>
          <a:prstGeom prst="line">
            <a:avLst/>
          </a:prstGeom>
          <a:noFill/>
          <a:ln w="0">
            <a:solidFill>
              <a:srgbClr val="000000"/>
            </a:solidFill>
            <a:round/>
            <a:headEnd/>
            <a:tailEnd/>
          </a:ln>
        </p:spPr>
        <p:txBody>
          <a:bodyPr/>
          <a:lstStyle/>
          <a:p>
            <a:endParaRPr lang="en-CA"/>
          </a:p>
        </p:txBody>
      </p:sp>
      <p:sp>
        <p:nvSpPr>
          <p:cNvPr id="63563" name="Line 75"/>
          <p:cNvSpPr>
            <a:spLocks noChangeShapeType="1"/>
          </p:cNvSpPr>
          <p:nvPr/>
        </p:nvSpPr>
        <p:spPr bwMode="auto">
          <a:xfrm flipV="1">
            <a:off x="4608513" y="2105025"/>
            <a:ext cx="1587" cy="53975"/>
          </a:xfrm>
          <a:prstGeom prst="line">
            <a:avLst/>
          </a:prstGeom>
          <a:noFill/>
          <a:ln w="0">
            <a:solidFill>
              <a:srgbClr val="000000"/>
            </a:solidFill>
            <a:round/>
            <a:headEnd/>
            <a:tailEnd/>
          </a:ln>
        </p:spPr>
        <p:txBody>
          <a:bodyPr/>
          <a:lstStyle/>
          <a:p>
            <a:endParaRPr lang="en-CA"/>
          </a:p>
        </p:txBody>
      </p:sp>
      <p:sp>
        <p:nvSpPr>
          <p:cNvPr id="63564" name="Line 76"/>
          <p:cNvSpPr>
            <a:spLocks noChangeShapeType="1"/>
          </p:cNvSpPr>
          <p:nvPr/>
        </p:nvSpPr>
        <p:spPr bwMode="auto">
          <a:xfrm flipV="1">
            <a:off x="1711325" y="2873375"/>
            <a:ext cx="119063" cy="85725"/>
          </a:xfrm>
          <a:prstGeom prst="line">
            <a:avLst/>
          </a:prstGeom>
          <a:noFill/>
          <a:ln w="28575">
            <a:solidFill>
              <a:srgbClr val="FF0000"/>
            </a:solidFill>
            <a:round/>
            <a:headEnd/>
            <a:tailEnd/>
          </a:ln>
        </p:spPr>
        <p:txBody>
          <a:bodyPr/>
          <a:lstStyle/>
          <a:p>
            <a:endParaRPr lang="en-CA"/>
          </a:p>
        </p:txBody>
      </p:sp>
      <p:sp>
        <p:nvSpPr>
          <p:cNvPr id="63565" name="Line 77"/>
          <p:cNvSpPr>
            <a:spLocks noChangeShapeType="1"/>
          </p:cNvSpPr>
          <p:nvPr/>
        </p:nvSpPr>
        <p:spPr bwMode="auto">
          <a:xfrm flipV="1">
            <a:off x="1830388" y="2787650"/>
            <a:ext cx="111125" cy="85725"/>
          </a:xfrm>
          <a:prstGeom prst="line">
            <a:avLst/>
          </a:prstGeom>
          <a:noFill/>
          <a:ln w="28575">
            <a:solidFill>
              <a:srgbClr val="FF0000"/>
            </a:solidFill>
            <a:round/>
            <a:headEnd/>
            <a:tailEnd/>
          </a:ln>
        </p:spPr>
        <p:txBody>
          <a:bodyPr/>
          <a:lstStyle/>
          <a:p>
            <a:endParaRPr lang="en-CA"/>
          </a:p>
        </p:txBody>
      </p:sp>
      <p:sp>
        <p:nvSpPr>
          <p:cNvPr id="63566" name="Line 78"/>
          <p:cNvSpPr>
            <a:spLocks noChangeShapeType="1"/>
          </p:cNvSpPr>
          <p:nvPr/>
        </p:nvSpPr>
        <p:spPr bwMode="auto">
          <a:xfrm flipV="1">
            <a:off x="1941513" y="2703513"/>
            <a:ext cx="119062" cy="84137"/>
          </a:xfrm>
          <a:prstGeom prst="line">
            <a:avLst/>
          </a:prstGeom>
          <a:noFill/>
          <a:ln w="28575">
            <a:solidFill>
              <a:srgbClr val="FF0000"/>
            </a:solidFill>
            <a:round/>
            <a:headEnd/>
            <a:tailEnd/>
          </a:ln>
        </p:spPr>
        <p:txBody>
          <a:bodyPr/>
          <a:lstStyle/>
          <a:p>
            <a:endParaRPr lang="en-CA"/>
          </a:p>
        </p:txBody>
      </p:sp>
      <p:sp>
        <p:nvSpPr>
          <p:cNvPr id="63567" name="Line 79"/>
          <p:cNvSpPr>
            <a:spLocks noChangeShapeType="1"/>
          </p:cNvSpPr>
          <p:nvPr/>
        </p:nvSpPr>
        <p:spPr bwMode="auto">
          <a:xfrm flipV="1">
            <a:off x="2060575" y="2617788"/>
            <a:ext cx="117475" cy="85725"/>
          </a:xfrm>
          <a:prstGeom prst="line">
            <a:avLst/>
          </a:prstGeom>
          <a:noFill/>
          <a:ln w="28575">
            <a:solidFill>
              <a:srgbClr val="FF0000"/>
            </a:solidFill>
            <a:round/>
            <a:headEnd/>
            <a:tailEnd/>
          </a:ln>
        </p:spPr>
        <p:txBody>
          <a:bodyPr/>
          <a:lstStyle/>
          <a:p>
            <a:endParaRPr lang="en-CA"/>
          </a:p>
        </p:txBody>
      </p:sp>
      <p:sp>
        <p:nvSpPr>
          <p:cNvPr id="63568" name="Line 80"/>
          <p:cNvSpPr>
            <a:spLocks noChangeShapeType="1"/>
          </p:cNvSpPr>
          <p:nvPr/>
        </p:nvSpPr>
        <p:spPr bwMode="auto">
          <a:xfrm flipV="1">
            <a:off x="2178050" y="2532063"/>
            <a:ext cx="112713" cy="85725"/>
          </a:xfrm>
          <a:prstGeom prst="line">
            <a:avLst/>
          </a:prstGeom>
          <a:noFill/>
          <a:ln w="28575">
            <a:solidFill>
              <a:srgbClr val="FF0000"/>
            </a:solidFill>
            <a:round/>
            <a:headEnd/>
            <a:tailEnd/>
          </a:ln>
        </p:spPr>
        <p:txBody>
          <a:bodyPr/>
          <a:lstStyle/>
          <a:p>
            <a:endParaRPr lang="en-CA"/>
          </a:p>
        </p:txBody>
      </p:sp>
      <p:sp>
        <p:nvSpPr>
          <p:cNvPr id="63569" name="Line 81"/>
          <p:cNvSpPr>
            <a:spLocks noChangeShapeType="1"/>
          </p:cNvSpPr>
          <p:nvPr/>
        </p:nvSpPr>
        <p:spPr bwMode="auto">
          <a:xfrm flipV="1">
            <a:off x="2271713" y="2446338"/>
            <a:ext cx="136525" cy="98425"/>
          </a:xfrm>
          <a:prstGeom prst="line">
            <a:avLst/>
          </a:prstGeom>
          <a:noFill/>
          <a:ln w="28575">
            <a:solidFill>
              <a:srgbClr val="FF0000"/>
            </a:solidFill>
            <a:round/>
            <a:headEnd/>
            <a:tailEnd/>
          </a:ln>
        </p:spPr>
        <p:txBody>
          <a:bodyPr/>
          <a:lstStyle/>
          <a:p>
            <a:endParaRPr lang="en-CA"/>
          </a:p>
        </p:txBody>
      </p:sp>
      <p:sp>
        <p:nvSpPr>
          <p:cNvPr id="63570" name="Line 82"/>
          <p:cNvSpPr>
            <a:spLocks noChangeShapeType="1"/>
          </p:cNvSpPr>
          <p:nvPr/>
        </p:nvSpPr>
        <p:spPr bwMode="auto">
          <a:xfrm flipV="1">
            <a:off x="2408238" y="2360613"/>
            <a:ext cx="117475" cy="85725"/>
          </a:xfrm>
          <a:prstGeom prst="line">
            <a:avLst/>
          </a:prstGeom>
          <a:noFill/>
          <a:ln w="28575">
            <a:solidFill>
              <a:srgbClr val="FF0000"/>
            </a:solidFill>
            <a:round/>
            <a:headEnd/>
            <a:tailEnd/>
          </a:ln>
        </p:spPr>
        <p:txBody>
          <a:bodyPr/>
          <a:lstStyle/>
          <a:p>
            <a:endParaRPr lang="en-CA"/>
          </a:p>
        </p:txBody>
      </p:sp>
      <p:sp>
        <p:nvSpPr>
          <p:cNvPr id="63571" name="Line 83"/>
          <p:cNvSpPr>
            <a:spLocks noChangeShapeType="1"/>
          </p:cNvSpPr>
          <p:nvPr/>
        </p:nvSpPr>
        <p:spPr bwMode="auto">
          <a:xfrm flipV="1">
            <a:off x="2525713" y="2274888"/>
            <a:ext cx="112712" cy="85725"/>
          </a:xfrm>
          <a:prstGeom prst="line">
            <a:avLst/>
          </a:prstGeom>
          <a:noFill/>
          <a:ln w="28575">
            <a:solidFill>
              <a:srgbClr val="FF0000"/>
            </a:solidFill>
            <a:round/>
            <a:headEnd/>
            <a:tailEnd/>
          </a:ln>
        </p:spPr>
        <p:txBody>
          <a:bodyPr/>
          <a:lstStyle/>
          <a:p>
            <a:endParaRPr lang="en-CA"/>
          </a:p>
        </p:txBody>
      </p:sp>
      <p:sp>
        <p:nvSpPr>
          <p:cNvPr id="63572" name="Line 84"/>
          <p:cNvSpPr>
            <a:spLocks noChangeShapeType="1"/>
          </p:cNvSpPr>
          <p:nvPr/>
        </p:nvSpPr>
        <p:spPr bwMode="auto">
          <a:xfrm flipV="1">
            <a:off x="2638425" y="2190750"/>
            <a:ext cx="117475" cy="84138"/>
          </a:xfrm>
          <a:prstGeom prst="line">
            <a:avLst/>
          </a:prstGeom>
          <a:noFill/>
          <a:ln w="28575">
            <a:solidFill>
              <a:srgbClr val="FF0000"/>
            </a:solidFill>
            <a:round/>
            <a:headEnd/>
            <a:tailEnd/>
          </a:ln>
        </p:spPr>
        <p:txBody>
          <a:bodyPr/>
          <a:lstStyle/>
          <a:p>
            <a:endParaRPr lang="en-CA"/>
          </a:p>
        </p:txBody>
      </p:sp>
      <p:sp>
        <p:nvSpPr>
          <p:cNvPr id="63573" name="Line 85"/>
          <p:cNvSpPr>
            <a:spLocks noChangeShapeType="1"/>
          </p:cNvSpPr>
          <p:nvPr/>
        </p:nvSpPr>
        <p:spPr bwMode="auto">
          <a:xfrm flipV="1">
            <a:off x="2755900" y="2105025"/>
            <a:ext cx="119063" cy="85725"/>
          </a:xfrm>
          <a:prstGeom prst="line">
            <a:avLst/>
          </a:prstGeom>
          <a:noFill/>
          <a:ln w="28575">
            <a:solidFill>
              <a:srgbClr val="FF0000"/>
            </a:solidFill>
            <a:round/>
            <a:headEnd/>
            <a:tailEnd/>
          </a:ln>
        </p:spPr>
        <p:txBody>
          <a:bodyPr/>
          <a:lstStyle/>
          <a:p>
            <a:endParaRPr lang="en-CA"/>
          </a:p>
        </p:txBody>
      </p:sp>
      <p:sp>
        <p:nvSpPr>
          <p:cNvPr id="63574" name="Line 86"/>
          <p:cNvSpPr>
            <a:spLocks noChangeShapeType="1"/>
          </p:cNvSpPr>
          <p:nvPr/>
        </p:nvSpPr>
        <p:spPr bwMode="auto">
          <a:xfrm flipV="1">
            <a:off x="2874963" y="2019300"/>
            <a:ext cx="111125" cy="85725"/>
          </a:xfrm>
          <a:prstGeom prst="line">
            <a:avLst/>
          </a:prstGeom>
          <a:noFill/>
          <a:ln w="28575">
            <a:solidFill>
              <a:srgbClr val="FF0000"/>
            </a:solidFill>
            <a:round/>
            <a:headEnd/>
            <a:tailEnd/>
          </a:ln>
        </p:spPr>
        <p:txBody>
          <a:bodyPr/>
          <a:lstStyle/>
          <a:p>
            <a:endParaRPr lang="en-CA"/>
          </a:p>
        </p:txBody>
      </p:sp>
      <p:sp>
        <p:nvSpPr>
          <p:cNvPr id="63575" name="Line 87"/>
          <p:cNvSpPr>
            <a:spLocks noChangeShapeType="1"/>
          </p:cNvSpPr>
          <p:nvPr/>
        </p:nvSpPr>
        <p:spPr bwMode="auto">
          <a:xfrm flipV="1">
            <a:off x="2986088" y="1933575"/>
            <a:ext cx="119062" cy="85725"/>
          </a:xfrm>
          <a:prstGeom prst="line">
            <a:avLst/>
          </a:prstGeom>
          <a:noFill/>
          <a:ln w="28575">
            <a:solidFill>
              <a:srgbClr val="FF0000"/>
            </a:solidFill>
            <a:round/>
            <a:headEnd/>
            <a:tailEnd/>
          </a:ln>
        </p:spPr>
        <p:txBody>
          <a:bodyPr/>
          <a:lstStyle/>
          <a:p>
            <a:endParaRPr lang="en-CA"/>
          </a:p>
        </p:txBody>
      </p:sp>
      <p:sp>
        <p:nvSpPr>
          <p:cNvPr id="63576" name="Line 88"/>
          <p:cNvSpPr>
            <a:spLocks noChangeShapeType="1"/>
          </p:cNvSpPr>
          <p:nvPr/>
        </p:nvSpPr>
        <p:spPr bwMode="auto">
          <a:xfrm flipV="1">
            <a:off x="3105150" y="1847850"/>
            <a:ext cx="111125" cy="85725"/>
          </a:xfrm>
          <a:prstGeom prst="line">
            <a:avLst/>
          </a:prstGeom>
          <a:noFill/>
          <a:ln w="28575">
            <a:solidFill>
              <a:srgbClr val="FF0000"/>
            </a:solidFill>
            <a:round/>
            <a:headEnd/>
            <a:tailEnd/>
          </a:ln>
        </p:spPr>
        <p:txBody>
          <a:bodyPr/>
          <a:lstStyle/>
          <a:p>
            <a:endParaRPr lang="en-CA"/>
          </a:p>
        </p:txBody>
      </p:sp>
      <p:sp>
        <p:nvSpPr>
          <p:cNvPr id="63577" name="Line 89"/>
          <p:cNvSpPr>
            <a:spLocks noChangeShapeType="1"/>
          </p:cNvSpPr>
          <p:nvPr/>
        </p:nvSpPr>
        <p:spPr bwMode="auto">
          <a:xfrm flipV="1">
            <a:off x="3216275" y="1762125"/>
            <a:ext cx="117475" cy="85725"/>
          </a:xfrm>
          <a:prstGeom prst="line">
            <a:avLst/>
          </a:prstGeom>
          <a:noFill/>
          <a:ln w="28575">
            <a:solidFill>
              <a:srgbClr val="FF0000"/>
            </a:solidFill>
            <a:round/>
            <a:headEnd/>
            <a:tailEnd/>
          </a:ln>
        </p:spPr>
        <p:txBody>
          <a:bodyPr/>
          <a:lstStyle/>
          <a:p>
            <a:endParaRPr lang="en-CA"/>
          </a:p>
        </p:txBody>
      </p:sp>
      <p:sp>
        <p:nvSpPr>
          <p:cNvPr id="63578" name="Line 90"/>
          <p:cNvSpPr>
            <a:spLocks noChangeShapeType="1"/>
          </p:cNvSpPr>
          <p:nvPr/>
        </p:nvSpPr>
        <p:spPr bwMode="auto">
          <a:xfrm flipV="1">
            <a:off x="3333750" y="1676400"/>
            <a:ext cx="119063" cy="85725"/>
          </a:xfrm>
          <a:prstGeom prst="line">
            <a:avLst/>
          </a:prstGeom>
          <a:noFill/>
          <a:ln w="28575">
            <a:solidFill>
              <a:srgbClr val="FF0000"/>
            </a:solidFill>
            <a:round/>
            <a:headEnd/>
            <a:tailEnd/>
          </a:ln>
        </p:spPr>
        <p:txBody>
          <a:bodyPr/>
          <a:lstStyle/>
          <a:p>
            <a:endParaRPr lang="en-CA"/>
          </a:p>
        </p:txBody>
      </p:sp>
      <p:sp>
        <p:nvSpPr>
          <p:cNvPr id="63579" name="Line 91"/>
          <p:cNvSpPr>
            <a:spLocks noChangeShapeType="1"/>
          </p:cNvSpPr>
          <p:nvPr/>
        </p:nvSpPr>
        <p:spPr bwMode="auto">
          <a:xfrm flipV="1">
            <a:off x="3452813" y="1592263"/>
            <a:ext cx="111125" cy="84137"/>
          </a:xfrm>
          <a:prstGeom prst="line">
            <a:avLst/>
          </a:prstGeom>
          <a:noFill/>
          <a:ln w="28575">
            <a:solidFill>
              <a:srgbClr val="FF0000"/>
            </a:solidFill>
            <a:round/>
            <a:headEnd/>
            <a:tailEnd/>
          </a:ln>
        </p:spPr>
        <p:txBody>
          <a:bodyPr/>
          <a:lstStyle/>
          <a:p>
            <a:endParaRPr lang="en-CA"/>
          </a:p>
        </p:txBody>
      </p:sp>
      <p:sp>
        <p:nvSpPr>
          <p:cNvPr id="63580" name="Line 92"/>
          <p:cNvSpPr>
            <a:spLocks noChangeShapeType="1"/>
          </p:cNvSpPr>
          <p:nvPr/>
        </p:nvSpPr>
        <p:spPr bwMode="auto">
          <a:xfrm flipV="1">
            <a:off x="3563938" y="1506538"/>
            <a:ext cx="119062" cy="85725"/>
          </a:xfrm>
          <a:prstGeom prst="line">
            <a:avLst/>
          </a:prstGeom>
          <a:noFill/>
          <a:ln w="28575">
            <a:solidFill>
              <a:srgbClr val="FF0000"/>
            </a:solidFill>
            <a:round/>
            <a:headEnd/>
            <a:tailEnd/>
          </a:ln>
        </p:spPr>
        <p:txBody>
          <a:bodyPr/>
          <a:lstStyle/>
          <a:p>
            <a:endParaRPr lang="en-CA"/>
          </a:p>
        </p:txBody>
      </p:sp>
      <p:sp>
        <p:nvSpPr>
          <p:cNvPr id="63581" name="Line 93"/>
          <p:cNvSpPr>
            <a:spLocks noChangeShapeType="1"/>
          </p:cNvSpPr>
          <p:nvPr/>
        </p:nvSpPr>
        <p:spPr bwMode="auto">
          <a:xfrm flipV="1">
            <a:off x="3683000" y="1420813"/>
            <a:ext cx="117475" cy="85725"/>
          </a:xfrm>
          <a:prstGeom prst="line">
            <a:avLst/>
          </a:prstGeom>
          <a:noFill/>
          <a:ln w="28575">
            <a:solidFill>
              <a:srgbClr val="FF0000"/>
            </a:solidFill>
            <a:round/>
            <a:headEnd/>
            <a:tailEnd/>
          </a:ln>
        </p:spPr>
        <p:txBody>
          <a:bodyPr/>
          <a:lstStyle/>
          <a:p>
            <a:endParaRPr lang="en-CA"/>
          </a:p>
        </p:txBody>
      </p:sp>
      <p:sp>
        <p:nvSpPr>
          <p:cNvPr id="63582" name="Line 94"/>
          <p:cNvSpPr>
            <a:spLocks noChangeShapeType="1"/>
          </p:cNvSpPr>
          <p:nvPr/>
        </p:nvSpPr>
        <p:spPr bwMode="auto">
          <a:xfrm flipV="1">
            <a:off x="3800475" y="1335088"/>
            <a:ext cx="112713" cy="85725"/>
          </a:xfrm>
          <a:prstGeom prst="line">
            <a:avLst/>
          </a:prstGeom>
          <a:noFill/>
          <a:ln w="28575">
            <a:solidFill>
              <a:srgbClr val="FF0000"/>
            </a:solidFill>
            <a:round/>
            <a:headEnd/>
            <a:tailEnd/>
          </a:ln>
        </p:spPr>
        <p:txBody>
          <a:bodyPr/>
          <a:lstStyle/>
          <a:p>
            <a:endParaRPr lang="en-CA"/>
          </a:p>
        </p:txBody>
      </p:sp>
      <p:sp>
        <p:nvSpPr>
          <p:cNvPr id="63583" name="Line 95"/>
          <p:cNvSpPr>
            <a:spLocks noChangeShapeType="1"/>
          </p:cNvSpPr>
          <p:nvPr/>
        </p:nvSpPr>
        <p:spPr bwMode="auto">
          <a:xfrm flipV="1">
            <a:off x="3913188" y="1249363"/>
            <a:ext cx="117475" cy="85725"/>
          </a:xfrm>
          <a:prstGeom prst="line">
            <a:avLst/>
          </a:prstGeom>
          <a:noFill/>
          <a:ln w="28575">
            <a:solidFill>
              <a:srgbClr val="FF0000"/>
            </a:solidFill>
            <a:round/>
            <a:headEnd/>
            <a:tailEnd/>
          </a:ln>
        </p:spPr>
        <p:txBody>
          <a:bodyPr/>
          <a:lstStyle/>
          <a:p>
            <a:endParaRPr lang="en-CA"/>
          </a:p>
        </p:txBody>
      </p:sp>
      <p:sp>
        <p:nvSpPr>
          <p:cNvPr id="63584" name="Freeform 96"/>
          <p:cNvSpPr>
            <a:spLocks/>
          </p:cNvSpPr>
          <p:nvPr/>
        </p:nvSpPr>
        <p:spPr bwMode="auto">
          <a:xfrm>
            <a:off x="2590800" y="2024063"/>
            <a:ext cx="165100" cy="74612"/>
          </a:xfrm>
          <a:custGeom>
            <a:avLst/>
            <a:gdLst/>
            <a:ahLst/>
            <a:cxnLst>
              <a:cxn ang="0">
                <a:pos x="0" y="0"/>
              </a:cxn>
              <a:cxn ang="0">
                <a:pos x="60" y="18"/>
              </a:cxn>
              <a:cxn ang="0">
                <a:pos x="120" y="30"/>
              </a:cxn>
            </a:cxnLst>
            <a:rect l="0" t="0" r="r" b="b"/>
            <a:pathLst>
              <a:path w="120" h="30">
                <a:moveTo>
                  <a:pt x="0" y="0"/>
                </a:moveTo>
                <a:lnTo>
                  <a:pt x="60" y="18"/>
                </a:lnTo>
                <a:lnTo>
                  <a:pt x="120" y="30"/>
                </a:lnTo>
              </a:path>
            </a:pathLst>
          </a:custGeom>
          <a:noFill/>
          <a:ln w="28575">
            <a:solidFill>
              <a:srgbClr val="0066CC"/>
            </a:solidFill>
            <a:prstDash val="solid"/>
            <a:round/>
            <a:headEnd/>
            <a:tailEnd/>
          </a:ln>
        </p:spPr>
        <p:txBody>
          <a:bodyPr/>
          <a:lstStyle/>
          <a:p>
            <a:endParaRPr lang="en-CA"/>
          </a:p>
        </p:txBody>
      </p:sp>
      <p:sp>
        <p:nvSpPr>
          <p:cNvPr id="63585" name="Freeform 97"/>
          <p:cNvSpPr>
            <a:spLocks/>
          </p:cNvSpPr>
          <p:nvPr/>
        </p:nvSpPr>
        <p:spPr bwMode="auto">
          <a:xfrm>
            <a:off x="2755900" y="2098675"/>
            <a:ext cx="119063" cy="6350"/>
          </a:xfrm>
          <a:custGeom>
            <a:avLst/>
            <a:gdLst/>
            <a:ahLst/>
            <a:cxnLst>
              <a:cxn ang="0">
                <a:pos x="0" y="0"/>
              </a:cxn>
              <a:cxn ang="0">
                <a:pos x="60" y="6"/>
              </a:cxn>
              <a:cxn ang="0">
                <a:pos x="120" y="6"/>
              </a:cxn>
            </a:cxnLst>
            <a:rect l="0" t="0" r="r" b="b"/>
            <a:pathLst>
              <a:path w="120" h="6">
                <a:moveTo>
                  <a:pt x="0" y="0"/>
                </a:moveTo>
                <a:lnTo>
                  <a:pt x="60" y="6"/>
                </a:lnTo>
                <a:lnTo>
                  <a:pt x="120" y="6"/>
                </a:lnTo>
              </a:path>
            </a:pathLst>
          </a:custGeom>
          <a:noFill/>
          <a:ln w="28575">
            <a:solidFill>
              <a:srgbClr val="0066CC"/>
            </a:solidFill>
            <a:prstDash val="solid"/>
            <a:round/>
            <a:headEnd/>
            <a:tailEnd/>
          </a:ln>
        </p:spPr>
        <p:txBody>
          <a:bodyPr/>
          <a:lstStyle/>
          <a:p>
            <a:endParaRPr lang="en-CA"/>
          </a:p>
        </p:txBody>
      </p:sp>
      <p:sp>
        <p:nvSpPr>
          <p:cNvPr id="63586" name="Freeform 98"/>
          <p:cNvSpPr>
            <a:spLocks/>
          </p:cNvSpPr>
          <p:nvPr/>
        </p:nvSpPr>
        <p:spPr bwMode="auto">
          <a:xfrm>
            <a:off x="2874963" y="2098675"/>
            <a:ext cx="111125" cy="6350"/>
          </a:xfrm>
          <a:custGeom>
            <a:avLst/>
            <a:gdLst/>
            <a:ahLst/>
            <a:cxnLst>
              <a:cxn ang="0">
                <a:pos x="0" y="6"/>
              </a:cxn>
              <a:cxn ang="0">
                <a:pos x="54" y="6"/>
              </a:cxn>
              <a:cxn ang="0">
                <a:pos x="114" y="0"/>
              </a:cxn>
            </a:cxnLst>
            <a:rect l="0" t="0" r="r" b="b"/>
            <a:pathLst>
              <a:path w="114" h="6">
                <a:moveTo>
                  <a:pt x="0" y="6"/>
                </a:moveTo>
                <a:lnTo>
                  <a:pt x="54" y="6"/>
                </a:lnTo>
                <a:lnTo>
                  <a:pt x="114" y="0"/>
                </a:lnTo>
              </a:path>
            </a:pathLst>
          </a:custGeom>
          <a:noFill/>
          <a:ln w="28575">
            <a:solidFill>
              <a:srgbClr val="0066CC"/>
            </a:solidFill>
            <a:prstDash val="solid"/>
            <a:round/>
            <a:headEnd/>
            <a:tailEnd/>
          </a:ln>
        </p:spPr>
        <p:txBody>
          <a:bodyPr/>
          <a:lstStyle/>
          <a:p>
            <a:endParaRPr lang="en-CA"/>
          </a:p>
        </p:txBody>
      </p:sp>
      <p:sp>
        <p:nvSpPr>
          <p:cNvPr id="63587" name="Rectangle 99"/>
          <p:cNvSpPr>
            <a:spLocks noChangeArrowheads="1"/>
          </p:cNvSpPr>
          <p:nvPr/>
        </p:nvSpPr>
        <p:spPr bwMode="auto">
          <a:xfrm>
            <a:off x="2827338" y="2265363"/>
            <a:ext cx="155575" cy="334962"/>
          </a:xfrm>
          <a:prstGeom prst="rect">
            <a:avLst/>
          </a:prstGeom>
          <a:noFill/>
          <a:ln w="9525">
            <a:noFill/>
            <a:miter lim="800000"/>
            <a:headEnd/>
            <a:tailEnd/>
          </a:ln>
        </p:spPr>
        <p:txBody>
          <a:bodyPr wrap="none" lIns="0" tIns="0" rIns="0" bIns="0">
            <a:spAutoFit/>
          </a:bodyPr>
          <a:lstStyle/>
          <a:p>
            <a:r>
              <a:rPr lang="en-US" sz="2200">
                <a:solidFill>
                  <a:srgbClr val="000000"/>
                </a:solidFill>
              </a:rPr>
              <a:t>0</a:t>
            </a:r>
            <a:endParaRPr lang="en-US" sz="2400"/>
          </a:p>
        </p:txBody>
      </p:sp>
      <p:grpSp>
        <p:nvGrpSpPr>
          <p:cNvPr id="2" name="Group 100"/>
          <p:cNvGrpSpPr>
            <a:grpSpLocks/>
          </p:cNvGrpSpPr>
          <p:nvPr/>
        </p:nvGrpSpPr>
        <p:grpSpPr bwMode="auto">
          <a:xfrm>
            <a:off x="1706563" y="889000"/>
            <a:ext cx="2324100" cy="1219200"/>
            <a:chOff x="1075" y="783"/>
            <a:chExt cx="1468" cy="545"/>
          </a:xfrm>
        </p:grpSpPr>
        <p:sp>
          <p:nvSpPr>
            <p:cNvPr id="63589" name="Line 101"/>
            <p:cNvSpPr>
              <a:spLocks noChangeShapeType="1"/>
            </p:cNvSpPr>
            <p:nvPr/>
          </p:nvSpPr>
          <p:spPr bwMode="auto">
            <a:xfrm>
              <a:off x="2543" y="797"/>
              <a:ext cx="0" cy="531"/>
            </a:xfrm>
            <a:prstGeom prst="line">
              <a:avLst/>
            </a:prstGeom>
            <a:noFill/>
            <a:ln w="28575">
              <a:solidFill>
                <a:srgbClr val="0066CC"/>
              </a:solidFill>
              <a:round/>
              <a:headEnd/>
              <a:tailEnd/>
            </a:ln>
            <a:effectLst/>
          </p:spPr>
          <p:txBody>
            <a:bodyPr/>
            <a:lstStyle/>
            <a:p>
              <a:endParaRPr lang="en-CA"/>
            </a:p>
          </p:txBody>
        </p:sp>
        <p:sp>
          <p:nvSpPr>
            <p:cNvPr id="63590" name="Line 102"/>
            <p:cNvSpPr>
              <a:spLocks noChangeShapeType="1"/>
            </p:cNvSpPr>
            <p:nvPr/>
          </p:nvSpPr>
          <p:spPr bwMode="auto">
            <a:xfrm flipH="1">
              <a:off x="1152" y="1248"/>
              <a:ext cx="144" cy="0"/>
            </a:xfrm>
            <a:prstGeom prst="line">
              <a:avLst/>
            </a:prstGeom>
            <a:noFill/>
            <a:ln w="9525">
              <a:solidFill>
                <a:srgbClr val="0066CC"/>
              </a:solidFill>
              <a:round/>
              <a:headEnd/>
              <a:tailEnd type="triangle" w="med" len="med"/>
            </a:ln>
            <a:effectLst/>
          </p:spPr>
          <p:txBody>
            <a:bodyPr/>
            <a:lstStyle/>
            <a:p>
              <a:endParaRPr lang="en-CA"/>
            </a:p>
          </p:txBody>
        </p:sp>
        <p:sp>
          <p:nvSpPr>
            <p:cNvPr id="63591" name="Freeform 103"/>
            <p:cNvSpPr>
              <a:spLocks/>
            </p:cNvSpPr>
            <p:nvPr/>
          </p:nvSpPr>
          <p:spPr bwMode="auto">
            <a:xfrm>
              <a:off x="1075" y="783"/>
              <a:ext cx="78" cy="108"/>
            </a:xfrm>
            <a:custGeom>
              <a:avLst/>
              <a:gdLst/>
              <a:ahLst/>
              <a:cxnLst>
                <a:cxn ang="0">
                  <a:pos x="0" y="0"/>
                </a:cxn>
                <a:cxn ang="0">
                  <a:pos x="60" y="84"/>
                </a:cxn>
                <a:cxn ang="0">
                  <a:pos x="120" y="162"/>
                </a:cxn>
              </a:cxnLst>
              <a:rect l="0" t="0" r="r" b="b"/>
              <a:pathLst>
                <a:path w="120" h="162">
                  <a:moveTo>
                    <a:pt x="0" y="0"/>
                  </a:moveTo>
                  <a:lnTo>
                    <a:pt x="60" y="84"/>
                  </a:lnTo>
                  <a:lnTo>
                    <a:pt x="120" y="162"/>
                  </a:lnTo>
                </a:path>
              </a:pathLst>
            </a:custGeom>
            <a:noFill/>
            <a:ln w="28575">
              <a:solidFill>
                <a:srgbClr val="0066CC"/>
              </a:solidFill>
              <a:prstDash val="solid"/>
              <a:round/>
              <a:headEnd/>
              <a:tailEnd/>
            </a:ln>
          </p:spPr>
          <p:txBody>
            <a:bodyPr/>
            <a:lstStyle/>
            <a:p>
              <a:endParaRPr lang="en-CA"/>
            </a:p>
          </p:txBody>
        </p:sp>
        <p:sp>
          <p:nvSpPr>
            <p:cNvPr id="63592" name="Freeform 104"/>
            <p:cNvSpPr>
              <a:spLocks/>
            </p:cNvSpPr>
            <p:nvPr/>
          </p:nvSpPr>
          <p:spPr bwMode="auto">
            <a:xfrm>
              <a:off x="1150" y="887"/>
              <a:ext cx="73" cy="93"/>
            </a:xfrm>
            <a:custGeom>
              <a:avLst/>
              <a:gdLst/>
              <a:ahLst/>
              <a:cxnLst>
                <a:cxn ang="0">
                  <a:pos x="0" y="0"/>
                </a:cxn>
                <a:cxn ang="0">
                  <a:pos x="54" y="72"/>
                </a:cxn>
                <a:cxn ang="0">
                  <a:pos x="114" y="138"/>
                </a:cxn>
              </a:cxnLst>
              <a:rect l="0" t="0" r="r" b="b"/>
              <a:pathLst>
                <a:path w="114" h="138">
                  <a:moveTo>
                    <a:pt x="0" y="0"/>
                  </a:moveTo>
                  <a:lnTo>
                    <a:pt x="54" y="72"/>
                  </a:lnTo>
                  <a:lnTo>
                    <a:pt x="114" y="138"/>
                  </a:lnTo>
                </a:path>
              </a:pathLst>
            </a:custGeom>
            <a:noFill/>
            <a:ln w="28575">
              <a:solidFill>
                <a:srgbClr val="0066CC"/>
              </a:solidFill>
              <a:prstDash val="solid"/>
              <a:round/>
              <a:headEnd/>
              <a:tailEnd/>
            </a:ln>
          </p:spPr>
          <p:txBody>
            <a:bodyPr/>
            <a:lstStyle/>
            <a:p>
              <a:endParaRPr lang="en-CA"/>
            </a:p>
          </p:txBody>
        </p:sp>
        <p:sp>
          <p:nvSpPr>
            <p:cNvPr id="63593" name="Line 105"/>
            <p:cNvSpPr>
              <a:spLocks noChangeShapeType="1"/>
            </p:cNvSpPr>
            <p:nvPr/>
          </p:nvSpPr>
          <p:spPr bwMode="auto">
            <a:xfrm>
              <a:off x="1220" y="977"/>
              <a:ext cx="78" cy="83"/>
            </a:xfrm>
            <a:prstGeom prst="line">
              <a:avLst/>
            </a:prstGeom>
            <a:noFill/>
            <a:ln w="28575">
              <a:solidFill>
                <a:srgbClr val="0066CC"/>
              </a:solidFill>
              <a:round/>
              <a:headEnd/>
              <a:tailEnd/>
            </a:ln>
          </p:spPr>
          <p:txBody>
            <a:bodyPr/>
            <a:lstStyle/>
            <a:p>
              <a:endParaRPr lang="en-CA"/>
            </a:p>
          </p:txBody>
        </p:sp>
        <p:sp>
          <p:nvSpPr>
            <p:cNvPr id="63594" name="Freeform 106"/>
            <p:cNvSpPr>
              <a:spLocks/>
            </p:cNvSpPr>
            <p:nvPr/>
          </p:nvSpPr>
          <p:spPr bwMode="auto">
            <a:xfrm>
              <a:off x="1295" y="1057"/>
              <a:ext cx="77" cy="76"/>
            </a:xfrm>
            <a:custGeom>
              <a:avLst/>
              <a:gdLst/>
              <a:ahLst/>
              <a:cxnLst>
                <a:cxn ang="0">
                  <a:pos x="0" y="0"/>
                </a:cxn>
                <a:cxn ang="0">
                  <a:pos x="60" y="60"/>
                </a:cxn>
                <a:cxn ang="0">
                  <a:pos x="120" y="114"/>
                </a:cxn>
              </a:cxnLst>
              <a:rect l="0" t="0" r="r" b="b"/>
              <a:pathLst>
                <a:path w="120" h="114">
                  <a:moveTo>
                    <a:pt x="0" y="0"/>
                  </a:moveTo>
                  <a:lnTo>
                    <a:pt x="60" y="60"/>
                  </a:lnTo>
                  <a:lnTo>
                    <a:pt x="120" y="114"/>
                  </a:lnTo>
                </a:path>
              </a:pathLst>
            </a:custGeom>
            <a:noFill/>
            <a:ln w="28575">
              <a:solidFill>
                <a:srgbClr val="0066CC"/>
              </a:solidFill>
              <a:prstDash val="solid"/>
              <a:round/>
              <a:headEnd/>
              <a:tailEnd/>
            </a:ln>
          </p:spPr>
          <p:txBody>
            <a:bodyPr/>
            <a:lstStyle/>
            <a:p>
              <a:endParaRPr lang="en-CA"/>
            </a:p>
          </p:txBody>
        </p:sp>
        <p:sp>
          <p:nvSpPr>
            <p:cNvPr id="63595" name="Freeform 107"/>
            <p:cNvSpPr>
              <a:spLocks/>
            </p:cNvSpPr>
            <p:nvPr/>
          </p:nvSpPr>
          <p:spPr bwMode="auto">
            <a:xfrm>
              <a:off x="1372" y="1133"/>
              <a:ext cx="71" cy="58"/>
            </a:xfrm>
            <a:custGeom>
              <a:avLst/>
              <a:gdLst/>
              <a:ahLst/>
              <a:cxnLst>
                <a:cxn ang="0">
                  <a:pos x="0" y="0"/>
                </a:cxn>
                <a:cxn ang="0">
                  <a:pos x="54" y="48"/>
                </a:cxn>
                <a:cxn ang="0">
                  <a:pos x="114" y="90"/>
                </a:cxn>
              </a:cxnLst>
              <a:rect l="0" t="0" r="r" b="b"/>
              <a:pathLst>
                <a:path w="114" h="90">
                  <a:moveTo>
                    <a:pt x="0" y="0"/>
                  </a:moveTo>
                  <a:lnTo>
                    <a:pt x="54" y="48"/>
                  </a:lnTo>
                  <a:lnTo>
                    <a:pt x="114" y="90"/>
                  </a:lnTo>
                </a:path>
              </a:pathLst>
            </a:custGeom>
            <a:noFill/>
            <a:ln w="28575">
              <a:solidFill>
                <a:srgbClr val="0066CC"/>
              </a:solidFill>
              <a:prstDash val="solid"/>
              <a:round/>
              <a:headEnd/>
              <a:tailEnd/>
            </a:ln>
          </p:spPr>
          <p:txBody>
            <a:bodyPr/>
            <a:lstStyle/>
            <a:p>
              <a:endParaRPr lang="en-CA"/>
            </a:p>
          </p:txBody>
        </p:sp>
        <p:sp>
          <p:nvSpPr>
            <p:cNvPr id="63596" name="Freeform 108"/>
            <p:cNvSpPr>
              <a:spLocks/>
            </p:cNvSpPr>
            <p:nvPr/>
          </p:nvSpPr>
          <p:spPr bwMode="auto">
            <a:xfrm>
              <a:off x="1440" y="1189"/>
              <a:ext cx="77" cy="52"/>
            </a:xfrm>
            <a:custGeom>
              <a:avLst/>
              <a:gdLst/>
              <a:ahLst/>
              <a:cxnLst>
                <a:cxn ang="0">
                  <a:pos x="0" y="0"/>
                </a:cxn>
                <a:cxn ang="0">
                  <a:pos x="60" y="42"/>
                </a:cxn>
                <a:cxn ang="0">
                  <a:pos x="120" y="78"/>
                </a:cxn>
              </a:cxnLst>
              <a:rect l="0" t="0" r="r" b="b"/>
              <a:pathLst>
                <a:path w="120" h="78">
                  <a:moveTo>
                    <a:pt x="0" y="0"/>
                  </a:moveTo>
                  <a:lnTo>
                    <a:pt x="60" y="42"/>
                  </a:lnTo>
                  <a:lnTo>
                    <a:pt x="120" y="78"/>
                  </a:lnTo>
                </a:path>
              </a:pathLst>
            </a:custGeom>
            <a:noFill/>
            <a:ln w="28575">
              <a:solidFill>
                <a:srgbClr val="0066CC"/>
              </a:solidFill>
              <a:prstDash val="solid"/>
              <a:round/>
              <a:headEnd/>
              <a:tailEnd/>
            </a:ln>
          </p:spPr>
          <p:txBody>
            <a:bodyPr/>
            <a:lstStyle/>
            <a:p>
              <a:endParaRPr lang="en-CA"/>
            </a:p>
          </p:txBody>
        </p:sp>
        <p:sp>
          <p:nvSpPr>
            <p:cNvPr id="63597" name="Freeform 109"/>
            <p:cNvSpPr>
              <a:spLocks/>
            </p:cNvSpPr>
            <p:nvPr/>
          </p:nvSpPr>
          <p:spPr bwMode="auto">
            <a:xfrm>
              <a:off x="1517" y="1241"/>
              <a:ext cx="74" cy="35"/>
            </a:xfrm>
            <a:custGeom>
              <a:avLst/>
              <a:gdLst/>
              <a:ahLst/>
              <a:cxnLst>
                <a:cxn ang="0">
                  <a:pos x="0" y="0"/>
                </a:cxn>
                <a:cxn ang="0">
                  <a:pos x="60" y="30"/>
                </a:cxn>
                <a:cxn ang="0">
                  <a:pos x="120" y="54"/>
                </a:cxn>
              </a:cxnLst>
              <a:rect l="0" t="0" r="r" b="b"/>
              <a:pathLst>
                <a:path w="120" h="54">
                  <a:moveTo>
                    <a:pt x="0" y="0"/>
                  </a:moveTo>
                  <a:lnTo>
                    <a:pt x="60" y="30"/>
                  </a:lnTo>
                  <a:lnTo>
                    <a:pt x="120" y="54"/>
                  </a:lnTo>
                </a:path>
              </a:pathLst>
            </a:custGeom>
            <a:noFill/>
            <a:ln w="28575">
              <a:solidFill>
                <a:srgbClr val="0066CC"/>
              </a:solidFill>
              <a:prstDash val="solid"/>
              <a:round/>
              <a:headEnd/>
              <a:tailEnd/>
            </a:ln>
          </p:spPr>
          <p:txBody>
            <a:bodyPr/>
            <a:lstStyle/>
            <a:p>
              <a:endParaRPr lang="en-CA"/>
            </a:p>
          </p:txBody>
        </p:sp>
        <p:sp>
          <p:nvSpPr>
            <p:cNvPr id="63598" name="Line 110"/>
            <p:cNvSpPr>
              <a:spLocks noChangeShapeType="1"/>
            </p:cNvSpPr>
            <p:nvPr/>
          </p:nvSpPr>
          <p:spPr bwMode="auto">
            <a:xfrm>
              <a:off x="1591" y="1276"/>
              <a:ext cx="71" cy="27"/>
            </a:xfrm>
            <a:prstGeom prst="line">
              <a:avLst/>
            </a:prstGeom>
            <a:noFill/>
            <a:ln w="28575">
              <a:solidFill>
                <a:srgbClr val="0066CC"/>
              </a:solidFill>
              <a:round/>
              <a:headEnd/>
              <a:tailEnd/>
            </a:ln>
          </p:spPr>
          <p:txBody>
            <a:bodyPr/>
            <a:lstStyle/>
            <a:p>
              <a:endParaRPr lang="en-CA"/>
            </a:p>
          </p:txBody>
        </p:sp>
        <p:sp>
          <p:nvSpPr>
            <p:cNvPr id="63599" name="Freeform 111"/>
            <p:cNvSpPr>
              <a:spLocks/>
            </p:cNvSpPr>
            <p:nvPr/>
          </p:nvSpPr>
          <p:spPr bwMode="auto">
            <a:xfrm>
              <a:off x="1881" y="1303"/>
              <a:ext cx="75" cy="19"/>
            </a:xfrm>
            <a:custGeom>
              <a:avLst/>
              <a:gdLst/>
              <a:ahLst/>
              <a:cxnLst>
                <a:cxn ang="0">
                  <a:pos x="0" y="30"/>
                </a:cxn>
                <a:cxn ang="0">
                  <a:pos x="60" y="18"/>
                </a:cxn>
                <a:cxn ang="0">
                  <a:pos x="120" y="0"/>
                </a:cxn>
              </a:cxnLst>
              <a:rect l="0" t="0" r="r" b="b"/>
              <a:pathLst>
                <a:path w="120" h="30">
                  <a:moveTo>
                    <a:pt x="0" y="30"/>
                  </a:moveTo>
                  <a:lnTo>
                    <a:pt x="60" y="18"/>
                  </a:lnTo>
                  <a:lnTo>
                    <a:pt x="120" y="0"/>
                  </a:lnTo>
                </a:path>
              </a:pathLst>
            </a:custGeom>
            <a:noFill/>
            <a:ln w="28575">
              <a:solidFill>
                <a:srgbClr val="0066CC"/>
              </a:solidFill>
              <a:prstDash val="solid"/>
              <a:round/>
              <a:headEnd/>
              <a:tailEnd/>
            </a:ln>
          </p:spPr>
          <p:txBody>
            <a:bodyPr/>
            <a:lstStyle/>
            <a:p>
              <a:endParaRPr lang="en-CA"/>
            </a:p>
          </p:txBody>
        </p:sp>
        <p:sp>
          <p:nvSpPr>
            <p:cNvPr id="63600" name="Line 112"/>
            <p:cNvSpPr>
              <a:spLocks noChangeShapeType="1"/>
            </p:cNvSpPr>
            <p:nvPr/>
          </p:nvSpPr>
          <p:spPr bwMode="auto">
            <a:xfrm flipV="1">
              <a:off x="1956" y="1276"/>
              <a:ext cx="70" cy="27"/>
            </a:xfrm>
            <a:prstGeom prst="line">
              <a:avLst/>
            </a:prstGeom>
            <a:noFill/>
            <a:ln w="28575">
              <a:solidFill>
                <a:srgbClr val="0066CC"/>
              </a:solidFill>
              <a:round/>
              <a:headEnd/>
              <a:tailEnd/>
            </a:ln>
          </p:spPr>
          <p:txBody>
            <a:bodyPr/>
            <a:lstStyle/>
            <a:p>
              <a:endParaRPr lang="en-CA"/>
            </a:p>
          </p:txBody>
        </p:sp>
        <p:sp>
          <p:nvSpPr>
            <p:cNvPr id="63601" name="Freeform 113"/>
            <p:cNvSpPr>
              <a:spLocks/>
            </p:cNvSpPr>
            <p:nvPr/>
          </p:nvSpPr>
          <p:spPr bwMode="auto">
            <a:xfrm>
              <a:off x="2026" y="1241"/>
              <a:ext cx="74" cy="35"/>
            </a:xfrm>
            <a:custGeom>
              <a:avLst/>
              <a:gdLst/>
              <a:ahLst/>
              <a:cxnLst>
                <a:cxn ang="0">
                  <a:pos x="0" y="54"/>
                </a:cxn>
                <a:cxn ang="0">
                  <a:pos x="60" y="30"/>
                </a:cxn>
                <a:cxn ang="0">
                  <a:pos x="120" y="0"/>
                </a:cxn>
              </a:cxnLst>
              <a:rect l="0" t="0" r="r" b="b"/>
              <a:pathLst>
                <a:path w="120" h="54">
                  <a:moveTo>
                    <a:pt x="0" y="54"/>
                  </a:moveTo>
                  <a:lnTo>
                    <a:pt x="60" y="30"/>
                  </a:lnTo>
                  <a:lnTo>
                    <a:pt x="120" y="0"/>
                  </a:lnTo>
                </a:path>
              </a:pathLst>
            </a:custGeom>
            <a:noFill/>
            <a:ln w="28575">
              <a:solidFill>
                <a:srgbClr val="0066CC"/>
              </a:solidFill>
              <a:prstDash val="solid"/>
              <a:round/>
              <a:headEnd/>
              <a:tailEnd/>
            </a:ln>
          </p:spPr>
          <p:txBody>
            <a:bodyPr/>
            <a:lstStyle/>
            <a:p>
              <a:endParaRPr lang="en-CA"/>
            </a:p>
          </p:txBody>
        </p:sp>
        <p:sp>
          <p:nvSpPr>
            <p:cNvPr id="63602" name="Freeform 114"/>
            <p:cNvSpPr>
              <a:spLocks/>
            </p:cNvSpPr>
            <p:nvPr/>
          </p:nvSpPr>
          <p:spPr bwMode="auto">
            <a:xfrm>
              <a:off x="2100" y="1191"/>
              <a:ext cx="75" cy="50"/>
            </a:xfrm>
            <a:custGeom>
              <a:avLst/>
              <a:gdLst/>
              <a:ahLst/>
              <a:cxnLst>
                <a:cxn ang="0">
                  <a:pos x="0" y="78"/>
                </a:cxn>
                <a:cxn ang="0">
                  <a:pos x="60" y="42"/>
                </a:cxn>
                <a:cxn ang="0">
                  <a:pos x="120" y="0"/>
                </a:cxn>
              </a:cxnLst>
              <a:rect l="0" t="0" r="r" b="b"/>
              <a:pathLst>
                <a:path w="120" h="78">
                  <a:moveTo>
                    <a:pt x="0" y="78"/>
                  </a:moveTo>
                  <a:lnTo>
                    <a:pt x="60" y="42"/>
                  </a:lnTo>
                  <a:lnTo>
                    <a:pt x="120" y="0"/>
                  </a:lnTo>
                </a:path>
              </a:pathLst>
            </a:custGeom>
            <a:noFill/>
            <a:ln w="28575">
              <a:solidFill>
                <a:srgbClr val="0066CC"/>
              </a:solidFill>
              <a:prstDash val="solid"/>
              <a:round/>
              <a:headEnd/>
              <a:tailEnd/>
            </a:ln>
          </p:spPr>
          <p:txBody>
            <a:bodyPr/>
            <a:lstStyle/>
            <a:p>
              <a:endParaRPr lang="en-CA"/>
            </a:p>
          </p:txBody>
        </p:sp>
        <p:sp>
          <p:nvSpPr>
            <p:cNvPr id="63603" name="Freeform 115"/>
            <p:cNvSpPr>
              <a:spLocks/>
            </p:cNvSpPr>
            <p:nvPr/>
          </p:nvSpPr>
          <p:spPr bwMode="auto">
            <a:xfrm>
              <a:off x="2175" y="1133"/>
              <a:ext cx="70" cy="58"/>
            </a:xfrm>
            <a:custGeom>
              <a:avLst/>
              <a:gdLst/>
              <a:ahLst/>
              <a:cxnLst>
                <a:cxn ang="0">
                  <a:pos x="0" y="90"/>
                </a:cxn>
                <a:cxn ang="0">
                  <a:pos x="54" y="48"/>
                </a:cxn>
                <a:cxn ang="0">
                  <a:pos x="114" y="0"/>
                </a:cxn>
              </a:cxnLst>
              <a:rect l="0" t="0" r="r" b="b"/>
              <a:pathLst>
                <a:path w="114" h="90">
                  <a:moveTo>
                    <a:pt x="0" y="90"/>
                  </a:moveTo>
                  <a:lnTo>
                    <a:pt x="54" y="48"/>
                  </a:lnTo>
                  <a:lnTo>
                    <a:pt x="114" y="0"/>
                  </a:lnTo>
                </a:path>
              </a:pathLst>
            </a:custGeom>
            <a:noFill/>
            <a:ln w="28575">
              <a:solidFill>
                <a:srgbClr val="0066CC"/>
              </a:solidFill>
              <a:prstDash val="solid"/>
              <a:round/>
              <a:headEnd/>
              <a:tailEnd/>
            </a:ln>
          </p:spPr>
          <p:txBody>
            <a:bodyPr/>
            <a:lstStyle/>
            <a:p>
              <a:endParaRPr lang="en-CA"/>
            </a:p>
          </p:txBody>
        </p:sp>
        <p:sp>
          <p:nvSpPr>
            <p:cNvPr id="63604" name="Freeform 116"/>
            <p:cNvSpPr>
              <a:spLocks/>
            </p:cNvSpPr>
            <p:nvPr/>
          </p:nvSpPr>
          <p:spPr bwMode="auto">
            <a:xfrm>
              <a:off x="2245" y="1060"/>
              <a:ext cx="75" cy="73"/>
            </a:xfrm>
            <a:custGeom>
              <a:avLst/>
              <a:gdLst/>
              <a:ahLst/>
              <a:cxnLst>
                <a:cxn ang="0">
                  <a:pos x="0" y="114"/>
                </a:cxn>
                <a:cxn ang="0">
                  <a:pos x="60" y="60"/>
                </a:cxn>
                <a:cxn ang="0">
                  <a:pos x="120" y="0"/>
                </a:cxn>
              </a:cxnLst>
              <a:rect l="0" t="0" r="r" b="b"/>
              <a:pathLst>
                <a:path w="120" h="114">
                  <a:moveTo>
                    <a:pt x="0" y="114"/>
                  </a:moveTo>
                  <a:lnTo>
                    <a:pt x="60" y="60"/>
                  </a:lnTo>
                  <a:lnTo>
                    <a:pt x="120" y="0"/>
                  </a:lnTo>
                </a:path>
              </a:pathLst>
            </a:custGeom>
            <a:noFill/>
            <a:ln w="28575">
              <a:solidFill>
                <a:srgbClr val="0066CC"/>
              </a:solidFill>
              <a:prstDash val="solid"/>
              <a:round/>
              <a:headEnd/>
              <a:tailEnd/>
            </a:ln>
          </p:spPr>
          <p:txBody>
            <a:bodyPr/>
            <a:lstStyle/>
            <a:p>
              <a:endParaRPr lang="en-CA"/>
            </a:p>
          </p:txBody>
        </p:sp>
        <p:sp>
          <p:nvSpPr>
            <p:cNvPr id="63605" name="Line 117"/>
            <p:cNvSpPr>
              <a:spLocks noChangeShapeType="1"/>
            </p:cNvSpPr>
            <p:nvPr/>
          </p:nvSpPr>
          <p:spPr bwMode="auto">
            <a:xfrm flipV="1">
              <a:off x="2320" y="980"/>
              <a:ext cx="74" cy="80"/>
            </a:xfrm>
            <a:prstGeom prst="line">
              <a:avLst/>
            </a:prstGeom>
            <a:noFill/>
            <a:ln w="28575">
              <a:solidFill>
                <a:srgbClr val="0066CC"/>
              </a:solidFill>
              <a:round/>
              <a:headEnd/>
              <a:tailEnd/>
            </a:ln>
          </p:spPr>
          <p:txBody>
            <a:bodyPr/>
            <a:lstStyle/>
            <a:p>
              <a:endParaRPr lang="en-CA"/>
            </a:p>
          </p:txBody>
        </p:sp>
        <p:sp>
          <p:nvSpPr>
            <p:cNvPr id="63606" name="Freeform 118"/>
            <p:cNvSpPr>
              <a:spLocks/>
            </p:cNvSpPr>
            <p:nvPr/>
          </p:nvSpPr>
          <p:spPr bwMode="auto">
            <a:xfrm>
              <a:off x="2391" y="887"/>
              <a:ext cx="74" cy="93"/>
            </a:xfrm>
            <a:custGeom>
              <a:avLst/>
              <a:gdLst/>
              <a:ahLst/>
              <a:cxnLst>
                <a:cxn ang="0">
                  <a:pos x="0" y="138"/>
                </a:cxn>
                <a:cxn ang="0">
                  <a:pos x="54" y="72"/>
                </a:cxn>
                <a:cxn ang="0">
                  <a:pos x="114" y="0"/>
                </a:cxn>
              </a:cxnLst>
              <a:rect l="0" t="0" r="r" b="b"/>
              <a:pathLst>
                <a:path w="114" h="138">
                  <a:moveTo>
                    <a:pt x="0" y="138"/>
                  </a:moveTo>
                  <a:lnTo>
                    <a:pt x="54" y="72"/>
                  </a:lnTo>
                  <a:lnTo>
                    <a:pt x="114" y="0"/>
                  </a:lnTo>
                </a:path>
              </a:pathLst>
            </a:custGeom>
            <a:noFill/>
            <a:ln w="28575">
              <a:solidFill>
                <a:srgbClr val="0066CC"/>
              </a:solidFill>
              <a:prstDash val="solid"/>
              <a:round/>
              <a:headEnd/>
              <a:tailEnd/>
            </a:ln>
          </p:spPr>
          <p:txBody>
            <a:bodyPr/>
            <a:lstStyle/>
            <a:p>
              <a:endParaRPr lang="en-CA"/>
            </a:p>
          </p:txBody>
        </p:sp>
        <p:sp>
          <p:nvSpPr>
            <p:cNvPr id="63607" name="Freeform 119"/>
            <p:cNvSpPr>
              <a:spLocks/>
            </p:cNvSpPr>
            <p:nvPr/>
          </p:nvSpPr>
          <p:spPr bwMode="auto">
            <a:xfrm>
              <a:off x="2465" y="787"/>
              <a:ext cx="74" cy="104"/>
            </a:xfrm>
            <a:custGeom>
              <a:avLst/>
              <a:gdLst/>
              <a:ahLst/>
              <a:cxnLst>
                <a:cxn ang="0">
                  <a:pos x="0" y="162"/>
                </a:cxn>
                <a:cxn ang="0">
                  <a:pos x="60" y="84"/>
                </a:cxn>
                <a:cxn ang="0">
                  <a:pos x="120" y="0"/>
                </a:cxn>
              </a:cxnLst>
              <a:rect l="0" t="0" r="r" b="b"/>
              <a:pathLst>
                <a:path w="120" h="162">
                  <a:moveTo>
                    <a:pt x="0" y="162"/>
                  </a:moveTo>
                  <a:lnTo>
                    <a:pt x="60" y="84"/>
                  </a:lnTo>
                  <a:lnTo>
                    <a:pt x="120" y="0"/>
                  </a:lnTo>
                </a:path>
              </a:pathLst>
            </a:custGeom>
            <a:noFill/>
            <a:ln w="28575">
              <a:solidFill>
                <a:srgbClr val="0066CC"/>
              </a:solidFill>
              <a:prstDash val="solid"/>
              <a:round/>
              <a:headEnd/>
              <a:tailEnd/>
            </a:ln>
          </p:spPr>
          <p:txBody>
            <a:bodyPr/>
            <a:lstStyle/>
            <a:p>
              <a:endParaRPr lang="en-CA"/>
            </a:p>
          </p:txBody>
        </p:sp>
        <p:sp>
          <p:nvSpPr>
            <p:cNvPr id="63608" name="Line 120"/>
            <p:cNvSpPr>
              <a:spLocks noChangeShapeType="1"/>
            </p:cNvSpPr>
            <p:nvPr/>
          </p:nvSpPr>
          <p:spPr bwMode="auto">
            <a:xfrm>
              <a:off x="1091" y="796"/>
              <a:ext cx="0" cy="531"/>
            </a:xfrm>
            <a:prstGeom prst="line">
              <a:avLst/>
            </a:prstGeom>
            <a:noFill/>
            <a:ln w="28575">
              <a:solidFill>
                <a:srgbClr val="0066CC"/>
              </a:solidFill>
              <a:round/>
              <a:headEnd/>
              <a:tailEnd/>
            </a:ln>
            <a:effectLst/>
          </p:spPr>
          <p:txBody>
            <a:bodyPr/>
            <a:lstStyle/>
            <a:p>
              <a:endParaRPr lang="en-CA"/>
            </a:p>
          </p:txBody>
        </p:sp>
      </p:grpSp>
      <p:sp>
        <p:nvSpPr>
          <p:cNvPr id="63609" name="Text Box 121"/>
          <p:cNvSpPr txBox="1">
            <a:spLocks noChangeArrowheads="1"/>
          </p:cNvSpPr>
          <p:nvPr/>
        </p:nvSpPr>
        <p:spPr bwMode="auto">
          <a:xfrm>
            <a:off x="3200400" y="2743200"/>
            <a:ext cx="5175673" cy="1200329"/>
          </a:xfrm>
          <a:prstGeom prst="rect">
            <a:avLst/>
          </a:prstGeom>
          <a:noFill/>
          <a:ln w="9525">
            <a:noFill/>
            <a:miter lim="800000"/>
            <a:headEnd/>
            <a:tailEnd/>
          </a:ln>
          <a:effectLst/>
        </p:spPr>
        <p:txBody>
          <a:bodyPr wrap="square">
            <a:spAutoFit/>
          </a:bodyPr>
          <a:lstStyle/>
          <a:p>
            <a:r>
              <a:rPr lang="en-US" sz="2400" dirty="0" smtClean="0">
                <a:solidFill>
                  <a:srgbClr val="0066CC"/>
                </a:solidFill>
              </a:rPr>
              <a:t>		Probability </a:t>
            </a:r>
            <a:r>
              <a:rPr lang="en-US" sz="2400" dirty="0">
                <a:solidFill>
                  <a:srgbClr val="0066CC"/>
                </a:solidFill>
              </a:rPr>
              <a:t>density</a:t>
            </a:r>
          </a:p>
          <a:p>
            <a:r>
              <a:rPr lang="en-US" sz="2400" dirty="0">
                <a:solidFill>
                  <a:srgbClr val="0066CC"/>
                </a:solidFill>
              </a:rPr>
              <a:t>		P(x)= |</a:t>
            </a:r>
            <a:r>
              <a:rPr lang="en-US" sz="2400" dirty="0">
                <a:solidFill>
                  <a:srgbClr val="0066CC"/>
                </a:solidFill>
                <a:latin typeface="Symbol" pitchFamily="18" charset="2"/>
              </a:rPr>
              <a:t>Y</a:t>
            </a:r>
            <a:r>
              <a:rPr lang="en-US" sz="2400" dirty="0">
                <a:solidFill>
                  <a:srgbClr val="0066CC"/>
                </a:solidFill>
              </a:rPr>
              <a:t>(</a:t>
            </a:r>
            <a:r>
              <a:rPr lang="en-US" sz="2400" dirty="0" err="1">
                <a:solidFill>
                  <a:srgbClr val="0066CC"/>
                </a:solidFill>
              </a:rPr>
              <a:t>x,t</a:t>
            </a:r>
            <a:r>
              <a:rPr lang="en-US" sz="2400" dirty="0">
                <a:solidFill>
                  <a:srgbClr val="0066CC"/>
                </a:solidFill>
              </a:rPr>
              <a:t>=0)|</a:t>
            </a:r>
            <a:r>
              <a:rPr lang="en-US" sz="2400" baseline="30000" dirty="0">
                <a:solidFill>
                  <a:srgbClr val="0066CC"/>
                </a:solidFill>
              </a:rPr>
              <a:t>2</a:t>
            </a:r>
            <a:r>
              <a:rPr lang="en-US" sz="2400" dirty="0">
                <a:solidFill>
                  <a:srgbClr val="0066CC"/>
                </a:solidFill>
              </a:rPr>
              <a:t>= </a:t>
            </a:r>
            <a:r>
              <a:rPr lang="en-US" sz="2400" u="sng" dirty="0">
                <a:solidFill>
                  <a:srgbClr val="0066CC"/>
                </a:solidFill>
                <a:latin typeface="Symbol" pitchFamily="18" charset="2"/>
              </a:rPr>
              <a:t>a</a:t>
            </a:r>
            <a:r>
              <a:rPr lang="en-US" sz="2400" u="sng" baseline="30000" dirty="0">
                <a:solidFill>
                  <a:srgbClr val="0066CC"/>
                </a:solidFill>
              </a:rPr>
              <a:t>2</a:t>
            </a:r>
            <a:r>
              <a:rPr lang="en-US" sz="2400" u="sng" dirty="0">
                <a:solidFill>
                  <a:srgbClr val="0066CC"/>
                </a:solidFill>
              </a:rPr>
              <a:t>x</a:t>
            </a:r>
            <a:r>
              <a:rPr lang="en-US" sz="2400" u="sng" baseline="30000" dirty="0">
                <a:solidFill>
                  <a:srgbClr val="0066CC"/>
                </a:solidFill>
              </a:rPr>
              <a:t>2</a:t>
            </a:r>
          </a:p>
          <a:p>
            <a:pPr lvl="4"/>
            <a:r>
              <a:rPr lang="en-US" sz="2400" baseline="30000" dirty="0">
                <a:solidFill>
                  <a:srgbClr val="0066CC"/>
                </a:solidFill>
              </a:rPr>
              <a:t>		</a:t>
            </a:r>
            <a:r>
              <a:rPr lang="en-US" sz="2400" baseline="-25000" dirty="0">
                <a:solidFill>
                  <a:srgbClr val="0066CC"/>
                </a:solidFill>
              </a:rPr>
              <a:t>              </a:t>
            </a:r>
            <a:r>
              <a:rPr lang="en-US" sz="2400" dirty="0">
                <a:solidFill>
                  <a:srgbClr val="0066CC"/>
                </a:solidFill>
              </a:rPr>
              <a:t>L</a:t>
            </a:r>
            <a:r>
              <a:rPr lang="en-US" sz="2400" baseline="30000" dirty="0">
                <a:solidFill>
                  <a:srgbClr val="0066CC"/>
                </a:solidFill>
              </a:rPr>
              <a:t>2</a:t>
            </a:r>
          </a:p>
        </p:txBody>
      </p:sp>
      <p:sp>
        <p:nvSpPr>
          <p:cNvPr id="63611" name="Rectangle 123"/>
          <p:cNvSpPr>
            <a:spLocks noChangeArrowheads="1"/>
          </p:cNvSpPr>
          <p:nvPr/>
        </p:nvSpPr>
        <p:spPr bwMode="auto">
          <a:xfrm>
            <a:off x="5486400" y="5562600"/>
            <a:ext cx="3048000" cy="669925"/>
          </a:xfrm>
          <a:prstGeom prst="rect">
            <a:avLst/>
          </a:prstGeom>
          <a:noFill/>
          <a:ln w="9525">
            <a:noFill/>
            <a:miter lim="800000"/>
            <a:headEnd/>
            <a:tailEnd/>
          </a:ln>
        </p:spPr>
        <p:txBody>
          <a:bodyPr lIns="0" tIns="0" rIns="0" bIns="0">
            <a:spAutoFit/>
          </a:bodyPr>
          <a:lstStyle/>
          <a:p>
            <a:r>
              <a:rPr lang="en-US" sz="2200" dirty="0">
                <a:solidFill>
                  <a:srgbClr val="000000"/>
                </a:solidFill>
              </a:rPr>
              <a:t>Normalization constant</a:t>
            </a:r>
          </a:p>
          <a:p>
            <a:r>
              <a:rPr lang="en-US" sz="2200" dirty="0">
                <a:solidFill>
                  <a:srgbClr val="000000"/>
                </a:solidFill>
                <a:latin typeface="Symbol" pitchFamily="18" charset="2"/>
              </a:rPr>
              <a:t>a</a:t>
            </a:r>
            <a:r>
              <a:rPr lang="en-US" sz="2200" dirty="0">
                <a:solidFill>
                  <a:srgbClr val="000000"/>
                </a:solidFill>
              </a:rPr>
              <a:t>=</a:t>
            </a:r>
            <a:r>
              <a:rPr lang="en-US" sz="2200" dirty="0" err="1">
                <a:solidFill>
                  <a:srgbClr val="000000"/>
                </a:solidFill>
              </a:rPr>
              <a:t>sqrt</a:t>
            </a:r>
            <a:r>
              <a:rPr lang="en-US" sz="2200" dirty="0">
                <a:solidFill>
                  <a:srgbClr val="000000"/>
                </a:solidFill>
              </a:rPr>
              <a:t>(3/(2L))</a:t>
            </a:r>
            <a:endParaRPr lang="en-US" sz="2400" dirty="0"/>
          </a:p>
        </p:txBody>
      </p:sp>
      <p:sp>
        <p:nvSpPr>
          <p:cNvPr id="63613" name="Rectangle 125"/>
          <p:cNvSpPr>
            <a:spLocks noChangeArrowheads="1"/>
          </p:cNvSpPr>
          <p:nvPr/>
        </p:nvSpPr>
        <p:spPr bwMode="auto">
          <a:xfrm>
            <a:off x="4114800" y="1295400"/>
            <a:ext cx="742950" cy="457200"/>
          </a:xfrm>
          <a:prstGeom prst="rect">
            <a:avLst/>
          </a:prstGeom>
          <a:noFill/>
          <a:ln w="9525">
            <a:noFill/>
            <a:miter lim="800000"/>
            <a:headEnd/>
            <a:tailEnd/>
          </a:ln>
          <a:effectLst/>
        </p:spPr>
        <p:txBody>
          <a:bodyPr wrap="none">
            <a:spAutoFit/>
          </a:bodyPr>
          <a:lstStyle/>
          <a:p>
            <a:r>
              <a:rPr lang="en-US" sz="2400">
                <a:solidFill>
                  <a:srgbClr val="0066CC"/>
                </a:solidFill>
              </a:rPr>
              <a:t>P(x)</a:t>
            </a:r>
          </a:p>
        </p:txBody>
      </p:sp>
      <p:sp>
        <p:nvSpPr>
          <p:cNvPr id="129" name="TextBox 128"/>
          <p:cNvSpPr txBox="1"/>
          <p:nvPr/>
        </p:nvSpPr>
        <p:spPr>
          <a:xfrm>
            <a:off x="457200" y="3581400"/>
            <a:ext cx="7132081" cy="1569660"/>
          </a:xfrm>
          <a:prstGeom prst="rect">
            <a:avLst/>
          </a:prstGeom>
          <a:noFill/>
        </p:spPr>
        <p:txBody>
          <a:bodyPr wrap="none" rtlCol="0">
            <a:spAutoFit/>
          </a:bodyPr>
          <a:lstStyle/>
          <a:p>
            <a:r>
              <a:rPr lang="en-US" dirty="0" smtClean="0"/>
              <a:t>the quantity </a:t>
            </a:r>
            <a:r>
              <a:rPr lang="en-US" dirty="0" smtClean="0">
                <a:sym typeface="Symbol"/>
              </a:rPr>
              <a:t> is</a:t>
            </a:r>
          </a:p>
          <a:p>
            <a:r>
              <a:rPr lang="en-US" dirty="0" smtClean="0">
                <a:sym typeface="Symbol"/>
              </a:rPr>
              <a:t>a. unknown, just have to get from experiment</a:t>
            </a:r>
          </a:p>
          <a:p>
            <a:r>
              <a:rPr lang="en-US" dirty="0" smtClean="0">
                <a:sym typeface="Symbol"/>
              </a:rPr>
              <a:t>b. we can calculate it if we had more information</a:t>
            </a:r>
          </a:p>
          <a:p>
            <a:r>
              <a:rPr lang="en-US" dirty="0" smtClean="0">
                <a:sym typeface="Symbol"/>
              </a:rPr>
              <a:t>c. can calculate it with the information that we have</a:t>
            </a:r>
            <a:endParaRPr lang="en-CA" dirty="0"/>
          </a:p>
        </p:txBody>
      </p:sp>
      <p:grpSp>
        <p:nvGrpSpPr>
          <p:cNvPr id="130" name="Group 129"/>
          <p:cNvGrpSpPr/>
          <p:nvPr/>
        </p:nvGrpSpPr>
        <p:grpSpPr>
          <a:xfrm>
            <a:off x="228600" y="5334000"/>
            <a:ext cx="4800600" cy="1371600"/>
            <a:chOff x="4191000" y="3505200"/>
            <a:chExt cx="4800600" cy="1371600"/>
          </a:xfrm>
        </p:grpSpPr>
        <p:sp>
          <p:nvSpPr>
            <p:cNvPr id="131" name="Rectangle 87"/>
            <p:cNvSpPr>
              <a:spLocks noChangeArrowheads="1"/>
            </p:cNvSpPr>
            <p:nvPr/>
          </p:nvSpPr>
          <p:spPr bwMode="auto">
            <a:xfrm>
              <a:off x="4419600" y="3505200"/>
              <a:ext cx="4572000" cy="822325"/>
            </a:xfrm>
            <a:prstGeom prst="rect">
              <a:avLst/>
            </a:prstGeom>
            <a:noFill/>
            <a:ln w="9525">
              <a:noFill/>
              <a:miter lim="800000"/>
              <a:headEnd/>
              <a:tailEnd/>
            </a:ln>
          </p:spPr>
          <p:txBody>
            <a:bodyPr wrap="none">
              <a:spAutoFit/>
            </a:bodyPr>
            <a:lstStyle/>
            <a:p>
              <a:endParaRPr lang="en-US" dirty="0"/>
            </a:p>
            <a:p>
              <a:r>
                <a:rPr lang="en-US" dirty="0"/>
                <a:t>  P(</a:t>
              </a:r>
              <a:r>
                <a:rPr lang="en-US" dirty="0" err="1"/>
                <a:t>x,t</a:t>
              </a:r>
              <a:r>
                <a:rPr lang="en-US" dirty="0"/>
                <a:t>=0)</a:t>
              </a:r>
              <a:r>
                <a:rPr lang="en-US" dirty="0" err="1"/>
                <a:t>dx</a:t>
              </a:r>
              <a:r>
                <a:rPr lang="en-US" dirty="0"/>
                <a:t> =     |</a:t>
              </a:r>
              <a:r>
                <a:rPr lang="en-US" dirty="0">
                  <a:latin typeface="Symbol" pitchFamily="18" charset="2"/>
                </a:rPr>
                <a:t>Y</a:t>
              </a:r>
              <a:r>
                <a:rPr lang="en-US" dirty="0"/>
                <a:t>(</a:t>
              </a:r>
              <a:r>
                <a:rPr lang="en-US" dirty="0" err="1"/>
                <a:t>x,t</a:t>
              </a:r>
              <a:r>
                <a:rPr lang="en-US" dirty="0"/>
                <a:t>=0)|</a:t>
              </a:r>
              <a:r>
                <a:rPr lang="en-US" baseline="30000" dirty="0"/>
                <a:t>2</a:t>
              </a:r>
              <a:r>
                <a:rPr lang="en-US" dirty="0"/>
                <a:t>dx =1</a:t>
              </a:r>
            </a:p>
          </p:txBody>
        </p:sp>
        <p:sp>
          <p:nvSpPr>
            <p:cNvPr id="132" name="Freeform 88"/>
            <p:cNvSpPr>
              <a:spLocks/>
            </p:cNvSpPr>
            <p:nvPr/>
          </p:nvSpPr>
          <p:spPr bwMode="auto">
            <a:xfrm>
              <a:off x="4419600" y="3695700"/>
              <a:ext cx="152400" cy="800100"/>
            </a:xfrm>
            <a:custGeom>
              <a:avLst/>
              <a:gdLst>
                <a:gd name="T0" fmla="*/ 96 w 96"/>
                <a:gd name="T1" fmla="*/ 120 h 624"/>
                <a:gd name="T2" fmla="*/ 48 w 96"/>
                <a:gd name="T3" fmla="*/ 72 h 624"/>
                <a:gd name="T4" fmla="*/ 48 w 96"/>
                <a:gd name="T5" fmla="*/ 552 h 624"/>
                <a:gd name="T6" fmla="*/ 0 w 96"/>
                <a:gd name="T7" fmla="*/ 504 h 624"/>
                <a:gd name="T8" fmla="*/ 0 60000 65536"/>
                <a:gd name="T9" fmla="*/ 0 60000 65536"/>
                <a:gd name="T10" fmla="*/ 0 60000 65536"/>
                <a:gd name="T11" fmla="*/ 0 60000 65536"/>
                <a:gd name="T12" fmla="*/ 0 w 96"/>
                <a:gd name="T13" fmla="*/ 0 h 624"/>
                <a:gd name="T14" fmla="*/ 96 w 96"/>
                <a:gd name="T15" fmla="*/ 624 h 624"/>
              </a:gdLst>
              <a:ahLst/>
              <a:cxnLst>
                <a:cxn ang="T8">
                  <a:pos x="T0" y="T1"/>
                </a:cxn>
                <a:cxn ang="T9">
                  <a:pos x="T2" y="T3"/>
                </a:cxn>
                <a:cxn ang="T10">
                  <a:pos x="T4" y="T5"/>
                </a:cxn>
                <a:cxn ang="T11">
                  <a:pos x="T6" y="T7"/>
                </a:cxn>
              </a:cxnLst>
              <a:rect l="T12" t="T13" r="T14" b="T15"/>
              <a:pathLst>
                <a:path w="96" h="624">
                  <a:moveTo>
                    <a:pt x="96" y="120"/>
                  </a:moveTo>
                  <a:cubicBezTo>
                    <a:pt x="76" y="60"/>
                    <a:pt x="56" y="0"/>
                    <a:pt x="48" y="72"/>
                  </a:cubicBezTo>
                  <a:cubicBezTo>
                    <a:pt x="40" y="144"/>
                    <a:pt x="56" y="480"/>
                    <a:pt x="48" y="552"/>
                  </a:cubicBezTo>
                  <a:cubicBezTo>
                    <a:pt x="40" y="624"/>
                    <a:pt x="20" y="564"/>
                    <a:pt x="0" y="504"/>
                  </a:cubicBezTo>
                </a:path>
              </a:pathLst>
            </a:custGeom>
            <a:noFill/>
            <a:ln w="9525">
              <a:solidFill>
                <a:schemeClr val="tx1"/>
              </a:solidFill>
              <a:round/>
              <a:headEnd/>
              <a:tailEnd/>
            </a:ln>
          </p:spPr>
          <p:txBody>
            <a:bodyPr/>
            <a:lstStyle/>
            <a:p>
              <a:endParaRPr lang="en-CA"/>
            </a:p>
          </p:txBody>
        </p:sp>
        <p:sp>
          <p:nvSpPr>
            <p:cNvPr id="133" name="Rectangle 89"/>
            <p:cNvSpPr>
              <a:spLocks noChangeArrowheads="1"/>
            </p:cNvSpPr>
            <p:nvPr/>
          </p:nvSpPr>
          <p:spPr bwMode="auto">
            <a:xfrm>
              <a:off x="4191000" y="4343400"/>
              <a:ext cx="503238" cy="457200"/>
            </a:xfrm>
            <a:prstGeom prst="rect">
              <a:avLst/>
            </a:prstGeom>
            <a:noFill/>
            <a:ln w="9525">
              <a:noFill/>
              <a:miter lim="800000"/>
              <a:headEnd/>
              <a:tailEnd/>
            </a:ln>
          </p:spPr>
          <p:txBody>
            <a:bodyPr wrap="none">
              <a:spAutoFit/>
            </a:bodyPr>
            <a:lstStyle/>
            <a:p>
              <a:r>
                <a:rPr lang="en-US"/>
                <a:t>-∞</a:t>
              </a:r>
            </a:p>
          </p:txBody>
        </p:sp>
        <p:sp>
          <p:nvSpPr>
            <p:cNvPr id="134" name="Rectangle 90"/>
            <p:cNvSpPr>
              <a:spLocks noChangeArrowheads="1"/>
            </p:cNvSpPr>
            <p:nvPr/>
          </p:nvSpPr>
          <p:spPr bwMode="auto">
            <a:xfrm>
              <a:off x="4475163" y="3505200"/>
              <a:ext cx="401637" cy="457200"/>
            </a:xfrm>
            <a:prstGeom prst="rect">
              <a:avLst/>
            </a:prstGeom>
            <a:noFill/>
            <a:ln w="9525">
              <a:noFill/>
              <a:miter lim="800000"/>
              <a:headEnd/>
              <a:tailEnd/>
            </a:ln>
          </p:spPr>
          <p:txBody>
            <a:bodyPr wrap="none">
              <a:spAutoFit/>
            </a:bodyPr>
            <a:lstStyle/>
            <a:p>
              <a:r>
                <a:rPr lang="en-US"/>
                <a:t>∞</a:t>
              </a:r>
            </a:p>
          </p:txBody>
        </p:sp>
        <p:sp>
          <p:nvSpPr>
            <p:cNvPr id="135" name="Freeform 91"/>
            <p:cNvSpPr>
              <a:spLocks/>
            </p:cNvSpPr>
            <p:nvPr/>
          </p:nvSpPr>
          <p:spPr bwMode="auto">
            <a:xfrm>
              <a:off x="6345238" y="3771900"/>
              <a:ext cx="152400" cy="800100"/>
            </a:xfrm>
            <a:custGeom>
              <a:avLst/>
              <a:gdLst>
                <a:gd name="T0" fmla="*/ 96 w 96"/>
                <a:gd name="T1" fmla="*/ 120 h 624"/>
                <a:gd name="T2" fmla="*/ 48 w 96"/>
                <a:gd name="T3" fmla="*/ 72 h 624"/>
                <a:gd name="T4" fmla="*/ 48 w 96"/>
                <a:gd name="T5" fmla="*/ 552 h 624"/>
                <a:gd name="T6" fmla="*/ 0 w 96"/>
                <a:gd name="T7" fmla="*/ 504 h 624"/>
                <a:gd name="T8" fmla="*/ 0 60000 65536"/>
                <a:gd name="T9" fmla="*/ 0 60000 65536"/>
                <a:gd name="T10" fmla="*/ 0 60000 65536"/>
                <a:gd name="T11" fmla="*/ 0 60000 65536"/>
                <a:gd name="T12" fmla="*/ 0 w 96"/>
                <a:gd name="T13" fmla="*/ 0 h 624"/>
                <a:gd name="T14" fmla="*/ 96 w 96"/>
                <a:gd name="T15" fmla="*/ 624 h 624"/>
              </a:gdLst>
              <a:ahLst/>
              <a:cxnLst>
                <a:cxn ang="T8">
                  <a:pos x="T0" y="T1"/>
                </a:cxn>
                <a:cxn ang="T9">
                  <a:pos x="T2" y="T3"/>
                </a:cxn>
                <a:cxn ang="T10">
                  <a:pos x="T4" y="T5"/>
                </a:cxn>
                <a:cxn ang="T11">
                  <a:pos x="T6" y="T7"/>
                </a:cxn>
              </a:cxnLst>
              <a:rect l="T12" t="T13" r="T14" b="T15"/>
              <a:pathLst>
                <a:path w="96" h="624">
                  <a:moveTo>
                    <a:pt x="96" y="120"/>
                  </a:moveTo>
                  <a:cubicBezTo>
                    <a:pt x="76" y="60"/>
                    <a:pt x="56" y="0"/>
                    <a:pt x="48" y="72"/>
                  </a:cubicBezTo>
                  <a:cubicBezTo>
                    <a:pt x="40" y="144"/>
                    <a:pt x="56" y="480"/>
                    <a:pt x="48" y="552"/>
                  </a:cubicBezTo>
                  <a:cubicBezTo>
                    <a:pt x="40" y="624"/>
                    <a:pt x="20" y="564"/>
                    <a:pt x="0" y="504"/>
                  </a:cubicBezTo>
                </a:path>
              </a:pathLst>
            </a:custGeom>
            <a:noFill/>
            <a:ln w="9525">
              <a:solidFill>
                <a:schemeClr val="tx1"/>
              </a:solidFill>
              <a:round/>
              <a:headEnd/>
              <a:tailEnd/>
            </a:ln>
          </p:spPr>
          <p:txBody>
            <a:bodyPr/>
            <a:lstStyle/>
            <a:p>
              <a:endParaRPr lang="en-CA"/>
            </a:p>
          </p:txBody>
        </p:sp>
        <p:sp>
          <p:nvSpPr>
            <p:cNvPr id="136" name="Rectangle 92"/>
            <p:cNvSpPr>
              <a:spLocks noChangeArrowheads="1"/>
            </p:cNvSpPr>
            <p:nvPr/>
          </p:nvSpPr>
          <p:spPr bwMode="auto">
            <a:xfrm>
              <a:off x="6116638" y="4419600"/>
              <a:ext cx="503237" cy="457200"/>
            </a:xfrm>
            <a:prstGeom prst="rect">
              <a:avLst/>
            </a:prstGeom>
            <a:noFill/>
            <a:ln w="9525">
              <a:noFill/>
              <a:miter lim="800000"/>
              <a:headEnd/>
              <a:tailEnd/>
            </a:ln>
          </p:spPr>
          <p:txBody>
            <a:bodyPr wrap="none">
              <a:spAutoFit/>
            </a:bodyPr>
            <a:lstStyle/>
            <a:p>
              <a:r>
                <a:rPr lang="en-US"/>
                <a:t>-∞</a:t>
              </a:r>
            </a:p>
          </p:txBody>
        </p:sp>
        <p:sp>
          <p:nvSpPr>
            <p:cNvPr id="137" name="Rectangle 93"/>
            <p:cNvSpPr>
              <a:spLocks noChangeArrowheads="1"/>
            </p:cNvSpPr>
            <p:nvPr/>
          </p:nvSpPr>
          <p:spPr bwMode="auto">
            <a:xfrm>
              <a:off x="6400800" y="3581400"/>
              <a:ext cx="401638" cy="457200"/>
            </a:xfrm>
            <a:prstGeom prst="rect">
              <a:avLst/>
            </a:prstGeom>
            <a:noFill/>
            <a:ln w="9525">
              <a:noFill/>
              <a:miter lim="800000"/>
              <a:headEnd/>
              <a:tailEnd/>
            </a:ln>
          </p:spPr>
          <p:txBody>
            <a:bodyPr wrap="none">
              <a:spAutoFit/>
            </a:bodyPr>
            <a:lstStyle/>
            <a:p>
              <a:r>
                <a:rPr lang="en-US"/>
                <a: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6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6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6"/>
          <p:cNvSpPr>
            <a:spLocks noGrp="1"/>
          </p:cNvSpPr>
          <p:nvPr>
            <p:ph type="sldNum" sz="quarter" idx="12"/>
          </p:nvPr>
        </p:nvSpPr>
        <p:spPr/>
        <p:txBody>
          <a:bodyPr/>
          <a:lstStyle/>
          <a:p>
            <a:fld id="{251C3E0D-9B9E-4545-84DC-41563D19E00C}" type="slidenum">
              <a:rPr lang="en-US"/>
              <a:pPr/>
              <a:t>21</a:t>
            </a:fld>
            <a:endParaRPr lang="en-US"/>
          </a:p>
        </p:txBody>
      </p:sp>
      <p:sp>
        <p:nvSpPr>
          <p:cNvPr id="69634" name="Rectangle 2"/>
          <p:cNvSpPr>
            <a:spLocks noGrp="1" noChangeArrowheads="1"/>
          </p:cNvSpPr>
          <p:nvPr>
            <p:ph type="title"/>
          </p:nvPr>
        </p:nvSpPr>
        <p:spPr/>
        <p:txBody>
          <a:bodyPr/>
          <a:lstStyle/>
          <a:p>
            <a:r>
              <a:rPr lang="en-US"/>
              <a:t>What are these waves?</a:t>
            </a:r>
          </a:p>
        </p:txBody>
      </p:sp>
      <p:sp>
        <p:nvSpPr>
          <p:cNvPr id="69635" name="Rectangle 3"/>
          <p:cNvSpPr>
            <a:spLocks noGrp="1" noChangeArrowheads="1"/>
          </p:cNvSpPr>
          <p:nvPr>
            <p:ph type="body" sz="half" idx="1"/>
          </p:nvPr>
        </p:nvSpPr>
        <p:spPr/>
        <p:txBody>
          <a:bodyPr/>
          <a:lstStyle/>
          <a:p>
            <a:pPr>
              <a:buFontTx/>
              <a:buNone/>
            </a:pPr>
            <a:r>
              <a:rPr lang="en-US" sz="2400" u="sng"/>
              <a:t>EM Waves (light/photons):</a:t>
            </a:r>
          </a:p>
          <a:p>
            <a:pPr>
              <a:buFontTx/>
              <a:buNone/>
            </a:pPr>
            <a:r>
              <a:rPr lang="en-US" sz="2400"/>
              <a:t>Amplitude E = electric field</a:t>
            </a:r>
          </a:p>
          <a:p>
            <a:pPr>
              <a:buFontTx/>
              <a:buNone/>
            </a:pPr>
            <a:r>
              <a:rPr lang="en-US" sz="2400"/>
              <a:t>E</a:t>
            </a:r>
            <a:r>
              <a:rPr lang="en-US" sz="2400" baseline="30000"/>
              <a:t>2</a:t>
            </a:r>
            <a:r>
              <a:rPr lang="en-US" sz="2400"/>
              <a:t> tells you probability of finding photon.</a:t>
            </a:r>
          </a:p>
          <a:p>
            <a:pPr>
              <a:buFontTx/>
              <a:buNone/>
            </a:pPr>
            <a:r>
              <a:rPr lang="en-US" sz="2400"/>
              <a:t>Maxwell’s Equations:</a:t>
            </a:r>
          </a:p>
          <a:p>
            <a:pPr>
              <a:buFontTx/>
              <a:buNone/>
            </a:pPr>
            <a:endParaRPr lang="en-US" sz="2400"/>
          </a:p>
          <a:p>
            <a:pPr>
              <a:buFontTx/>
              <a:buNone/>
            </a:pPr>
            <a:endParaRPr lang="en-US" sz="2400"/>
          </a:p>
          <a:p>
            <a:pPr>
              <a:buFontTx/>
              <a:buNone/>
            </a:pPr>
            <a:r>
              <a:rPr lang="en-US" sz="2400"/>
              <a:t>Solutions are sin/cosine waves:</a:t>
            </a:r>
          </a:p>
        </p:txBody>
      </p:sp>
      <p:sp>
        <p:nvSpPr>
          <p:cNvPr id="69636" name="Rectangle 4"/>
          <p:cNvSpPr>
            <a:spLocks noGrp="1" noChangeArrowheads="1"/>
          </p:cNvSpPr>
          <p:nvPr>
            <p:ph type="body" sz="half" idx="2"/>
          </p:nvPr>
        </p:nvSpPr>
        <p:spPr>
          <a:xfrm>
            <a:off x="4572000" y="1600200"/>
            <a:ext cx="4572000" cy="4525963"/>
          </a:xfrm>
        </p:spPr>
        <p:txBody>
          <a:bodyPr/>
          <a:lstStyle/>
          <a:p>
            <a:pPr>
              <a:buFontTx/>
              <a:buNone/>
            </a:pPr>
            <a:r>
              <a:rPr lang="en-US" sz="2400" u="sng" dirty="0"/>
              <a:t>Matter Waves (electrons, etc.):</a:t>
            </a:r>
          </a:p>
          <a:p>
            <a:pPr>
              <a:buFontTx/>
              <a:buNone/>
            </a:pPr>
            <a:r>
              <a:rPr lang="en-US" sz="2400" dirty="0"/>
              <a:t>Amplitude </a:t>
            </a:r>
            <a:r>
              <a:rPr lang="en-US" sz="2400" dirty="0">
                <a:sym typeface="Symbol" pitchFamily="18" charset="2"/>
              </a:rPr>
              <a:t> = “wave function”</a:t>
            </a:r>
          </a:p>
          <a:p>
            <a:pPr>
              <a:buFontTx/>
              <a:buNone/>
            </a:pPr>
            <a:r>
              <a:rPr lang="en-US" sz="2400" dirty="0"/>
              <a:t>|</a:t>
            </a:r>
            <a:r>
              <a:rPr lang="en-US" sz="2400" dirty="0">
                <a:sym typeface="Symbol" pitchFamily="18" charset="2"/>
              </a:rPr>
              <a:t></a:t>
            </a:r>
            <a:r>
              <a:rPr lang="en-US" sz="2400" dirty="0"/>
              <a:t>|</a:t>
            </a:r>
            <a:r>
              <a:rPr lang="en-US" sz="2400" baseline="30000" dirty="0"/>
              <a:t>2</a:t>
            </a:r>
            <a:r>
              <a:rPr lang="en-US" sz="2400" dirty="0"/>
              <a:t> tells you probability of finding particle.</a:t>
            </a:r>
          </a:p>
          <a:p>
            <a:pPr>
              <a:buFontTx/>
              <a:buNone/>
            </a:pPr>
            <a:r>
              <a:rPr lang="en-US" sz="2400" dirty="0"/>
              <a:t>Schrodinger </a:t>
            </a:r>
            <a:r>
              <a:rPr lang="en-US" sz="2400" dirty="0" smtClean="0"/>
              <a:t>Equation if no V(x):</a:t>
            </a:r>
            <a:endParaRPr lang="en-US" sz="2400" dirty="0"/>
          </a:p>
          <a:p>
            <a:pPr>
              <a:buFontTx/>
              <a:buNone/>
            </a:pPr>
            <a:endParaRPr lang="en-US" sz="2400" dirty="0"/>
          </a:p>
          <a:p>
            <a:pPr>
              <a:buFontTx/>
              <a:buNone/>
            </a:pPr>
            <a:endParaRPr lang="en-US" sz="2400" dirty="0"/>
          </a:p>
          <a:p>
            <a:pPr>
              <a:buFontTx/>
              <a:buNone/>
            </a:pPr>
            <a:r>
              <a:rPr lang="en-US" sz="2400" dirty="0"/>
              <a:t>Solutions are complex sine/cosine waves:</a:t>
            </a:r>
          </a:p>
          <a:p>
            <a:pPr>
              <a:buFontTx/>
              <a:buNone/>
            </a:pPr>
            <a:endParaRPr lang="en-US" sz="2400" dirty="0"/>
          </a:p>
        </p:txBody>
      </p:sp>
      <p:graphicFrame>
        <p:nvGraphicFramePr>
          <p:cNvPr id="69637" name="Object 5"/>
          <p:cNvGraphicFramePr>
            <a:graphicFrameLocks noChangeAspect="1"/>
          </p:cNvGraphicFramePr>
          <p:nvPr/>
        </p:nvGraphicFramePr>
        <p:xfrm>
          <a:off x="1039813" y="3717925"/>
          <a:ext cx="2078037" cy="952500"/>
        </p:xfrm>
        <a:graphic>
          <a:graphicData uri="http://schemas.openxmlformats.org/presentationml/2006/ole">
            <p:oleObj spid="_x0000_s3074" name="Equation" r:id="rId3" imgW="914400" imgH="419040" progId="Equation.3">
              <p:embed/>
            </p:oleObj>
          </a:graphicData>
        </a:graphic>
      </p:graphicFrame>
      <p:graphicFrame>
        <p:nvGraphicFramePr>
          <p:cNvPr id="69638" name="Object 6"/>
          <p:cNvGraphicFramePr>
            <a:graphicFrameLocks noChangeAspect="1"/>
          </p:cNvGraphicFramePr>
          <p:nvPr/>
        </p:nvGraphicFramePr>
        <p:xfrm>
          <a:off x="5045075" y="3703638"/>
          <a:ext cx="2684463" cy="952500"/>
        </p:xfrm>
        <a:graphic>
          <a:graphicData uri="http://schemas.openxmlformats.org/presentationml/2006/ole">
            <p:oleObj spid="_x0000_s3075" name="Equation" r:id="rId4" imgW="1180800" imgH="419040" progId="Equation.3">
              <p:embed/>
            </p:oleObj>
          </a:graphicData>
        </a:graphic>
      </p:graphicFrame>
      <p:graphicFrame>
        <p:nvGraphicFramePr>
          <p:cNvPr id="69639" name="Object 7"/>
          <p:cNvGraphicFramePr>
            <a:graphicFrameLocks noChangeAspect="1"/>
          </p:cNvGraphicFramePr>
          <p:nvPr/>
        </p:nvGraphicFramePr>
        <p:xfrm>
          <a:off x="306388" y="5410200"/>
          <a:ext cx="3444875" cy="847725"/>
        </p:xfrm>
        <a:graphic>
          <a:graphicData uri="http://schemas.openxmlformats.org/presentationml/2006/ole">
            <p:oleObj spid="_x0000_s3076" name="Equation" r:id="rId5" imgW="1447560" imgH="355320" progId="Equation.3">
              <p:embed/>
            </p:oleObj>
          </a:graphicData>
        </a:graphic>
      </p:graphicFrame>
      <p:graphicFrame>
        <p:nvGraphicFramePr>
          <p:cNvPr id="69640" name="Object 8"/>
          <p:cNvGraphicFramePr>
            <a:graphicFrameLocks noChangeAspect="1"/>
          </p:cNvGraphicFramePr>
          <p:nvPr/>
        </p:nvGraphicFramePr>
        <p:xfrm>
          <a:off x="4421188" y="5348288"/>
          <a:ext cx="4473575" cy="908050"/>
        </p:xfrm>
        <a:graphic>
          <a:graphicData uri="http://schemas.openxmlformats.org/presentationml/2006/ole">
            <p:oleObj spid="_x0000_s3077" name="Equation" r:id="rId6" imgW="1879560" imgH="380880" progId="Equation.3">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342F605-96DE-4B01-88A9-DDABE96DFEE8}" type="slidenum">
              <a:rPr lang="en-US" smtClean="0"/>
              <a:pPr>
                <a:defRPr/>
              </a:pPr>
              <a:t>22</a:t>
            </a:fld>
            <a:endParaRPr lang="en-US"/>
          </a:p>
        </p:txBody>
      </p:sp>
      <p:graphicFrame>
        <p:nvGraphicFramePr>
          <p:cNvPr id="4098" name="Object 2"/>
          <p:cNvGraphicFramePr>
            <a:graphicFrameLocks noChangeAspect="1"/>
          </p:cNvGraphicFramePr>
          <p:nvPr/>
        </p:nvGraphicFramePr>
        <p:xfrm>
          <a:off x="1143000" y="914400"/>
          <a:ext cx="4473575" cy="908050"/>
        </p:xfrm>
        <a:graphic>
          <a:graphicData uri="http://schemas.openxmlformats.org/presentationml/2006/ole">
            <p:oleObj spid="_x0000_s4098" name="Equation" r:id="rId3" imgW="1879560" imgH="380880" progId="Equation.3">
              <p:embed/>
            </p:oleObj>
          </a:graphicData>
        </a:graphic>
      </p:graphicFrame>
      <p:sp>
        <p:nvSpPr>
          <p:cNvPr id="4" name="TextBox 3"/>
          <p:cNvSpPr txBox="1"/>
          <p:nvPr/>
        </p:nvSpPr>
        <p:spPr>
          <a:xfrm>
            <a:off x="762000" y="1905000"/>
            <a:ext cx="7730642" cy="1569660"/>
          </a:xfrm>
          <a:prstGeom prst="rect">
            <a:avLst/>
          </a:prstGeom>
          <a:noFill/>
        </p:spPr>
        <p:txBody>
          <a:bodyPr wrap="none" rtlCol="0">
            <a:spAutoFit/>
          </a:bodyPr>
          <a:lstStyle/>
          <a:p>
            <a:r>
              <a:rPr lang="en-US" dirty="0" smtClean="0"/>
              <a:t>at instant in time when t =0, real part is </a:t>
            </a:r>
            <a:r>
              <a:rPr lang="en-US" dirty="0" err="1" smtClean="0"/>
              <a:t>cos</a:t>
            </a:r>
            <a:r>
              <a:rPr lang="en-US" dirty="0" smtClean="0"/>
              <a:t>(</a:t>
            </a:r>
            <a:r>
              <a:rPr lang="en-US" dirty="0" err="1" smtClean="0"/>
              <a:t>kx</a:t>
            </a:r>
            <a:r>
              <a:rPr lang="en-US" dirty="0" smtClean="0"/>
              <a:t>).</a:t>
            </a:r>
          </a:p>
          <a:p>
            <a:r>
              <a:rPr lang="en-US" dirty="0" smtClean="0"/>
              <a:t>Cosine wave goes  from x = -</a:t>
            </a:r>
            <a:r>
              <a:rPr lang="en-US" dirty="0" smtClean="0">
                <a:sym typeface="Symbol"/>
              </a:rPr>
              <a:t> to x=+.</a:t>
            </a:r>
          </a:p>
          <a:p>
            <a:endParaRPr lang="en-US" dirty="0" smtClean="0">
              <a:sym typeface="Symbol"/>
            </a:endParaRPr>
          </a:p>
          <a:p>
            <a:r>
              <a:rPr lang="en-US" dirty="0" smtClean="0">
                <a:sym typeface="Symbol"/>
              </a:rPr>
              <a:t>Electrons not spread out infinitely far.  Makes no sense.</a:t>
            </a:r>
            <a:endParaRPr lang="en-CA" dirty="0"/>
          </a:p>
        </p:txBody>
      </p:sp>
      <p:sp>
        <p:nvSpPr>
          <p:cNvPr id="5" name="TextBox 4"/>
          <p:cNvSpPr txBox="1"/>
          <p:nvPr/>
        </p:nvSpPr>
        <p:spPr>
          <a:xfrm>
            <a:off x="685800" y="3733800"/>
            <a:ext cx="7939994" cy="830997"/>
          </a:xfrm>
          <a:prstGeom prst="rect">
            <a:avLst/>
          </a:prstGeom>
          <a:noFill/>
        </p:spPr>
        <p:txBody>
          <a:bodyPr wrap="none" rtlCol="0">
            <a:spAutoFit/>
          </a:bodyPr>
          <a:lstStyle/>
          <a:p>
            <a:r>
              <a:rPr lang="en-US" dirty="0" smtClean="0"/>
              <a:t>Localized electron must be sum of multiple cosine waves</a:t>
            </a:r>
          </a:p>
          <a:p>
            <a:r>
              <a:rPr lang="en-US" dirty="0" smtClean="0"/>
              <a:t>with different values of k.  Add up to short wiggles. </a:t>
            </a:r>
            <a:endParaRPr lang="en-CA" dirty="0"/>
          </a:p>
        </p:txBody>
      </p:sp>
      <p:sp>
        <p:nvSpPr>
          <p:cNvPr id="6" name="Freeform 5"/>
          <p:cNvSpPr/>
          <p:nvPr/>
        </p:nvSpPr>
        <p:spPr>
          <a:xfrm>
            <a:off x="2514600" y="4648200"/>
            <a:ext cx="2197509" cy="843116"/>
          </a:xfrm>
          <a:custGeom>
            <a:avLst/>
            <a:gdLst>
              <a:gd name="connsiteX0" fmla="*/ 0 w 2197509"/>
              <a:gd name="connsiteY0" fmla="*/ 476865 h 843116"/>
              <a:gd name="connsiteX1" fmla="*/ 560438 w 2197509"/>
              <a:gd name="connsiteY1" fmla="*/ 506362 h 843116"/>
              <a:gd name="connsiteX2" fmla="*/ 752167 w 2197509"/>
              <a:gd name="connsiteY2" fmla="*/ 226142 h 843116"/>
              <a:gd name="connsiteX3" fmla="*/ 811161 w 2197509"/>
              <a:gd name="connsiteY3" fmla="*/ 727587 h 843116"/>
              <a:gd name="connsiteX4" fmla="*/ 988142 w 2197509"/>
              <a:gd name="connsiteY4" fmla="*/ 78658 h 843116"/>
              <a:gd name="connsiteX5" fmla="*/ 1047135 w 2197509"/>
              <a:gd name="connsiteY5" fmla="*/ 830826 h 843116"/>
              <a:gd name="connsiteX6" fmla="*/ 1209367 w 2197509"/>
              <a:gd name="connsiteY6" fmla="*/ 4916 h 843116"/>
              <a:gd name="connsiteX7" fmla="*/ 1283109 w 2197509"/>
              <a:gd name="connsiteY7" fmla="*/ 801329 h 843116"/>
              <a:gd name="connsiteX8" fmla="*/ 1356851 w 2197509"/>
              <a:gd name="connsiteY8" fmla="*/ 122903 h 843116"/>
              <a:gd name="connsiteX9" fmla="*/ 1445342 w 2197509"/>
              <a:gd name="connsiteY9" fmla="*/ 683342 h 843116"/>
              <a:gd name="connsiteX10" fmla="*/ 1504335 w 2197509"/>
              <a:gd name="connsiteY10" fmla="*/ 240891 h 843116"/>
              <a:gd name="connsiteX11" fmla="*/ 1533832 w 2197509"/>
              <a:gd name="connsiteY11" fmla="*/ 506362 h 843116"/>
              <a:gd name="connsiteX12" fmla="*/ 1592826 w 2197509"/>
              <a:gd name="connsiteY12" fmla="*/ 476865 h 843116"/>
              <a:gd name="connsiteX13" fmla="*/ 2197509 w 2197509"/>
              <a:gd name="connsiteY13" fmla="*/ 462116 h 843116"/>
              <a:gd name="connsiteX14" fmla="*/ 2197509 w 2197509"/>
              <a:gd name="connsiteY14" fmla="*/ 462116 h 843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7509" h="843116">
                <a:moveTo>
                  <a:pt x="0" y="476865"/>
                </a:moveTo>
                <a:cubicBezTo>
                  <a:pt x="217538" y="512507"/>
                  <a:pt x="435077" y="548149"/>
                  <a:pt x="560438" y="506362"/>
                </a:cubicBezTo>
                <a:cubicBezTo>
                  <a:pt x="685799" y="464575"/>
                  <a:pt x="710380" y="189271"/>
                  <a:pt x="752167" y="226142"/>
                </a:cubicBezTo>
                <a:cubicBezTo>
                  <a:pt x="793954" y="263013"/>
                  <a:pt x="771832" y="752168"/>
                  <a:pt x="811161" y="727587"/>
                </a:cubicBezTo>
                <a:cubicBezTo>
                  <a:pt x="850490" y="703006"/>
                  <a:pt x="948813" y="61452"/>
                  <a:pt x="988142" y="78658"/>
                </a:cubicBezTo>
                <a:cubicBezTo>
                  <a:pt x="1027471" y="95864"/>
                  <a:pt x="1010264" y="843116"/>
                  <a:pt x="1047135" y="830826"/>
                </a:cubicBezTo>
                <a:cubicBezTo>
                  <a:pt x="1084006" y="818536"/>
                  <a:pt x="1170038" y="9832"/>
                  <a:pt x="1209367" y="4916"/>
                </a:cubicBezTo>
                <a:cubicBezTo>
                  <a:pt x="1248696" y="0"/>
                  <a:pt x="1258528" y="781665"/>
                  <a:pt x="1283109" y="801329"/>
                </a:cubicBezTo>
                <a:cubicBezTo>
                  <a:pt x="1307690" y="820993"/>
                  <a:pt x="1329812" y="142568"/>
                  <a:pt x="1356851" y="122903"/>
                </a:cubicBezTo>
                <a:cubicBezTo>
                  <a:pt x="1383890" y="103239"/>
                  <a:pt x="1420761" y="663677"/>
                  <a:pt x="1445342" y="683342"/>
                </a:cubicBezTo>
                <a:cubicBezTo>
                  <a:pt x="1469923" y="703007"/>
                  <a:pt x="1489587" y="270388"/>
                  <a:pt x="1504335" y="240891"/>
                </a:cubicBezTo>
                <a:cubicBezTo>
                  <a:pt x="1519083" y="211394"/>
                  <a:pt x="1519084" y="467033"/>
                  <a:pt x="1533832" y="506362"/>
                </a:cubicBezTo>
                <a:cubicBezTo>
                  <a:pt x="1548581" y="545691"/>
                  <a:pt x="1482213" y="484239"/>
                  <a:pt x="1592826" y="476865"/>
                </a:cubicBezTo>
                <a:cubicBezTo>
                  <a:pt x="1703439" y="469491"/>
                  <a:pt x="2197509" y="462116"/>
                  <a:pt x="2197509" y="462116"/>
                </a:cubicBezTo>
                <a:lnTo>
                  <a:pt x="2197509" y="462116"/>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7" name="TextBox 6"/>
          <p:cNvSpPr txBox="1"/>
          <p:nvPr/>
        </p:nvSpPr>
        <p:spPr>
          <a:xfrm>
            <a:off x="762000" y="5638800"/>
            <a:ext cx="8077200" cy="830997"/>
          </a:xfrm>
          <a:prstGeom prst="rect">
            <a:avLst/>
          </a:prstGeom>
          <a:noFill/>
        </p:spPr>
        <p:txBody>
          <a:bodyPr wrap="square" rtlCol="0">
            <a:spAutoFit/>
          </a:bodyPr>
          <a:lstStyle/>
          <a:p>
            <a:r>
              <a:rPr lang="en-US" dirty="0" smtClean="0"/>
              <a:t>quantum interference sim.</a:t>
            </a:r>
          </a:p>
          <a:p>
            <a:r>
              <a:rPr lang="en-US" dirty="0" smtClean="0"/>
              <a:t>what is happening to </a:t>
            </a:r>
            <a:r>
              <a:rPr lang="en-US" dirty="0" smtClean="0">
                <a:sym typeface="Symbol"/>
              </a:rPr>
              <a:t>(x) when electron detected?</a:t>
            </a:r>
            <a:endParaRPr lang="en-CA"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A5F9F1C-9310-499E-A0FD-15F6C80AEAD6}" type="slidenum">
              <a:rPr lang="en-US"/>
              <a:pPr/>
              <a:t>23</a:t>
            </a:fld>
            <a:endParaRPr lang="en-US"/>
          </a:p>
        </p:txBody>
      </p:sp>
      <p:sp>
        <p:nvSpPr>
          <p:cNvPr id="73730" name="Rectangle 2"/>
          <p:cNvSpPr>
            <a:spLocks noGrp="1" noChangeArrowheads="1"/>
          </p:cNvSpPr>
          <p:nvPr>
            <p:ph type="title"/>
          </p:nvPr>
        </p:nvSpPr>
        <p:spPr/>
        <p:txBody>
          <a:bodyPr/>
          <a:lstStyle/>
          <a:p>
            <a:r>
              <a:rPr lang="en-US" sz="2400" dirty="0" smtClean="0"/>
              <a:t>example (lots more on this in tutorial) </a:t>
            </a:r>
            <a:endParaRPr lang="en-US" sz="2400" dirty="0"/>
          </a:p>
        </p:txBody>
      </p:sp>
      <p:pic>
        <p:nvPicPr>
          <p:cNvPr id="73731" name="Picture 3"/>
          <p:cNvPicPr>
            <a:picLocks noChangeAspect="1" noChangeArrowheads="1"/>
          </p:cNvPicPr>
          <p:nvPr/>
        </p:nvPicPr>
        <p:blipFill>
          <a:blip r:embed="rId2"/>
          <a:srcRect/>
          <a:stretch>
            <a:fillRect/>
          </a:stretch>
        </p:blipFill>
        <p:spPr bwMode="auto">
          <a:xfrm>
            <a:off x="0" y="1282700"/>
            <a:ext cx="9144000" cy="5527675"/>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p>
            <a:fld id="{FC4E5339-08A5-4432-9170-7D090740B5C3}" type="slidenum">
              <a:rPr lang="en-US" smtClean="0"/>
              <a:pPr/>
              <a:t>24</a:t>
            </a:fld>
            <a:endParaRPr lang="en-US" smtClean="0"/>
          </a:p>
        </p:txBody>
      </p:sp>
      <p:sp>
        <p:nvSpPr>
          <p:cNvPr id="32771" name="Rectangle 2"/>
          <p:cNvSpPr>
            <a:spLocks noGrp="1" noChangeArrowheads="1"/>
          </p:cNvSpPr>
          <p:nvPr>
            <p:ph type="title"/>
          </p:nvPr>
        </p:nvSpPr>
        <p:spPr>
          <a:xfrm>
            <a:off x="457200" y="152400"/>
            <a:ext cx="8229600" cy="334963"/>
          </a:xfrm>
        </p:spPr>
        <p:txBody>
          <a:bodyPr/>
          <a:lstStyle/>
          <a:p>
            <a:r>
              <a:rPr lang="en-US" sz="4000" smtClean="0">
                <a:latin typeface="Symbol" pitchFamily="18" charset="2"/>
              </a:rPr>
              <a:t>Y</a:t>
            </a:r>
            <a:r>
              <a:rPr lang="en-US" sz="4000" smtClean="0"/>
              <a:t> : a wave of probability</a:t>
            </a:r>
          </a:p>
        </p:txBody>
      </p:sp>
      <p:sp>
        <p:nvSpPr>
          <p:cNvPr id="130051" name="Text Box 3"/>
          <p:cNvSpPr txBox="1">
            <a:spLocks noChangeArrowheads="1"/>
          </p:cNvSpPr>
          <p:nvPr/>
        </p:nvSpPr>
        <p:spPr bwMode="auto">
          <a:xfrm>
            <a:off x="4495800" y="2273300"/>
            <a:ext cx="4343400" cy="3378200"/>
          </a:xfrm>
          <a:prstGeom prst="rect">
            <a:avLst/>
          </a:prstGeom>
          <a:noFill/>
          <a:ln w="9525">
            <a:noFill/>
            <a:miter lim="800000"/>
            <a:headEnd/>
            <a:tailEnd/>
          </a:ln>
        </p:spPr>
        <p:txBody>
          <a:bodyPr>
            <a:spAutoFit/>
          </a:bodyPr>
          <a:lstStyle/>
          <a:p>
            <a:r>
              <a:rPr lang="en-US"/>
              <a:t>What is the value of normalization constant, c: such that P(x) integrated over all space =1? </a:t>
            </a:r>
          </a:p>
          <a:p>
            <a:r>
              <a:rPr lang="en-US"/>
              <a:t>a. L</a:t>
            </a:r>
          </a:p>
          <a:p>
            <a:r>
              <a:rPr lang="en-US"/>
              <a:t>b. sqrt(1/L)</a:t>
            </a:r>
          </a:p>
          <a:p>
            <a:r>
              <a:rPr lang="en-US"/>
              <a:t>c. 1/L</a:t>
            </a:r>
          </a:p>
          <a:p>
            <a:r>
              <a:rPr lang="en-US"/>
              <a:t>d. sqrt(2/L) </a:t>
            </a:r>
          </a:p>
          <a:p>
            <a:r>
              <a:rPr lang="en-US"/>
              <a:t>e. 2/L</a:t>
            </a:r>
          </a:p>
        </p:txBody>
      </p:sp>
      <p:grpSp>
        <p:nvGrpSpPr>
          <p:cNvPr id="2" name="Group 4"/>
          <p:cNvGrpSpPr>
            <a:grpSpLocks/>
          </p:cNvGrpSpPr>
          <p:nvPr/>
        </p:nvGrpSpPr>
        <p:grpSpPr bwMode="auto">
          <a:xfrm>
            <a:off x="0" y="1981200"/>
            <a:ext cx="5289550" cy="4876800"/>
            <a:chOff x="0" y="1248"/>
            <a:chExt cx="3332" cy="3072"/>
          </a:xfrm>
        </p:grpSpPr>
        <p:sp>
          <p:nvSpPr>
            <p:cNvPr id="32775" name="Text Box 5"/>
            <p:cNvSpPr txBox="1">
              <a:spLocks noChangeArrowheads="1"/>
            </p:cNvSpPr>
            <p:nvPr/>
          </p:nvSpPr>
          <p:spPr bwMode="auto">
            <a:xfrm>
              <a:off x="96" y="1248"/>
              <a:ext cx="2546" cy="596"/>
            </a:xfrm>
            <a:prstGeom prst="rect">
              <a:avLst/>
            </a:prstGeom>
            <a:noFill/>
            <a:ln w="9525">
              <a:noFill/>
              <a:miter lim="800000"/>
              <a:headEnd/>
              <a:tailEnd/>
            </a:ln>
          </p:spPr>
          <p:txBody>
            <a:bodyPr wrap="none">
              <a:spAutoFit/>
            </a:bodyPr>
            <a:lstStyle/>
            <a:p>
              <a:r>
                <a:rPr lang="en-US" sz="2800">
                  <a:latin typeface="Symbol" pitchFamily="18" charset="2"/>
                </a:rPr>
                <a:t>Y</a:t>
              </a:r>
              <a:r>
                <a:rPr lang="en-US" sz="2800"/>
                <a:t>(x,t=0) = 0 for x&lt;0</a:t>
              </a:r>
            </a:p>
            <a:p>
              <a:r>
                <a:rPr lang="en-US" sz="2800"/>
                <a:t>                 ce</a:t>
              </a:r>
              <a:r>
                <a:rPr lang="en-US" sz="2800" baseline="30000"/>
                <a:t>-x/L</a:t>
              </a:r>
              <a:r>
                <a:rPr lang="en-US" sz="2800"/>
                <a:t> for x&gt;=0</a:t>
              </a:r>
            </a:p>
          </p:txBody>
        </p:sp>
        <p:sp>
          <p:nvSpPr>
            <p:cNvPr id="32776" name="Line 6"/>
            <p:cNvSpPr>
              <a:spLocks noChangeShapeType="1"/>
            </p:cNvSpPr>
            <p:nvPr/>
          </p:nvSpPr>
          <p:spPr bwMode="auto">
            <a:xfrm>
              <a:off x="429" y="1973"/>
              <a:ext cx="1" cy="2347"/>
            </a:xfrm>
            <a:prstGeom prst="line">
              <a:avLst/>
            </a:prstGeom>
            <a:noFill/>
            <a:ln w="0">
              <a:solidFill>
                <a:srgbClr val="000000"/>
              </a:solidFill>
              <a:round/>
              <a:headEnd/>
              <a:tailEnd/>
            </a:ln>
          </p:spPr>
          <p:txBody>
            <a:bodyPr/>
            <a:lstStyle/>
            <a:p>
              <a:endParaRPr lang="en-CA"/>
            </a:p>
          </p:txBody>
        </p:sp>
        <p:sp>
          <p:nvSpPr>
            <p:cNvPr id="32777" name="Line 7"/>
            <p:cNvSpPr>
              <a:spLocks noChangeShapeType="1"/>
            </p:cNvSpPr>
            <p:nvPr/>
          </p:nvSpPr>
          <p:spPr bwMode="auto">
            <a:xfrm>
              <a:off x="412" y="3823"/>
              <a:ext cx="17" cy="1"/>
            </a:xfrm>
            <a:prstGeom prst="line">
              <a:avLst/>
            </a:prstGeom>
            <a:noFill/>
            <a:ln w="0">
              <a:solidFill>
                <a:srgbClr val="000000"/>
              </a:solidFill>
              <a:round/>
              <a:headEnd/>
              <a:tailEnd/>
            </a:ln>
          </p:spPr>
          <p:txBody>
            <a:bodyPr/>
            <a:lstStyle/>
            <a:p>
              <a:endParaRPr lang="en-CA"/>
            </a:p>
          </p:txBody>
        </p:sp>
        <p:sp>
          <p:nvSpPr>
            <p:cNvPr id="32778" name="Line 8"/>
            <p:cNvSpPr>
              <a:spLocks noChangeShapeType="1"/>
            </p:cNvSpPr>
            <p:nvPr/>
          </p:nvSpPr>
          <p:spPr bwMode="auto">
            <a:xfrm>
              <a:off x="412" y="3513"/>
              <a:ext cx="17" cy="1"/>
            </a:xfrm>
            <a:prstGeom prst="line">
              <a:avLst/>
            </a:prstGeom>
            <a:noFill/>
            <a:ln w="0">
              <a:solidFill>
                <a:srgbClr val="000000"/>
              </a:solidFill>
              <a:round/>
              <a:headEnd/>
              <a:tailEnd/>
            </a:ln>
          </p:spPr>
          <p:txBody>
            <a:bodyPr/>
            <a:lstStyle/>
            <a:p>
              <a:endParaRPr lang="en-CA"/>
            </a:p>
          </p:txBody>
        </p:sp>
        <p:sp>
          <p:nvSpPr>
            <p:cNvPr id="32779" name="Line 9"/>
            <p:cNvSpPr>
              <a:spLocks noChangeShapeType="1"/>
            </p:cNvSpPr>
            <p:nvPr/>
          </p:nvSpPr>
          <p:spPr bwMode="auto">
            <a:xfrm>
              <a:off x="412" y="3206"/>
              <a:ext cx="17" cy="1"/>
            </a:xfrm>
            <a:prstGeom prst="line">
              <a:avLst/>
            </a:prstGeom>
            <a:noFill/>
            <a:ln w="0">
              <a:solidFill>
                <a:srgbClr val="000000"/>
              </a:solidFill>
              <a:round/>
              <a:headEnd/>
              <a:tailEnd/>
            </a:ln>
          </p:spPr>
          <p:txBody>
            <a:bodyPr/>
            <a:lstStyle/>
            <a:p>
              <a:endParaRPr lang="en-CA"/>
            </a:p>
          </p:txBody>
        </p:sp>
        <p:sp>
          <p:nvSpPr>
            <p:cNvPr id="32780" name="Line 10"/>
            <p:cNvSpPr>
              <a:spLocks noChangeShapeType="1"/>
            </p:cNvSpPr>
            <p:nvPr/>
          </p:nvSpPr>
          <p:spPr bwMode="auto">
            <a:xfrm>
              <a:off x="412" y="2896"/>
              <a:ext cx="17" cy="1"/>
            </a:xfrm>
            <a:prstGeom prst="line">
              <a:avLst/>
            </a:prstGeom>
            <a:noFill/>
            <a:ln w="0">
              <a:solidFill>
                <a:srgbClr val="000000"/>
              </a:solidFill>
              <a:round/>
              <a:headEnd/>
              <a:tailEnd/>
            </a:ln>
          </p:spPr>
          <p:txBody>
            <a:bodyPr/>
            <a:lstStyle/>
            <a:p>
              <a:endParaRPr lang="en-CA"/>
            </a:p>
          </p:txBody>
        </p:sp>
        <p:sp>
          <p:nvSpPr>
            <p:cNvPr id="32781" name="Line 11"/>
            <p:cNvSpPr>
              <a:spLocks noChangeShapeType="1"/>
            </p:cNvSpPr>
            <p:nvPr/>
          </p:nvSpPr>
          <p:spPr bwMode="auto">
            <a:xfrm>
              <a:off x="412" y="2590"/>
              <a:ext cx="17" cy="1"/>
            </a:xfrm>
            <a:prstGeom prst="line">
              <a:avLst/>
            </a:prstGeom>
            <a:noFill/>
            <a:ln w="0">
              <a:solidFill>
                <a:srgbClr val="000000"/>
              </a:solidFill>
              <a:round/>
              <a:headEnd/>
              <a:tailEnd/>
            </a:ln>
          </p:spPr>
          <p:txBody>
            <a:bodyPr/>
            <a:lstStyle/>
            <a:p>
              <a:endParaRPr lang="en-CA"/>
            </a:p>
          </p:txBody>
        </p:sp>
        <p:sp>
          <p:nvSpPr>
            <p:cNvPr id="32782" name="Line 12"/>
            <p:cNvSpPr>
              <a:spLocks noChangeShapeType="1"/>
            </p:cNvSpPr>
            <p:nvPr/>
          </p:nvSpPr>
          <p:spPr bwMode="auto">
            <a:xfrm>
              <a:off x="412" y="2279"/>
              <a:ext cx="17" cy="1"/>
            </a:xfrm>
            <a:prstGeom prst="line">
              <a:avLst/>
            </a:prstGeom>
            <a:noFill/>
            <a:ln w="0">
              <a:solidFill>
                <a:srgbClr val="000000"/>
              </a:solidFill>
              <a:round/>
              <a:headEnd/>
              <a:tailEnd/>
            </a:ln>
          </p:spPr>
          <p:txBody>
            <a:bodyPr/>
            <a:lstStyle/>
            <a:p>
              <a:endParaRPr lang="en-CA"/>
            </a:p>
          </p:txBody>
        </p:sp>
        <p:sp>
          <p:nvSpPr>
            <p:cNvPr id="32783" name="Line 13"/>
            <p:cNvSpPr>
              <a:spLocks noChangeShapeType="1"/>
            </p:cNvSpPr>
            <p:nvPr/>
          </p:nvSpPr>
          <p:spPr bwMode="auto">
            <a:xfrm>
              <a:off x="412" y="1973"/>
              <a:ext cx="17" cy="1"/>
            </a:xfrm>
            <a:prstGeom prst="line">
              <a:avLst/>
            </a:prstGeom>
            <a:noFill/>
            <a:ln w="0">
              <a:solidFill>
                <a:srgbClr val="000000"/>
              </a:solidFill>
              <a:round/>
              <a:headEnd/>
              <a:tailEnd/>
            </a:ln>
          </p:spPr>
          <p:txBody>
            <a:bodyPr/>
            <a:lstStyle/>
            <a:p>
              <a:endParaRPr lang="en-CA"/>
            </a:p>
          </p:txBody>
        </p:sp>
        <p:sp>
          <p:nvSpPr>
            <p:cNvPr id="32784" name="Line 14"/>
            <p:cNvSpPr>
              <a:spLocks noChangeShapeType="1"/>
            </p:cNvSpPr>
            <p:nvPr/>
          </p:nvSpPr>
          <p:spPr bwMode="auto">
            <a:xfrm>
              <a:off x="23" y="3823"/>
              <a:ext cx="2965" cy="1"/>
            </a:xfrm>
            <a:prstGeom prst="line">
              <a:avLst/>
            </a:prstGeom>
            <a:noFill/>
            <a:ln w="0">
              <a:solidFill>
                <a:srgbClr val="000000"/>
              </a:solidFill>
              <a:round/>
              <a:headEnd/>
              <a:tailEnd/>
            </a:ln>
          </p:spPr>
          <p:txBody>
            <a:bodyPr/>
            <a:lstStyle/>
            <a:p>
              <a:endParaRPr lang="en-CA"/>
            </a:p>
          </p:txBody>
        </p:sp>
        <p:sp>
          <p:nvSpPr>
            <p:cNvPr id="32785" name="Line 15"/>
            <p:cNvSpPr>
              <a:spLocks noChangeShapeType="1"/>
            </p:cNvSpPr>
            <p:nvPr/>
          </p:nvSpPr>
          <p:spPr bwMode="auto">
            <a:xfrm flipV="1">
              <a:off x="429" y="3823"/>
              <a:ext cx="1" cy="17"/>
            </a:xfrm>
            <a:prstGeom prst="line">
              <a:avLst/>
            </a:prstGeom>
            <a:noFill/>
            <a:ln w="0">
              <a:solidFill>
                <a:srgbClr val="000000"/>
              </a:solidFill>
              <a:round/>
              <a:headEnd/>
              <a:tailEnd/>
            </a:ln>
          </p:spPr>
          <p:txBody>
            <a:bodyPr/>
            <a:lstStyle/>
            <a:p>
              <a:endParaRPr lang="en-CA"/>
            </a:p>
          </p:txBody>
        </p:sp>
        <p:sp>
          <p:nvSpPr>
            <p:cNvPr id="32786" name="Line 16"/>
            <p:cNvSpPr>
              <a:spLocks noChangeShapeType="1"/>
            </p:cNvSpPr>
            <p:nvPr/>
          </p:nvSpPr>
          <p:spPr bwMode="auto">
            <a:xfrm flipV="1">
              <a:off x="794" y="3823"/>
              <a:ext cx="1" cy="17"/>
            </a:xfrm>
            <a:prstGeom prst="line">
              <a:avLst/>
            </a:prstGeom>
            <a:noFill/>
            <a:ln w="0">
              <a:solidFill>
                <a:srgbClr val="000000"/>
              </a:solidFill>
              <a:round/>
              <a:headEnd/>
              <a:tailEnd/>
            </a:ln>
          </p:spPr>
          <p:txBody>
            <a:bodyPr/>
            <a:lstStyle/>
            <a:p>
              <a:endParaRPr lang="en-CA"/>
            </a:p>
          </p:txBody>
        </p:sp>
        <p:sp>
          <p:nvSpPr>
            <p:cNvPr id="32787" name="Line 17"/>
            <p:cNvSpPr>
              <a:spLocks noChangeShapeType="1"/>
            </p:cNvSpPr>
            <p:nvPr/>
          </p:nvSpPr>
          <p:spPr bwMode="auto">
            <a:xfrm flipV="1">
              <a:off x="1159" y="3823"/>
              <a:ext cx="1" cy="17"/>
            </a:xfrm>
            <a:prstGeom prst="line">
              <a:avLst/>
            </a:prstGeom>
            <a:noFill/>
            <a:ln w="0">
              <a:solidFill>
                <a:srgbClr val="000000"/>
              </a:solidFill>
              <a:round/>
              <a:headEnd/>
              <a:tailEnd/>
            </a:ln>
          </p:spPr>
          <p:txBody>
            <a:bodyPr/>
            <a:lstStyle/>
            <a:p>
              <a:endParaRPr lang="en-CA"/>
            </a:p>
          </p:txBody>
        </p:sp>
        <p:sp>
          <p:nvSpPr>
            <p:cNvPr id="32788" name="Line 18"/>
            <p:cNvSpPr>
              <a:spLocks noChangeShapeType="1"/>
            </p:cNvSpPr>
            <p:nvPr/>
          </p:nvSpPr>
          <p:spPr bwMode="auto">
            <a:xfrm flipV="1">
              <a:off x="1524" y="3823"/>
              <a:ext cx="1" cy="17"/>
            </a:xfrm>
            <a:prstGeom prst="line">
              <a:avLst/>
            </a:prstGeom>
            <a:noFill/>
            <a:ln w="0">
              <a:solidFill>
                <a:srgbClr val="000000"/>
              </a:solidFill>
              <a:round/>
              <a:headEnd/>
              <a:tailEnd/>
            </a:ln>
          </p:spPr>
          <p:txBody>
            <a:bodyPr/>
            <a:lstStyle/>
            <a:p>
              <a:endParaRPr lang="en-CA"/>
            </a:p>
          </p:txBody>
        </p:sp>
        <p:sp>
          <p:nvSpPr>
            <p:cNvPr id="32789" name="Line 19"/>
            <p:cNvSpPr>
              <a:spLocks noChangeShapeType="1"/>
            </p:cNvSpPr>
            <p:nvPr/>
          </p:nvSpPr>
          <p:spPr bwMode="auto">
            <a:xfrm flipV="1">
              <a:off x="1893" y="3823"/>
              <a:ext cx="1" cy="17"/>
            </a:xfrm>
            <a:prstGeom prst="line">
              <a:avLst/>
            </a:prstGeom>
            <a:noFill/>
            <a:ln w="0">
              <a:solidFill>
                <a:srgbClr val="000000"/>
              </a:solidFill>
              <a:round/>
              <a:headEnd/>
              <a:tailEnd/>
            </a:ln>
          </p:spPr>
          <p:txBody>
            <a:bodyPr/>
            <a:lstStyle/>
            <a:p>
              <a:endParaRPr lang="en-CA"/>
            </a:p>
          </p:txBody>
        </p:sp>
        <p:sp>
          <p:nvSpPr>
            <p:cNvPr id="32790" name="Line 20"/>
            <p:cNvSpPr>
              <a:spLocks noChangeShapeType="1"/>
            </p:cNvSpPr>
            <p:nvPr/>
          </p:nvSpPr>
          <p:spPr bwMode="auto">
            <a:xfrm flipV="1">
              <a:off x="2258" y="3823"/>
              <a:ext cx="1" cy="17"/>
            </a:xfrm>
            <a:prstGeom prst="line">
              <a:avLst/>
            </a:prstGeom>
            <a:noFill/>
            <a:ln w="0">
              <a:solidFill>
                <a:srgbClr val="000000"/>
              </a:solidFill>
              <a:round/>
              <a:headEnd/>
              <a:tailEnd/>
            </a:ln>
          </p:spPr>
          <p:txBody>
            <a:bodyPr/>
            <a:lstStyle/>
            <a:p>
              <a:endParaRPr lang="en-CA"/>
            </a:p>
          </p:txBody>
        </p:sp>
        <p:sp>
          <p:nvSpPr>
            <p:cNvPr id="32791" name="Line 21"/>
            <p:cNvSpPr>
              <a:spLocks noChangeShapeType="1"/>
            </p:cNvSpPr>
            <p:nvPr/>
          </p:nvSpPr>
          <p:spPr bwMode="auto">
            <a:xfrm flipV="1">
              <a:off x="2623" y="3823"/>
              <a:ext cx="1" cy="17"/>
            </a:xfrm>
            <a:prstGeom prst="line">
              <a:avLst/>
            </a:prstGeom>
            <a:noFill/>
            <a:ln w="0">
              <a:solidFill>
                <a:srgbClr val="000000"/>
              </a:solidFill>
              <a:round/>
              <a:headEnd/>
              <a:tailEnd/>
            </a:ln>
          </p:spPr>
          <p:txBody>
            <a:bodyPr/>
            <a:lstStyle/>
            <a:p>
              <a:endParaRPr lang="en-CA"/>
            </a:p>
          </p:txBody>
        </p:sp>
        <p:sp>
          <p:nvSpPr>
            <p:cNvPr id="32792" name="Line 22"/>
            <p:cNvSpPr>
              <a:spLocks noChangeShapeType="1"/>
            </p:cNvSpPr>
            <p:nvPr/>
          </p:nvSpPr>
          <p:spPr bwMode="auto">
            <a:xfrm flipV="1">
              <a:off x="2988" y="3823"/>
              <a:ext cx="1" cy="17"/>
            </a:xfrm>
            <a:prstGeom prst="line">
              <a:avLst/>
            </a:prstGeom>
            <a:noFill/>
            <a:ln w="0">
              <a:solidFill>
                <a:srgbClr val="000000"/>
              </a:solidFill>
              <a:round/>
              <a:headEnd/>
              <a:tailEnd/>
            </a:ln>
          </p:spPr>
          <p:txBody>
            <a:bodyPr/>
            <a:lstStyle/>
            <a:p>
              <a:endParaRPr lang="en-CA"/>
            </a:p>
          </p:txBody>
        </p:sp>
        <p:sp>
          <p:nvSpPr>
            <p:cNvPr id="32793" name="Freeform 23"/>
            <p:cNvSpPr>
              <a:spLocks/>
            </p:cNvSpPr>
            <p:nvPr/>
          </p:nvSpPr>
          <p:spPr bwMode="auto">
            <a:xfrm>
              <a:off x="429" y="2283"/>
              <a:ext cx="38" cy="143"/>
            </a:xfrm>
            <a:custGeom>
              <a:avLst/>
              <a:gdLst>
                <a:gd name="T0" fmla="*/ 0 w 38"/>
                <a:gd name="T1" fmla="*/ 0 h 143"/>
                <a:gd name="T2" fmla="*/ 21 w 38"/>
                <a:gd name="T3" fmla="*/ 72 h 143"/>
                <a:gd name="T4" fmla="*/ 38 w 38"/>
                <a:gd name="T5" fmla="*/ 143 h 143"/>
                <a:gd name="T6" fmla="*/ 0 60000 65536"/>
                <a:gd name="T7" fmla="*/ 0 60000 65536"/>
                <a:gd name="T8" fmla="*/ 0 60000 65536"/>
                <a:gd name="T9" fmla="*/ 0 w 38"/>
                <a:gd name="T10" fmla="*/ 0 h 143"/>
                <a:gd name="T11" fmla="*/ 38 w 38"/>
                <a:gd name="T12" fmla="*/ 143 h 143"/>
              </a:gdLst>
              <a:ahLst/>
              <a:cxnLst>
                <a:cxn ang="T6">
                  <a:pos x="T0" y="T1"/>
                </a:cxn>
                <a:cxn ang="T7">
                  <a:pos x="T2" y="T3"/>
                </a:cxn>
                <a:cxn ang="T8">
                  <a:pos x="T4" y="T5"/>
                </a:cxn>
              </a:cxnLst>
              <a:rect l="T9" t="T10" r="T11" b="T12"/>
              <a:pathLst>
                <a:path w="38" h="143">
                  <a:moveTo>
                    <a:pt x="0" y="0"/>
                  </a:moveTo>
                  <a:lnTo>
                    <a:pt x="21" y="72"/>
                  </a:lnTo>
                  <a:lnTo>
                    <a:pt x="38" y="143"/>
                  </a:lnTo>
                </a:path>
              </a:pathLst>
            </a:custGeom>
            <a:noFill/>
            <a:ln w="28575">
              <a:solidFill>
                <a:srgbClr val="000080"/>
              </a:solidFill>
              <a:round/>
              <a:headEnd/>
              <a:tailEnd/>
            </a:ln>
          </p:spPr>
          <p:txBody>
            <a:bodyPr/>
            <a:lstStyle/>
            <a:p>
              <a:endParaRPr lang="en-CA"/>
            </a:p>
          </p:txBody>
        </p:sp>
        <p:sp>
          <p:nvSpPr>
            <p:cNvPr id="32794" name="Freeform 24"/>
            <p:cNvSpPr>
              <a:spLocks/>
            </p:cNvSpPr>
            <p:nvPr/>
          </p:nvSpPr>
          <p:spPr bwMode="auto">
            <a:xfrm>
              <a:off x="467" y="2426"/>
              <a:ext cx="33" cy="134"/>
            </a:xfrm>
            <a:custGeom>
              <a:avLst/>
              <a:gdLst>
                <a:gd name="T0" fmla="*/ 0 w 33"/>
                <a:gd name="T1" fmla="*/ 0 h 134"/>
                <a:gd name="T2" fmla="*/ 16 w 33"/>
                <a:gd name="T3" fmla="*/ 67 h 134"/>
                <a:gd name="T4" fmla="*/ 33 w 33"/>
                <a:gd name="T5" fmla="*/ 134 h 134"/>
                <a:gd name="T6" fmla="*/ 0 60000 65536"/>
                <a:gd name="T7" fmla="*/ 0 60000 65536"/>
                <a:gd name="T8" fmla="*/ 0 60000 65536"/>
                <a:gd name="T9" fmla="*/ 0 w 33"/>
                <a:gd name="T10" fmla="*/ 0 h 134"/>
                <a:gd name="T11" fmla="*/ 33 w 33"/>
                <a:gd name="T12" fmla="*/ 134 h 134"/>
              </a:gdLst>
              <a:ahLst/>
              <a:cxnLst>
                <a:cxn ang="T6">
                  <a:pos x="T0" y="T1"/>
                </a:cxn>
                <a:cxn ang="T7">
                  <a:pos x="T2" y="T3"/>
                </a:cxn>
                <a:cxn ang="T8">
                  <a:pos x="T4" y="T5"/>
                </a:cxn>
              </a:cxnLst>
              <a:rect l="T9" t="T10" r="T11" b="T12"/>
              <a:pathLst>
                <a:path w="33" h="134">
                  <a:moveTo>
                    <a:pt x="0" y="0"/>
                  </a:moveTo>
                  <a:lnTo>
                    <a:pt x="16" y="67"/>
                  </a:lnTo>
                  <a:lnTo>
                    <a:pt x="33" y="134"/>
                  </a:lnTo>
                </a:path>
              </a:pathLst>
            </a:custGeom>
            <a:noFill/>
            <a:ln w="28575">
              <a:solidFill>
                <a:srgbClr val="000080"/>
              </a:solidFill>
              <a:round/>
              <a:headEnd/>
              <a:tailEnd/>
            </a:ln>
          </p:spPr>
          <p:txBody>
            <a:bodyPr/>
            <a:lstStyle/>
            <a:p>
              <a:endParaRPr lang="en-CA"/>
            </a:p>
          </p:txBody>
        </p:sp>
        <p:sp>
          <p:nvSpPr>
            <p:cNvPr id="32795" name="Freeform 25"/>
            <p:cNvSpPr>
              <a:spLocks/>
            </p:cNvSpPr>
            <p:nvPr/>
          </p:nvSpPr>
          <p:spPr bwMode="auto">
            <a:xfrm>
              <a:off x="500" y="2560"/>
              <a:ext cx="38" cy="122"/>
            </a:xfrm>
            <a:custGeom>
              <a:avLst/>
              <a:gdLst>
                <a:gd name="T0" fmla="*/ 0 w 38"/>
                <a:gd name="T1" fmla="*/ 0 h 122"/>
                <a:gd name="T2" fmla="*/ 17 w 38"/>
                <a:gd name="T3" fmla="*/ 63 h 122"/>
                <a:gd name="T4" fmla="*/ 38 w 38"/>
                <a:gd name="T5" fmla="*/ 122 h 122"/>
                <a:gd name="T6" fmla="*/ 0 60000 65536"/>
                <a:gd name="T7" fmla="*/ 0 60000 65536"/>
                <a:gd name="T8" fmla="*/ 0 60000 65536"/>
                <a:gd name="T9" fmla="*/ 0 w 38"/>
                <a:gd name="T10" fmla="*/ 0 h 122"/>
                <a:gd name="T11" fmla="*/ 38 w 38"/>
                <a:gd name="T12" fmla="*/ 122 h 122"/>
              </a:gdLst>
              <a:ahLst/>
              <a:cxnLst>
                <a:cxn ang="T6">
                  <a:pos x="T0" y="T1"/>
                </a:cxn>
                <a:cxn ang="T7">
                  <a:pos x="T2" y="T3"/>
                </a:cxn>
                <a:cxn ang="T8">
                  <a:pos x="T4" y="T5"/>
                </a:cxn>
              </a:cxnLst>
              <a:rect l="T9" t="T10" r="T11" b="T12"/>
              <a:pathLst>
                <a:path w="38" h="122">
                  <a:moveTo>
                    <a:pt x="0" y="0"/>
                  </a:moveTo>
                  <a:lnTo>
                    <a:pt x="17" y="63"/>
                  </a:lnTo>
                  <a:lnTo>
                    <a:pt x="38" y="122"/>
                  </a:lnTo>
                </a:path>
              </a:pathLst>
            </a:custGeom>
            <a:noFill/>
            <a:ln w="28575">
              <a:solidFill>
                <a:srgbClr val="000080"/>
              </a:solidFill>
              <a:round/>
              <a:headEnd/>
              <a:tailEnd/>
            </a:ln>
          </p:spPr>
          <p:txBody>
            <a:bodyPr/>
            <a:lstStyle/>
            <a:p>
              <a:endParaRPr lang="en-CA"/>
            </a:p>
          </p:txBody>
        </p:sp>
        <p:sp>
          <p:nvSpPr>
            <p:cNvPr id="32796" name="Freeform 26"/>
            <p:cNvSpPr>
              <a:spLocks/>
            </p:cNvSpPr>
            <p:nvPr/>
          </p:nvSpPr>
          <p:spPr bwMode="auto">
            <a:xfrm>
              <a:off x="538" y="2682"/>
              <a:ext cx="38" cy="109"/>
            </a:xfrm>
            <a:custGeom>
              <a:avLst/>
              <a:gdLst>
                <a:gd name="T0" fmla="*/ 0 w 38"/>
                <a:gd name="T1" fmla="*/ 0 h 109"/>
                <a:gd name="T2" fmla="*/ 17 w 38"/>
                <a:gd name="T3" fmla="*/ 55 h 109"/>
                <a:gd name="T4" fmla="*/ 38 w 38"/>
                <a:gd name="T5" fmla="*/ 109 h 109"/>
                <a:gd name="T6" fmla="*/ 0 60000 65536"/>
                <a:gd name="T7" fmla="*/ 0 60000 65536"/>
                <a:gd name="T8" fmla="*/ 0 60000 65536"/>
                <a:gd name="T9" fmla="*/ 0 w 38"/>
                <a:gd name="T10" fmla="*/ 0 h 109"/>
                <a:gd name="T11" fmla="*/ 38 w 38"/>
                <a:gd name="T12" fmla="*/ 109 h 109"/>
              </a:gdLst>
              <a:ahLst/>
              <a:cxnLst>
                <a:cxn ang="T6">
                  <a:pos x="T0" y="T1"/>
                </a:cxn>
                <a:cxn ang="T7">
                  <a:pos x="T2" y="T3"/>
                </a:cxn>
                <a:cxn ang="T8">
                  <a:pos x="T4" y="T5"/>
                </a:cxn>
              </a:cxnLst>
              <a:rect l="T9" t="T10" r="T11" b="T12"/>
              <a:pathLst>
                <a:path w="38" h="109">
                  <a:moveTo>
                    <a:pt x="0" y="0"/>
                  </a:moveTo>
                  <a:lnTo>
                    <a:pt x="17" y="55"/>
                  </a:lnTo>
                  <a:lnTo>
                    <a:pt x="38" y="109"/>
                  </a:lnTo>
                </a:path>
              </a:pathLst>
            </a:custGeom>
            <a:noFill/>
            <a:ln w="28575">
              <a:solidFill>
                <a:srgbClr val="000080"/>
              </a:solidFill>
              <a:round/>
              <a:headEnd/>
              <a:tailEnd/>
            </a:ln>
          </p:spPr>
          <p:txBody>
            <a:bodyPr/>
            <a:lstStyle/>
            <a:p>
              <a:endParaRPr lang="en-CA"/>
            </a:p>
          </p:txBody>
        </p:sp>
        <p:sp>
          <p:nvSpPr>
            <p:cNvPr id="32797" name="Freeform 27"/>
            <p:cNvSpPr>
              <a:spLocks/>
            </p:cNvSpPr>
            <p:nvPr/>
          </p:nvSpPr>
          <p:spPr bwMode="auto">
            <a:xfrm>
              <a:off x="576" y="2791"/>
              <a:ext cx="37" cy="97"/>
            </a:xfrm>
            <a:custGeom>
              <a:avLst/>
              <a:gdLst>
                <a:gd name="T0" fmla="*/ 0 w 37"/>
                <a:gd name="T1" fmla="*/ 0 h 97"/>
                <a:gd name="T2" fmla="*/ 21 w 37"/>
                <a:gd name="T3" fmla="*/ 50 h 97"/>
                <a:gd name="T4" fmla="*/ 37 w 37"/>
                <a:gd name="T5" fmla="*/ 97 h 97"/>
                <a:gd name="T6" fmla="*/ 0 60000 65536"/>
                <a:gd name="T7" fmla="*/ 0 60000 65536"/>
                <a:gd name="T8" fmla="*/ 0 60000 65536"/>
                <a:gd name="T9" fmla="*/ 0 w 37"/>
                <a:gd name="T10" fmla="*/ 0 h 97"/>
                <a:gd name="T11" fmla="*/ 37 w 37"/>
                <a:gd name="T12" fmla="*/ 97 h 97"/>
              </a:gdLst>
              <a:ahLst/>
              <a:cxnLst>
                <a:cxn ang="T6">
                  <a:pos x="T0" y="T1"/>
                </a:cxn>
                <a:cxn ang="T7">
                  <a:pos x="T2" y="T3"/>
                </a:cxn>
                <a:cxn ang="T8">
                  <a:pos x="T4" y="T5"/>
                </a:cxn>
              </a:cxnLst>
              <a:rect l="T9" t="T10" r="T11" b="T12"/>
              <a:pathLst>
                <a:path w="37" h="97">
                  <a:moveTo>
                    <a:pt x="0" y="0"/>
                  </a:moveTo>
                  <a:lnTo>
                    <a:pt x="21" y="50"/>
                  </a:lnTo>
                  <a:lnTo>
                    <a:pt x="37" y="97"/>
                  </a:lnTo>
                </a:path>
              </a:pathLst>
            </a:custGeom>
            <a:noFill/>
            <a:ln w="28575">
              <a:solidFill>
                <a:srgbClr val="000080"/>
              </a:solidFill>
              <a:round/>
              <a:headEnd/>
              <a:tailEnd/>
            </a:ln>
          </p:spPr>
          <p:txBody>
            <a:bodyPr/>
            <a:lstStyle/>
            <a:p>
              <a:endParaRPr lang="en-CA"/>
            </a:p>
          </p:txBody>
        </p:sp>
        <p:sp>
          <p:nvSpPr>
            <p:cNvPr id="32798" name="Line 28"/>
            <p:cNvSpPr>
              <a:spLocks noChangeShapeType="1"/>
            </p:cNvSpPr>
            <p:nvPr/>
          </p:nvSpPr>
          <p:spPr bwMode="auto">
            <a:xfrm>
              <a:off x="613" y="2888"/>
              <a:ext cx="34" cy="88"/>
            </a:xfrm>
            <a:prstGeom prst="line">
              <a:avLst/>
            </a:prstGeom>
            <a:noFill/>
            <a:ln w="28575">
              <a:solidFill>
                <a:srgbClr val="000080"/>
              </a:solidFill>
              <a:round/>
              <a:headEnd/>
              <a:tailEnd/>
            </a:ln>
          </p:spPr>
          <p:txBody>
            <a:bodyPr/>
            <a:lstStyle/>
            <a:p>
              <a:endParaRPr lang="en-CA"/>
            </a:p>
          </p:txBody>
        </p:sp>
        <p:sp>
          <p:nvSpPr>
            <p:cNvPr id="32799" name="Freeform 29"/>
            <p:cNvSpPr>
              <a:spLocks/>
            </p:cNvSpPr>
            <p:nvPr/>
          </p:nvSpPr>
          <p:spPr bwMode="auto">
            <a:xfrm>
              <a:off x="647" y="2976"/>
              <a:ext cx="38" cy="84"/>
            </a:xfrm>
            <a:custGeom>
              <a:avLst/>
              <a:gdLst>
                <a:gd name="T0" fmla="*/ 0 w 38"/>
                <a:gd name="T1" fmla="*/ 0 h 84"/>
                <a:gd name="T2" fmla="*/ 17 w 38"/>
                <a:gd name="T3" fmla="*/ 42 h 84"/>
                <a:gd name="T4" fmla="*/ 38 w 38"/>
                <a:gd name="T5" fmla="*/ 84 h 84"/>
                <a:gd name="T6" fmla="*/ 0 60000 65536"/>
                <a:gd name="T7" fmla="*/ 0 60000 65536"/>
                <a:gd name="T8" fmla="*/ 0 60000 65536"/>
                <a:gd name="T9" fmla="*/ 0 w 38"/>
                <a:gd name="T10" fmla="*/ 0 h 84"/>
                <a:gd name="T11" fmla="*/ 38 w 38"/>
                <a:gd name="T12" fmla="*/ 84 h 84"/>
              </a:gdLst>
              <a:ahLst/>
              <a:cxnLst>
                <a:cxn ang="T6">
                  <a:pos x="T0" y="T1"/>
                </a:cxn>
                <a:cxn ang="T7">
                  <a:pos x="T2" y="T3"/>
                </a:cxn>
                <a:cxn ang="T8">
                  <a:pos x="T4" y="T5"/>
                </a:cxn>
              </a:cxnLst>
              <a:rect l="T9" t="T10" r="T11" b="T12"/>
              <a:pathLst>
                <a:path w="38" h="84">
                  <a:moveTo>
                    <a:pt x="0" y="0"/>
                  </a:moveTo>
                  <a:lnTo>
                    <a:pt x="17" y="42"/>
                  </a:lnTo>
                  <a:lnTo>
                    <a:pt x="38" y="84"/>
                  </a:lnTo>
                </a:path>
              </a:pathLst>
            </a:custGeom>
            <a:noFill/>
            <a:ln w="28575">
              <a:solidFill>
                <a:srgbClr val="000080"/>
              </a:solidFill>
              <a:round/>
              <a:headEnd/>
              <a:tailEnd/>
            </a:ln>
          </p:spPr>
          <p:txBody>
            <a:bodyPr/>
            <a:lstStyle/>
            <a:p>
              <a:endParaRPr lang="en-CA"/>
            </a:p>
          </p:txBody>
        </p:sp>
        <p:sp>
          <p:nvSpPr>
            <p:cNvPr id="32800" name="Freeform 30"/>
            <p:cNvSpPr>
              <a:spLocks/>
            </p:cNvSpPr>
            <p:nvPr/>
          </p:nvSpPr>
          <p:spPr bwMode="auto">
            <a:xfrm>
              <a:off x="685" y="3060"/>
              <a:ext cx="37" cy="71"/>
            </a:xfrm>
            <a:custGeom>
              <a:avLst/>
              <a:gdLst>
                <a:gd name="T0" fmla="*/ 0 w 37"/>
                <a:gd name="T1" fmla="*/ 0 h 71"/>
                <a:gd name="T2" fmla="*/ 21 w 37"/>
                <a:gd name="T3" fmla="*/ 37 h 71"/>
                <a:gd name="T4" fmla="*/ 37 w 37"/>
                <a:gd name="T5" fmla="*/ 71 h 71"/>
                <a:gd name="T6" fmla="*/ 0 60000 65536"/>
                <a:gd name="T7" fmla="*/ 0 60000 65536"/>
                <a:gd name="T8" fmla="*/ 0 60000 65536"/>
                <a:gd name="T9" fmla="*/ 0 w 37"/>
                <a:gd name="T10" fmla="*/ 0 h 71"/>
                <a:gd name="T11" fmla="*/ 37 w 37"/>
                <a:gd name="T12" fmla="*/ 71 h 71"/>
              </a:gdLst>
              <a:ahLst/>
              <a:cxnLst>
                <a:cxn ang="T6">
                  <a:pos x="T0" y="T1"/>
                </a:cxn>
                <a:cxn ang="T7">
                  <a:pos x="T2" y="T3"/>
                </a:cxn>
                <a:cxn ang="T8">
                  <a:pos x="T4" y="T5"/>
                </a:cxn>
              </a:cxnLst>
              <a:rect l="T9" t="T10" r="T11" b="T12"/>
              <a:pathLst>
                <a:path w="37" h="71">
                  <a:moveTo>
                    <a:pt x="0" y="0"/>
                  </a:moveTo>
                  <a:lnTo>
                    <a:pt x="21" y="37"/>
                  </a:lnTo>
                  <a:lnTo>
                    <a:pt x="37" y="71"/>
                  </a:lnTo>
                </a:path>
              </a:pathLst>
            </a:custGeom>
            <a:noFill/>
            <a:ln w="28575">
              <a:solidFill>
                <a:srgbClr val="000080"/>
              </a:solidFill>
              <a:round/>
              <a:headEnd/>
              <a:tailEnd/>
            </a:ln>
          </p:spPr>
          <p:txBody>
            <a:bodyPr/>
            <a:lstStyle/>
            <a:p>
              <a:endParaRPr lang="en-CA"/>
            </a:p>
          </p:txBody>
        </p:sp>
        <p:sp>
          <p:nvSpPr>
            <p:cNvPr id="32801" name="Line 31"/>
            <p:cNvSpPr>
              <a:spLocks noChangeShapeType="1"/>
            </p:cNvSpPr>
            <p:nvPr/>
          </p:nvSpPr>
          <p:spPr bwMode="auto">
            <a:xfrm>
              <a:off x="722" y="3131"/>
              <a:ext cx="34" cy="67"/>
            </a:xfrm>
            <a:prstGeom prst="line">
              <a:avLst/>
            </a:prstGeom>
            <a:noFill/>
            <a:ln w="28575">
              <a:solidFill>
                <a:srgbClr val="000080"/>
              </a:solidFill>
              <a:round/>
              <a:headEnd/>
              <a:tailEnd/>
            </a:ln>
          </p:spPr>
          <p:txBody>
            <a:bodyPr/>
            <a:lstStyle/>
            <a:p>
              <a:endParaRPr lang="en-CA"/>
            </a:p>
          </p:txBody>
        </p:sp>
        <p:sp>
          <p:nvSpPr>
            <p:cNvPr id="32802" name="Line 32"/>
            <p:cNvSpPr>
              <a:spLocks noChangeShapeType="1"/>
            </p:cNvSpPr>
            <p:nvPr/>
          </p:nvSpPr>
          <p:spPr bwMode="auto">
            <a:xfrm>
              <a:off x="756" y="3198"/>
              <a:ext cx="38" cy="59"/>
            </a:xfrm>
            <a:prstGeom prst="line">
              <a:avLst/>
            </a:prstGeom>
            <a:noFill/>
            <a:ln w="28575">
              <a:solidFill>
                <a:srgbClr val="000080"/>
              </a:solidFill>
              <a:round/>
              <a:headEnd/>
              <a:tailEnd/>
            </a:ln>
          </p:spPr>
          <p:txBody>
            <a:bodyPr/>
            <a:lstStyle/>
            <a:p>
              <a:endParaRPr lang="en-CA"/>
            </a:p>
          </p:txBody>
        </p:sp>
        <p:sp>
          <p:nvSpPr>
            <p:cNvPr id="32803" name="Line 33"/>
            <p:cNvSpPr>
              <a:spLocks noChangeShapeType="1"/>
            </p:cNvSpPr>
            <p:nvPr/>
          </p:nvSpPr>
          <p:spPr bwMode="auto">
            <a:xfrm>
              <a:off x="794" y="3257"/>
              <a:ext cx="38" cy="54"/>
            </a:xfrm>
            <a:prstGeom prst="line">
              <a:avLst/>
            </a:prstGeom>
            <a:noFill/>
            <a:ln w="28575">
              <a:solidFill>
                <a:srgbClr val="000080"/>
              </a:solidFill>
              <a:round/>
              <a:headEnd/>
              <a:tailEnd/>
            </a:ln>
          </p:spPr>
          <p:txBody>
            <a:bodyPr/>
            <a:lstStyle/>
            <a:p>
              <a:endParaRPr lang="en-CA"/>
            </a:p>
          </p:txBody>
        </p:sp>
        <p:sp>
          <p:nvSpPr>
            <p:cNvPr id="32804" name="Freeform 34"/>
            <p:cNvSpPr>
              <a:spLocks/>
            </p:cNvSpPr>
            <p:nvPr/>
          </p:nvSpPr>
          <p:spPr bwMode="auto">
            <a:xfrm>
              <a:off x="832" y="3311"/>
              <a:ext cx="37" cy="46"/>
            </a:xfrm>
            <a:custGeom>
              <a:avLst/>
              <a:gdLst>
                <a:gd name="T0" fmla="*/ 0 w 37"/>
                <a:gd name="T1" fmla="*/ 0 h 46"/>
                <a:gd name="T2" fmla="*/ 21 w 37"/>
                <a:gd name="T3" fmla="*/ 25 h 46"/>
                <a:gd name="T4" fmla="*/ 37 w 37"/>
                <a:gd name="T5" fmla="*/ 46 h 46"/>
                <a:gd name="T6" fmla="*/ 0 60000 65536"/>
                <a:gd name="T7" fmla="*/ 0 60000 65536"/>
                <a:gd name="T8" fmla="*/ 0 60000 65536"/>
                <a:gd name="T9" fmla="*/ 0 w 37"/>
                <a:gd name="T10" fmla="*/ 0 h 46"/>
                <a:gd name="T11" fmla="*/ 37 w 37"/>
                <a:gd name="T12" fmla="*/ 46 h 46"/>
              </a:gdLst>
              <a:ahLst/>
              <a:cxnLst>
                <a:cxn ang="T6">
                  <a:pos x="T0" y="T1"/>
                </a:cxn>
                <a:cxn ang="T7">
                  <a:pos x="T2" y="T3"/>
                </a:cxn>
                <a:cxn ang="T8">
                  <a:pos x="T4" y="T5"/>
                </a:cxn>
              </a:cxnLst>
              <a:rect l="T9" t="T10" r="T11" b="T12"/>
              <a:pathLst>
                <a:path w="37" h="46">
                  <a:moveTo>
                    <a:pt x="0" y="0"/>
                  </a:moveTo>
                  <a:lnTo>
                    <a:pt x="21" y="25"/>
                  </a:lnTo>
                  <a:lnTo>
                    <a:pt x="37" y="46"/>
                  </a:lnTo>
                </a:path>
              </a:pathLst>
            </a:custGeom>
            <a:noFill/>
            <a:ln w="28575">
              <a:solidFill>
                <a:srgbClr val="000080"/>
              </a:solidFill>
              <a:round/>
              <a:headEnd/>
              <a:tailEnd/>
            </a:ln>
          </p:spPr>
          <p:txBody>
            <a:bodyPr/>
            <a:lstStyle/>
            <a:p>
              <a:endParaRPr lang="en-CA"/>
            </a:p>
          </p:txBody>
        </p:sp>
        <p:sp>
          <p:nvSpPr>
            <p:cNvPr id="32805" name="Freeform 35"/>
            <p:cNvSpPr>
              <a:spLocks/>
            </p:cNvSpPr>
            <p:nvPr/>
          </p:nvSpPr>
          <p:spPr bwMode="auto">
            <a:xfrm>
              <a:off x="869" y="3357"/>
              <a:ext cx="34" cy="47"/>
            </a:xfrm>
            <a:custGeom>
              <a:avLst/>
              <a:gdLst>
                <a:gd name="T0" fmla="*/ 0 w 34"/>
                <a:gd name="T1" fmla="*/ 0 h 47"/>
                <a:gd name="T2" fmla="*/ 17 w 34"/>
                <a:gd name="T3" fmla="*/ 26 h 47"/>
                <a:gd name="T4" fmla="*/ 34 w 34"/>
                <a:gd name="T5" fmla="*/ 47 h 47"/>
                <a:gd name="T6" fmla="*/ 0 60000 65536"/>
                <a:gd name="T7" fmla="*/ 0 60000 65536"/>
                <a:gd name="T8" fmla="*/ 0 60000 65536"/>
                <a:gd name="T9" fmla="*/ 0 w 34"/>
                <a:gd name="T10" fmla="*/ 0 h 47"/>
                <a:gd name="T11" fmla="*/ 34 w 34"/>
                <a:gd name="T12" fmla="*/ 47 h 47"/>
              </a:gdLst>
              <a:ahLst/>
              <a:cxnLst>
                <a:cxn ang="T6">
                  <a:pos x="T0" y="T1"/>
                </a:cxn>
                <a:cxn ang="T7">
                  <a:pos x="T2" y="T3"/>
                </a:cxn>
                <a:cxn ang="T8">
                  <a:pos x="T4" y="T5"/>
                </a:cxn>
              </a:cxnLst>
              <a:rect l="T9" t="T10" r="T11" b="T12"/>
              <a:pathLst>
                <a:path w="34" h="47">
                  <a:moveTo>
                    <a:pt x="0" y="0"/>
                  </a:moveTo>
                  <a:lnTo>
                    <a:pt x="17" y="26"/>
                  </a:lnTo>
                  <a:lnTo>
                    <a:pt x="34" y="47"/>
                  </a:lnTo>
                </a:path>
              </a:pathLst>
            </a:custGeom>
            <a:noFill/>
            <a:ln w="28575">
              <a:solidFill>
                <a:srgbClr val="000080"/>
              </a:solidFill>
              <a:round/>
              <a:headEnd/>
              <a:tailEnd/>
            </a:ln>
          </p:spPr>
          <p:txBody>
            <a:bodyPr/>
            <a:lstStyle/>
            <a:p>
              <a:endParaRPr lang="en-CA"/>
            </a:p>
          </p:txBody>
        </p:sp>
        <p:sp>
          <p:nvSpPr>
            <p:cNvPr id="32806" name="Freeform 36"/>
            <p:cNvSpPr>
              <a:spLocks/>
            </p:cNvSpPr>
            <p:nvPr/>
          </p:nvSpPr>
          <p:spPr bwMode="auto">
            <a:xfrm>
              <a:off x="903" y="3404"/>
              <a:ext cx="38" cy="37"/>
            </a:xfrm>
            <a:custGeom>
              <a:avLst/>
              <a:gdLst>
                <a:gd name="T0" fmla="*/ 0 w 38"/>
                <a:gd name="T1" fmla="*/ 0 h 37"/>
                <a:gd name="T2" fmla="*/ 17 w 38"/>
                <a:gd name="T3" fmla="*/ 21 h 37"/>
                <a:gd name="T4" fmla="*/ 38 w 38"/>
                <a:gd name="T5" fmla="*/ 37 h 37"/>
                <a:gd name="T6" fmla="*/ 0 60000 65536"/>
                <a:gd name="T7" fmla="*/ 0 60000 65536"/>
                <a:gd name="T8" fmla="*/ 0 60000 65536"/>
                <a:gd name="T9" fmla="*/ 0 w 38"/>
                <a:gd name="T10" fmla="*/ 0 h 37"/>
                <a:gd name="T11" fmla="*/ 38 w 38"/>
                <a:gd name="T12" fmla="*/ 37 h 37"/>
              </a:gdLst>
              <a:ahLst/>
              <a:cxnLst>
                <a:cxn ang="T6">
                  <a:pos x="T0" y="T1"/>
                </a:cxn>
                <a:cxn ang="T7">
                  <a:pos x="T2" y="T3"/>
                </a:cxn>
                <a:cxn ang="T8">
                  <a:pos x="T4" y="T5"/>
                </a:cxn>
              </a:cxnLst>
              <a:rect l="T9" t="T10" r="T11" b="T12"/>
              <a:pathLst>
                <a:path w="38" h="37">
                  <a:moveTo>
                    <a:pt x="0" y="0"/>
                  </a:moveTo>
                  <a:lnTo>
                    <a:pt x="17" y="21"/>
                  </a:lnTo>
                  <a:lnTo>
                    <a:pt x="38" y="37"/>
                  </a:lnTo>
                </a:path>
              </a:pathLst>
            </a:custGeom>
            <a:noFill/>
            <a:ln w="28575">
              <a:solidFill>
                <a:srgbClr val="000080"/>
              </a:solidFill>
              <a:round/>
              <a:headEnd/>
              <a:tailEnd/>
            </a:ln>
          </p:spPr>
          <p:txBody>
            <a:bodyPr/>
            <a:lstStyle/>
            <a:p>
              <a:endParaRPr lang="en-CA"/>
            </a:p>
          </p:txBody>
        </p:sp>
        <p:sp>
          <p:nvSpPr>
            <p:cNvPr id="32807" name="Line 37"/>
            <p:cNvSpPr>
              <a:spLocks noChangeShapeType="1"/>
            </p:cNvSpPr>
            <p:nvPr/>
          </p:nvSpPr>
          <p:spPr bwMode="auto">
            <a:xfrm>
              <a:off x="941" y="3441"/>
              <a:ext cx="37" cy="38"/>
            </a:xfrm>
            <a:prstGeom prst="line">
              <a:avLst/>
            </a:prstGeom>
            <a:noFill/>
            <a:ln w="28575">
              <a:solidFill>
                <a:srgbClr val="000080"/>
              </a:solidFill>
              <a:round/>
              <a:headEnd/>
              <a:tailEnd/>
            </a:ln>
          </p:spPr>
          <p:txBody>
            <a:bodyPr/>
            <a:lstStyle/>
            <a:p>
              <a:endParaRPr lang="en-CA"/>
            </a:p>
          </p:txBody>
        </p:sp>
        <p:sp>
          <p:nvSpPr>
            <p:cNvPr id="32808" name="Line 38"/>
            <p:cNvSpPr>
              <a:spLocks noChangeShapeType="1"/>
            </p:cNvSpPr>
            <p:nvPr/>
          </p:nvSpPr>
          <p:spPr bwMode="auto">
            <a:xfrm>
              <a:off x="978" y="3479"/>
              <a:ext cx="34" cy="34"/>
            </a:xfrm>
            <a:prstGeom prst="line">
              <a:avLst/>
            </a:prstGeom>
            <a:noFill/>
            <a:ln w="28575">
              <a:solidFill>
                <a:srgbClr val="000080"/>
              </a:solidFill>
              <a:round/>
              <a:headEnd/>
              <a:tailEnd/>
            </a:ln>
          </p:spPr>
          <p:txBody>
            <a:bodyPr/>
            <a:lstStyle/>
            <a:p>
              <a:endParaRPr lang="en-CA"/>
            </a:p>
          </p:txBody>
        </p:sp>
        <p:sp>
          <p:nvSpPr>
            <p:cNvPr id="32809" name="Line 39"/>
            <p:cNvSpPr>
              <a:spLocks noChangeShapeType="1"/>
            </p:cNvSpPr>
            <p:nvPr/>
          </p:nvSpPr>
          <p:spPr bwMode="auto">
            <a:xfrm>
              <a:off x="1012" y="3513"/>
              <a:ext cx="38" cy="29"/>
            </a:xfrm>
            <a:prstGeom prst="line">
              <a:avLst/>
            </a:prstGeom>
            <a:noFill/>
            <a:ln w="28575">
              <a:solidFill>
                <a:srgbClr val="000080"/>
              </a:solidFill>
              <a:round/>
              <a:headEnd/>
              <a:tailEnd/>
            </a:ln>
          </p:spPr>
          <p:txBody>
            <a:bodyPr/>
            <a:lstStyle/>
            <a:p>
              <a:endParaRPr lang="en-CA"/>
            </a:p>
          </p:txBody>
        </p:sp>
        <p:sp>
          <p:nvSpPr>
            <p:cNvPr id="32810" name="Line 40"/>
            <p:cNvSpPr>
              <a:spLocks noChangeShapeType="1"/>
            </p:cNvSpPr>
            <p:nvPr/>
          </p:nvSpPr>
          <p:spPr bwMode="auto">
            <a:xfrm>
              <a:off x="1050" y="3542"/>
              <a:ext cx="38" cy="25"/>
            </a:xfrm>
            <a:prstGeom prst="line">
              <a:avLst/>
            </a:prstGeom>
            <a:noFill/>
            <a:ln w="28575">
              <a:solidFill>
                <a:srgbClr val="000080"/>
              </a:solidFill>
              <a:round/>
              <a:headEnd/>
              <a:tailEnd/>
            </a:ln>
          </p:spPr>
          <p:txBody>
            <a:bodyPr/>
            <a:lstStyle/>
            <a:p>
              <a:endParaRPr lang="en-CA"/>
            </a:p>
          </p:txBody>
        </p:sp>
        <p:sp>
          <p:nvSpPr>
            <p:cNvPr id="32811" name="Line 41"/>
            <p:cNvSpPr>
              <a:spLocks noChangeShapeType="1"/>
            </p:cNvSpPr>
            <p:nvPr/>
          </p:nvSpPr>
          <p:spPr bwMode="auto">
            <a:xfrm>
              <a:off x="1088" y="3567"/>
              <a:ext cx="37" cy="25"/>
            </a:xfrm>
            <a:prstGeom prst="line">
              <a:avLst/>
            </a:prstGeom>
            <a:noFill/>
            <a:ln w="28575">
              <a:solidFill>
                <a:srgbClr val="000080"/>
              </a:solidFill>
              <a:round/>
              <a:headEnd/>
              <a:tailEnd/>
            </a:ln>
          </p:spPr>
          <p:txBody>
            <a:bodyPr/>
            <a:lstStyle/>
            <a:p>
              <a:endParaRPr lang="en-CA"/>
            </a:p>
          </p:txBody>
        </p:sp>
        <p:sp>
          <p:nvSpPr>
            <p:cNvPr id="32812" name="Line 42"/>
            <p:cNvSpPr>
              <a:spLocks noChangeShapeType="1"/>
            </p:cNvSpPr>
            <p:nvPr/>
          </p:nvSpPr>
          <p:spPr bwMode="auto">
            <a:xfrm>
              <a:off x="1125" y="3592"/>
              <a:ext cx="34" cy="21"/>
            </a:xfrm>
            <a:prstGeom prst="line">
              <a:avLst/>
            </a:prstGeom>
            <a:noFill/>
            <a:ln w="28575">
              <a:solidFill>
                <a:srgbClr val="000080"/>
              </a:solidFill>
              <a:round/>
              <a:headEnd/>
              <a:tailEnd/>
            </a:ln>
          </p:spPr>
          <p:txBody>
            <a:bodyPr/>
            <a:lstStyle/>
            <a:p>
              <a:endParaRPr lang="en-CA"/>
            </a:p>
          </p:txBody>
        </p:sp>
        <p:sp>
          <p:nvSpPr>
            <p:cNvPr id="32813" name="Line 43"/>
            <p:cNvSpPr>
              <a:spLocks noChangeShapeType="1"/>
            </p:cNvSpPr>
            <p:nvPr/>
          </p:nvSpPr>
          <p:spPr bwMode="auto">
            <a:xfrm>
              <a:off x="1159" y="3613"/>
              <a:ext cx="38" cy="21"/>
            </a:xfrm>
            <a:prstGeom prst="line">
              <a:avLst/>
            </a:prstGeom>
            <a:noFill/>
            <a:ln w="28575">
              <a:solidFill>
                <a:srgbClr val="000080"/>
              </a:solidFill>
              <a:round/>
              <a:headEnd/>
              <a:tailEnd/>
            </a:ln>
          </p:spPr>
          <p:txBody>
            <a:bodyPr/>
            <a:lstStyle/>
            <a:p>
              <a:endParaRPr lang="en-CA"/>
            </a:p>
          </p:txBody>
        </p:sp>
        <p:sp>
          <p:nvSpPr>
            <p:cNvPr id="32814" name="Line 44"/>
            <p:cNvSpPr>
              <a:spLocks noChangeShapeType="1"/>
            </p:cNvSpPr>
            <p:nvPr/>
          </p:nvSpPr>
          <p:spPr bwMode="auto">
            <a:xfrm>
              <a:off x="1197" y="3634"/>
              <a:ext cx="37" cy="17"/>
            </a:xfrm>
            <a:prstGeom prst="line">
              <a:avLst/>
            </a:prstGeom>
            <a:noFill/>
            <a:ln w="28575">
              <a:solidFill>
                <a:srgbClr val="000080"/>
              </a:solidFill>
              <a:round/>
              <a:headEnd/>
              <a:tailEnd/>
            </a:ln>
          </p:spPr>
          <p:txBody>
            <a:bodyPr/>
            <a:lstStyle/>
            <a:p>
              <a:endParaRPr lang="en-CA"/>
            </a:p>
          </p:txBody>
        </p:sp>
        <p:sp>
          <p:nvSpPr>
            <p:cNvPr id="32815" name="Line 45"/>
            <p:cNvSpPr>
              <a:spLocks noChangeShapeType="1"/>
            </p:cNvSpPr>
            <p:nvPr/>
          </p:nvSpPr>
          <p:spPr bwMode="auto">
            <a:xfrm>
              <a:off x="1234" y="3651"/>
              <a:ext cx="34" cy="17"/>
            </a:xfrm>
            <a:prstGeom prst="line">
              <a:avLst/>
            </a:prstGeom>
            <a:noFill/>
            <a:ln w="28575">
              <a:solidFill>
                <a:srgbClr val="000080"/>
              </a:solidFill>
              <a:round/>
              <a:headEnd/>
              <a:tailEnd/>
            </a:ln>
          </p:spPr>
          <p:txBody>
            <a:bodyPr/>
            <a:lstStyle/>
            <a:p>
              <a:endParaRPr lang="en-CA"/>
            </a:p>
          </p:txBody>
        </p:sp>
        <p:sp>
          <p:nvSpPr>
            <p:cNvPr id="32816" name="Line 46"/>
            <p:cNvSpPr>
              <a:spLocks noChangeShapeType="1"/>
            </p:cNvSpPr>
            <p:nvPr/>
          </p:nvSpPr>
          <p:spPr bwMode="auto">
            <a:xfrm>
              <a:off x="1268" y="3668"/>
              <a:ext cx="38" cy="17"/>
            </a:xfrm>
            <a:prstGeom prst="line">
              <a:avLst/>
            </a:prstGeom>
            <a:noFill/>
            <a:ln w="28575">
              <a:solidFill>
                <a:srgbClr val="000080"/>
              </a:solidFill>
              <a:round/>
              <a:headEnd/>
              <a:tailEnd/>
            </a:ln>
          </p:spPr>
          <p:txBody>
            <a:bodyPr/>
            <a:lstStyle/>
            <a:p>
              <a:endParaRPr lang="en-CA"/>
            </a:p>
          </p:txBody>
        </p:sp>
        <p:sp>
          <p:nvSpPr>
            <p:cNvPr id="32817" name="Line 47"/>
            <p:cNvSpPr>
              <a:spLocks noChangeShapeType="1"/>
            </p:cNvSpPr>
            <p:nvPr/>
          </p:nvSpPr>
          <p:spPr bwMode="auto">
            <a:xfrm>
              <a:off x="1306" y="3685"/>
              <a:ext cx="37" cy="12"/>
            </a:xfrm>
            <a:prstGeom prst="line">
              <a:avLst/>
            </a:prstGeom>
            <a:noFill/>
            <a:ln w="28575">
              <a:solidFill>
                <a:srgbClr val="000080"/>
              </a:solidFill>
              <a:round/>
              <a:headEnd/>
              <a:tailEnd/>
            </a:ln>
          </p:spPr>
          <p:txBody>
            <a:bodyPr/>
            <a:lstStyle/>
            <a:p>
              <a:endParaRPr lang="en-CA"/>
            </a:p>
          </p:txBody>
        </p:sp>
        <p:sp>
          <p:nvSpPr>
            <p:cNvPr id="32818" name="Line 48"/>
            <p:cNvSpPr>
              <a:spLocks noChangeShapeType="1"/>
            </p:cNvSpPr>
            <p:nvPr/>
          </p:nvSpPr>
          <p:spPr bwMode="auto">
            <a:xfrm>
              <a:off x="1343" y="3697"/>
              <a:ext cx="38" cy="13"/>
            </a:xfrm>
            <a:prstGeom prst="line">
              <a:avLst/>
            </a:prstGeom>
            <a:noFill/>
            <a:ln w="28575">
              <a:solidFill>
                <a:srgbClr val="000080"/>
              </a:solidFill>
              <a:round/>
              <a:headEnd/>
              <a:tailEnd/>
            </a:ln>
          </p:spPr>
          <p:txBody>
            <a:bodyPr/>
            <a:lstStyle/>
            <a:p>
              <a:endParaRPr lang="en-CA"/>
            </a:p>
          </p:txBody>
        </p:sp>
        <p:sp>
          <p:nvSpPr>
            <p:cNvPr id="32819" name="Line 49"/>
            <p:cNvSpPr>
              <a:spLocks noChangeShapeType="1"/>
            </p:cNvSpPr>
            <p:nvPr/>
          </p:nvSpPr>
          <p:spPr bwMode="auto">
            <a:xfrm>
              <a:off x="1381" y="3710"/>
              <a:ext cx="34" cy="8"/>
            </a:xfrm>
            <a:prstGeom prst="line">
              <a:avLst/>
            </a:prstGeom>
            <a:noFill/>
            <a:ln w="28575">
              <a:solidFill>
                <a:srgbClr val="000080"/>
              </a:solidFill>
              <a:round/>
              <a:headEnd/>
              <a:tailEnd/>
            </a:ln>
          </p:spPr>
          <p:txBody>
            <a:bodyPr/>
            <a:lstStyle/>
            <a:p>
              <a:endParaRPr lang="en-CA"/>
            </a:p>
          </p:txBody>
        </p:sp>
        <p:sp>
          <p:nvSpPr>
            <p:cNvPr id="32820" name="Freeform 50"/>
            <p:cNvSpPr>
              <a:spLocks/>
            </p:cNvSpPr>
            <p:nvPr/>
          </p:nvSpPr>
          <p:spPr bwMode="auto">
            <a:xfrm>
              <a:off x="1415" y="3718"/>
              <a:ext cx="38" cy="13"/>
            </a:xfrm>
            <a:custGeom>
              <a:avLst/>
              <a:gdLst>
                <a:gd name="T0" fmla="*/ 0 w 38"/>
                <a:gd name="T1" fmla="*/ 0 h 13"/>
                <a:gd name="T2" fmla="*/ 17 w 38"/>
                <a:gd name="T3" fmla="*/ 4 h 13"/>
                <a:gd name="T4" fmla="*/ 38 w 38"/>
                <a:gd name="T5" fmla="*/ 13 h 13"/>
                <a:gd name="T6" fmla="*/ 0 60000 65536"/>
                <a:gd name="T7" fmla="*/ 0 60000 65536"/>
                <a:gd name="T8" fmla="*/ 0 60000 65536"/>
                <a:gd name="T9" fmla="*/ 0 w 38"/>
                <a:gd name="T10" fmla="*/ 0 h 13"/>
                <a:gd name="T11" fmla="*/ 38 w 38"/>
                <a:gd name="T12" fmla="*/ 13 h 13"/>
              </a:gdLst>
              <a:ahLst/>
              <a:cxnLst>
                <a:cxn ang="T6">
                  <a:pos x="T0" y="T1"/>
                </a:cxn>
                <a:cxn ang="T7">
                  <a:pos x="T2" y="T3"/>
                </a:cxn>
                <a:cxn ang="T8">
                  <a:pos x="T4" y="T5"/>
                </a:cxn>
              </a:cxnLst>
              <a:rect l="T9" t="T10" r="T11" b="T12"/>
              <a:pathLst>
                <a:path w="38" h="13">
                  <a:moveTo>
                    <a:pt x="0" y="0"/>
                  </a:moveTo>
                  <a:lnTo>
                    <a:pt x="17" y="4"/>
                  </a:lnTo>
                  <a:lnTo>
                    <a:pt x="38" y="13"/>
                  </a:lnTo>
                </a:path>
              </a:pathLst>
            </a:custGeom>
            <a:noFill/>
            <a:ln w="28575">
              <a:solidFill>
                <a:srgbClr val="000080"/>
              </a:solidFill>
              <a:round/>
              <a:headEnd/>
              <a:tailEnd/>
            </a:ln>
          </p:spPr>
          <p:txBody>
            <a:bodyPr/>
            <a:lstStyle/>
            <a:p>
              <a:endParaRPr lang="en-CA"/>
            </a:p>
          </p:txBody>
        </p:sp>
        <p:sp>
          <p:nvSpPr>
            <p:cNvPr id="32821" name="Line 51"/>
            <p:cNvSpPr>
              <a:spLocks noChangeShapeType="1"/>
            </p:cNvSpPr>
            <p:nvPr/>
          </p:nvSpPr>
          <p:spPr bwMode="auto">
            <a:xfrm>
              <a:off x="1453" y="3731"/>
              <a:ext cx="37" cy="8"/>
            </a:xfrm>
            <a:prstGeom prst="line">
              <a:avLst/>
            </a:prstGeom>
            <a:noFill/>
            <a:ln w="28575">
              <a:solidFill>
                <a:srgbClr val="000080"/>
              </a:solidFill>
              <a:round/>
              <a:headEnd/>
              <a:tailEnd/>
            </a:ln>
          </p:spPr>
          <p:txBody>
            <a:bodyPr/>
            <a:lstStyle/>
            <a:p>
              <a:endParaRPr lang="en-CA"/>
            </a:p>
          </p:txBody>
        </p:sp>
        <p:sp>
          <p:nvSpPr>
            <p:cNvPr id="32822" name="Line 52"/>
            <p:cNvSpPr>
              <a:spLocks noChangeShapeType="1"/>
            </p:cNvSpPr>
            <p:nvPr/>
          </p:nvSpPr>
          <p:spPr bwMode="auto">
            <a:xfrm>
              <a:off x="1490" y="3739"/>
              <a:ext cx="34" cy="9"/>
            </a:xfrm>
            <a:prstGeom prst="line">
              <a:avLst/>
            </a:prstGeom>
            <a:noFill/>
            <a:ln w="28575">
              <a:solidFill>
                <a:srgbClr val="000080"/>
              </a:solidFill>
              <a:round/>
              <a:headEnd/>
              <a:tailEnd/>
            </a:ln>
          </p:spPr>
          <p:txBody>
            <a:bodyPr/>
            <a:lstStyle/>
            <a:p>
              <a:endParaRPr lang="en-CA"/>
            </a:p>
          </p:txBody>
        </p:sp>
        <p:sp>
          <p:nvSpPr>
            <p:cNvPr id="32823" name="Line 53"/>
            <p:cNvSpPr>
              <a:spLocks noChangeShapeType="1"/>
            </p:cNvSpPr>
            <p:nvPr/>
          </p:nvSpPr>
          <p:spPr bwMode="auto">
            <a:xfrm>
              <a:off x="1524" y="3748"/>
              <a:ext cx="38" cy="4"/>
            </a:xfrm>
            <a:prstGeom prst="line">
              <a:avLst/>
            </a:prstGeom>
            <a:noFill/>
            <a:ln w="28575">
              <a:solidFill>
                <a:srgbClr val="000080"/>
              </a:solidFill>
              <a:round/>
              <a:headEnd/>
              <a:tailEnd/>
            </a:ln>
          </p:spPr>
          <p:txBody>
            <a:bodyPr/>
            <a:lstStyle/>
            <a:p>
              <a:endParaRPr lang="en-CA"/>
            </a:p>
          </p:txBody>
        </p:sp>
        <p:sp>
          <p:nvSpPr>
            <p:cNvPr id="32824" name="Line 54"/>
            <p:cNvSpPr>
              <a:spLocks noChangeShapeType="1"/>
            </p:cNvSpPr>
            <p:nvPr/>
          </p:nvSpPr>
          <p:spPr bwMode="auto">
            <a:xfrm>
              <a:off x="1562" y="3752"/>
              <a:ext cx="37" cy="8"/>
            </a:xfrm>
            <a:prstGeom prst="line">
              <a:avLst/>
            </a:prstGeom>
            <a:noFill/>
            <a:ln w="28575">
              <a:solidFill>
                <a:srgbClr val="000080"/>
              </a:solidFill>
              <a:round/>
              <a:headEnd/>
              <a:tailEnd/>
            </a:ln>
          </p:spPr>
          <p:txBody>
            <a:bodyPr/>
            <a:lstStyle/>
            <a:p>
              <a:endParaRPr lang="en-CA"/>
            </a:p>
          </p:txBody>
        </p:sp>
        <p:sp>
          <p:nvSpPr>
            <p:cNvPr id="32825" name="Line 55"/>
            <p:cNvSpPr>
              <a:spLocks noChangeShapeType="1"/>
            </p:cNvSpPr>
            <p:nvPr/>
          </p:nvSpPr>
          <p:spPr bwMode="auto">
            <a:xfrm>
              <a:off x="1599" y="3760"/>
              <a:ext cx="38" cy="4"/>
            </a:xfrm>
            <a:prstGeom prst="line">
              <a:avLst/>
            </a:prstGeom>
            <a:noFill/>
            <a:ln w="28575">
              <a:solidFill>
                <a:srgbClr val="000080"/>
              </a:solidFill>
              <a:round/>
              <a:headEnd/>
              <a:tailEnd/>
            </a:ln>
          </p:spPr>
          <p:txBody>
            <a:bodyPr/>
            <a:lstStyle/>
            <a:p>
              <a:endParaRPr lang="en-CA"/>
            </a:p>
          </p:txBody>
        </p:sp>
        <p:sp>
          <p:nvSpPr>
            <p:cNvPr id="32826" name="Line 56"/>
            <p:cNvSpPr>
              <a:spLocks noChangeShapeType="1"/>
            </p:cNvSpPr>
            <p:nvPr/>
          </p:nvSpPr>
          <p:spPr bwMode="auto">
            <a:xfrm>
              <a:off x="1637" y="3764"/>
              <a:ext cx="34" cy="9"/>
            </a:xfrm>
            <a:prstGeom prst="line">
              <a:avLst/>
            </a:prstGeom>
            <a:noFill/>
            <a:ln w="28575">
              <a:solidFill>
                <a:srgbClr val="000080"/>
              </a:solidFill>
              <a:round/>
              <a:headEnd/>
              <a:tailEnd/>
            </a:ln>
          </p:spPr>
          <p:txBody>
            <a:bodyPr/>
            <a:lstStyle/>
            <a:p>
              <a:endParaRPr lang="en-CA"/>
            </a:p>
          </p:txBody>
        </p:sp>
        <p:sp>
          <p:nvSpPr>
            <p:cNvPr id="32827" name="Line 57"/>
            <p:cNvSpPr>
              <a:spLocks noChangeShapeType="1"/>
            </p:cNvSpPr>
            <p:nvPr/>
          </p:nvSpPr>
          <p:spPr bwMode="auto">
            <a:xfrm>
              <a:off x="1671" y="3773"/>
              <a:ext cx="37" cy="4"/>
            </a:xfrm>
            <a:prstGeom prst="line">
              <a:avLst/>
            </a:prstGeom>
            <a:noFill/>
            <a:ln w="28575">
              <a:solidFill>
                <a:srgbClr val="000080"/>
              </a:solidFill>
              <a:round/>
              <a:headEnd/>
              <a:tailEnd/>
            </a:ln>
          </p:spPr>
          <p:txBody>
            <a:bodyPr/>
            <a:lstStyle/>
            <a:p>
              <a:endParaRPr lang="en-CA"/>
            </a:p>
          </p:txBody>
        </p:sp>
        <p:sp>
          <p:nvSpPr>
            <p:cNvPr id="32828" name="Line 58"/>
            <p:cNvSpPr>
              <a:spLocks noChangeShapeType="1"/>
            </p:cNvSpPr>
            <p:nvPr/>
          </p:nvSpPr>
          <p:spPr bwMode="auto">
            <a:xfrm>
              <a:off x="1708" y="3777"/>
              <a:ext cx="38" cy="4"/>
            </a:xfrm>
            <a:prstGeom prst="line">
              <a:avLst/>
            </a:prstGeom>
            <a:noFill/>
            <a:ln w="28575">
              <a:solidFill>
                <a:srgbClr val="000080"/>
              </a:solidFill>
              <a:round/>
              <a:headEnd/>
              <a:tailEnd/>
            </a:ln>
          </p:spPr>
          <p:txBody>
            <a:bodyPr/>
            <a:lstStyle/>
            <a:p>
              <a:endParaRPr lang="en-CA"/>
            </a:p>
          </p:txBody>
        </p:sp>
        <p:sp>
          <p:nvSpPr>
            <p:cNvPr id="32829" name="Line 59"/>
            <p:cNvSpPr>
              <a:spLocks noChangeShapeType="1"/>
            </p:cNvSpPr>
            <p:nvPr/>
          </p:nvSpPr>
          <p:spPr bwMode="auto">
            <a:xfrm>
              <a:off x="1746" y="3781"/>
              <a:ext cx="34" cy="4"/>
            </a:xfrm>
            <a:prstGeom prst="line">
              <a:avLst/>
            </a:prstGeom>
            <a:noFill/>
            <a:ln w="28575">
              <a:solidFill>
                <a:srgbClr val="000080"/>
              </a:solidFill>
              <a:round/>
              <a:headEnd/>
              <a:tailEnd/>
            </a:ln>
          </p:spPr>
          <p:txBody>
            <a:bodyPr/>
            <a:lstStyle/>
            <a:p>
              <a:endParaRPr lang="en-CA"/>
            </a:p>
          </p:txBody>
        </p:sp>
        <p:sp>
          <p:nvSpPr>
            <p:cNvPr id="32830" name="Line 60"/>
            <p:cNvSpPr>
              <a:spLocks noChangeShapeType="1"/>
            </p:cNvSpPr>
            <p:nvPr/>
          </p:nvSpPr>
          <p:spPr bwMode="auto">
            <a:xfrm>
              <a:off x="1780" y="3785"/>
              <a:ext cx="38" cy="4"/>
            </a:xfrm>
            <a:prstGeom prst="line">
              <a:avLst/>
            </a:prstGeom>
            <a:noFill/>
            <a:ln w="28575">
              <a:solidFill>
                <a:srgbClr val="000080"/>
              </a:solidFill>
              <a:round/>
              <a:headEnd/>
              <a:tailEnd/>
            </a:ln>
          </p:spPr>
          <p:txBody>
            <a:bodyPr/>
            <a:lstStyle/>
            <a:p>
              <a:endParaRPr lang="en-CA"/>
            </a:p>
          </p:txBody>
        </p:sp>
        <p:sp>
          <p:nvSpPr>
            <p:cNvPr id="32831" name="Line 61"/>
            <p:cNvSpPr>
              <a:spLocks noChangeShapeType="1"/>
            </p:cNvSpPr>
            <p:nvPr/>
          </p:nvSpPr>
          <p:spPr bwMode="auto">
            <a:xfrm>
              <a:off x="1818" y="3789"/>
              <a:ext cx="37" cy="5"/>
            </a:xfrm>
            <a:prstGeom prst="line">
              <a:avLst/>
            </a:prstGeom>
            <a:noFill/>
            <a:ln w="28575">
              <a:solidFill>
                <a:srgbClr val="000080"/>
              </a:solidFill>
              <a:round/>
              <a:headEnd/>
              <a:tailEnd/>
            </a:ln>
          </p:spPr>
          <p:txBody>
            <a:bodyPr/>
            <a:lstStyle/>
            <a:p>
              <a:endParaRPr lang="en-CA"/>
            </a:p>
          </p:txBody>
        </p:sp>
        <p:sp>
          <p:nvSpPr>
            <p:cNvPr id="32832" name="Line 62"/>
            <p:cNvSpPr>
              <a:spLocks noChangeShapeType="1"/>
            </p:cNvSpPr>
            <p:nvPr/>
          </p:nvSpPr>
          <p:spPr bwMode="auto">
            <a:xfrm>
              <a:off x="1855" y="3794"/>
              <a:ext cx="38" cy="1"/>
            </a:xfrm>
            <a:prstGeom prst="line">
              <a:avLst/>
            </a:prstGeom>
            <a:noFill/>
            <a:ln w="28575">
              <a:solidFill>
                <a:srgbClr val="000080"/>
              </a:solidFill>
              <a:round/>
              <a:headEnd/>
              <a:tailEnd/>
            </a:ln>
          </p:spPr>
          <p:txBody>
            <a:bodyPr/>
            <a:lstStyle/>
            <a:p>
              <a:endParaRPr lang="en-CA"/>
            </a:p>
          </p:txBody>
        </p:sp>
        <p:sp>
          <p:nvSpPr>
            <p:cNvPr id="32833" name="Freeform 63"/>
            <p:cNvSpPr>
              <a:spLocks/>
            </p:cNvSpPr>
            <p:nvPr/>
          </p:nvSpPr>
          <p:spPr bwMode="auto">
            <a:xfrm>
              <a:off x="1893" y="3794"/>
              <a:ext cx="34" cy="4"/>
            </a:xfrm>
            <a:custGeom>
              <a:avLst/>
              <a:gdLst>
                <a:gd name="T0" fmla="*/ 0 w 34"/>
                <a:gd name="T1" fmla="*/ 0 h 4"/>
                <a:gd name="T2" fmla="*/ 17 w 34"/>
                <a:gd name="T3" fmla="*/ 0 h 4"/>
                <a:gd name="T4" fmla="*/ 34 w 34"/>
                <a:gd name="T5" fmla="*/ 4 h 4"/>
                <a:gd name="T6" fmla="*/ 0 60000 65536"/>
                <a:gd name="T7" fmla="*/ 0 60000 65536"/>
                <a:gd name="T8" fmla="*/ 0 60000 65536"/>
                <a:gd name="T9" fmla="*/ 0 w 34"/>
                <a:gd name="T10" fmla="*/ 0 h 4"/>
                <a:gd name="T11" fmla="*/ 34 w 34"/>
                <a:gd name="T12" fmla="*/ 4 h 4"/>
              </a:gdLst>
              <a:ahLst/>
              <a:cxnLst>
                <a:cxn ang="T6">
                  <a:pos x="T0" y="T1"/>
                </a:cxn>
                <a:cxn ang="T7">
                  <a:pos x="T2" y="T3"/>
                </a:cxn>
                <a:cxn ang="T8">
                  <a:pos x="T4" y="T5"/>
                </a:cxn>
              </a:cxnLst>
              <a:rect l="T9" t="T10" r="T11" b="T12"/>
              <a:pathLst>
                <a:path w="34" h="4">
                  <a:moveTo>
                    <a:pt x="0" y="0"/>
                  </a:moveTo>
                  <a:lnTo>
                    <a:pt x="17" y="0"/>
                  </a:lnTo>
                  <a:lnTo>
                    <a:pt x="34" y="4"/>
                  </a:lnTo>
                </a:path>
              </a:pathLst>
            </a:custGeom>
            <a:noFill/>
            <a:ln w="28575">
              <a:solidFill>
                <a:srgbClr val="000080"/>
              </a:solidFill>
              <a:round/>
              <a:headEnd/>
              <a:tailEnd/>
            </a:ln>
          </p:spPr>
          <p:txBody>
            <a:bodyPr/>
            <a:lstStyle/>
            <a:p>
              <a:endParaRPr lang="en-CA"/>
            </a:p>
          </p:txBody>
        </p:sp>
        <p:sp>
          <p:nvSpPr>
            <p:cNvPr id="32834" name="Line 64"/>
            <p:cNvSpPr>
              <a:spLocks noChangeShapeType="1"/>
            </p:cNvSpPr>
            <p:nvPr/>
          </p:nvSpPr>
          <p:spPr bwMode="auto">
            <a:xfrm>
              <a:off x="1927" y="3798"/>
              <a:ext cx="37" cy="1"/>
            </a:xfrm>
            <a:prstGeom prst="line">
              <a:avLst/>
            </a:prstGeom>
            <a:noFill/>
            <a:ln w="28575">
              <a:solidFill>
                <a:srgbClr val="000080"/>
              </a:solidFill>
              <a:round/>
              <a:headEnd/>
              <a:tailEnd/>
            </a:ln>
          </p:spPr>
          <p:txBody>
            <a:bodyPr/>
            <a:lstStyle/>
            <a:p>
              <a:endParaRPr lang="en-CA"/>
            </a:p>
          </p:txBody>
        </p:sp>
        <p:sp>
          <p:nvSpPr>
            <p:cNvPr id="32835" name="Freeform 65"/>
            <p:cNvSpPr>
              <a:spLocks/>
            </p:cNvSpPr>
            <p:nvPr/>
          </p:nvSpPr>
          <p:spPr bwMode="auto">
            <a:xfrm>
              <a:off x="1964" y="3798"/>
              <a:ext cx="38" cy="4"/>
            </a:xfrm>
            <a:custGeom>
              <a:avLst/>
              <a:gdLst>
                <a:gd name="T0" fmla="*/ 0 w 38"/>
                <a:gd name="T1" fmla="*/ 0 h 4"/>
                <a:gd name="T2" fmla="*/ 21 w 38"/>
                <a:gd name="T3" fmla="*/ 0 h 4"/>
                <a:gd name="T4" fmla="*/ 38 w 38"/>
                <a:gd name="T5" fmla="*/ 4 h 4"/>
                <a:gd name="T6" fmla="*/ 0 60000 65536"/>
                <a:gd name="T7" fmla="*/ 0 60000 65536"/>
                <a:gd name="T8" fmla="*/ 0 60000 65536"/>
                <a:gd name="T9" fmla="*/ 0 w 38"/>
                <a:gd name="T10" fmla="*/ 0 h 4"/>
                <a:gd name="T11" fmla="*/ 38 w 38"/>
                <a:gd name="T12" fmla="*/ 4 h 4"/>
              </a:gdLst>
              <a:ahLst/>
              <a:cxnLst>
                <a:cxn ang="T6">
                  <a:pos x="T0" y="T1"/>
                </a:cxn>
                <a:cxn ang="T7">
                  <a:pos x="T2" y="T3"/>
                </a:cxn>
                <a:cxn ang="T8">
                  <a:pos x="T4" y="T5"/>
                </a:cxn>
              </a:cxnLst>
              <a:rect l="T9" t="T10" r="T11" b="T12"/>
              <a:pathLst>
                <a:path w="38" h="4">
                  <a:moveTo>
                    <a:pt x="0" y="0"/>
                  </a:moveTo>
                  <a:lnTo>
                    <a:pt x="21" y="0"/>
                  </a:lnTo>
                  <a:lnTo>
                    <a:pt x="38" y="4"/>
                  </a:lnTo>
                </a:path>
              </a:pathLst>
            </a:custGeom>
            <a:noFill/>
            <a:ln w="28575">
              <a:solidFill>
                <a:srgbClr val="000080"/>
              </a:solidFill>
              <a:round/>
              <a:headEnd/>
              <a:tailEnd/>
            </a:ln>
          </p:spPr>
          <p:txBody>
            <a:bodyPr/>
            <a:lstStyle/>
            <a:p>
              <a:endParaRPr lang="en-CA"/>
            </a:p>
          </p:txBody>
        </p:sp>
        <p:sp>
          <p:nvSpPr>
            <p:cNvPr id="32836" name="Line 66"/>
            <p:cNvSpPr>
              <a:spLocks noChangeShapeType="1"/>
            </p:cNvSpPr>
            <p:nvPr/>
          </p:nvSpPr>
          <p:spPr bwMode="auto">
            <a:xfrm>
              <a:off x="2002" y="3802"/>
              <a:ext cx="34" cy="1"/>
            </a:xfrm>
            <a:prstGeom prst="line">
              <a:avLst/>
            </a:prstGeom>
            <a:noFill/>
            <a:ln w="28575">
              <a:solidFill>
                <a:srgbClr val="000080"/>
              </a:solidFill>
              <a:round/>
              <a:headEnd/>
              <a:tailEnd/>
            </a:ln>
          </p:spPr>
          <p:txBody>
            <a:bodyPr/>
            <a:lstStyle/>
            <a:p>
              <a:endParaRPr lang="en-CA"/>
            </a:p>
          </p:txBody>
        </p:sp>
        <p:sp>
          <p:nvSpPr>
            <p:cNvPr id="32837" name="Freeform 67"/>
            <p:cNvSpPr>
              <a:spLocks/>
            </p:cNvSpPr>
            <p:nvPr/>
          </p:nvSpPr>
          <p:spPr bwMode="auto">
            <a:xfrm>
              <a:off x="2036" y="3802"/>
              <a:ext cx="37" cy="4"/>
            </a:xfrm>
            <a:custGeom>
              <a:avLst/>
              <a:gdLst>
                <a:gd name="T0" fmla="*/ 0 w 37"/>
                <a:gd name="T1" fmla="*/ 0 h 4"/>
                <a:gd name="T2" fmla="*/ 16 w 37"/>
                <a:gd name="T3" fmla="*/ 0 h 4"/>
                <a:gd name="T4" fmla="*/ 37 w 37"/>
                <a:gd name="T5" fmla="*/ 4 h 4"/>
                <a:gd name="T6" fmla="*/ 0 60000 65536"/>
                <a:gd name="T7" fmla="*/ 0 60000 65536"/>
                <a:gd name="T8" fmla="*/ 0 60000 65536"/>
                <a:gd name="T9" fmla="*/ 0 w 37"/>
                <a:gd name="T10" fmla="*/ 0 h 4"/>
                <a:gd name="T11" fmla="*/ 37 w 37"/>
                <a:gd name="T12" fmla="*/ 4 h 4"/>
              </a:gdLst>
              <a:ahLst/>
              <a:cxnLst>
                <a:cxn ang="T6">
                  <a:pos x="T0" y="T1"/>
                </a:cxn>
                <a:cxn ang="T7">
                  <a:pos x="T2" y="T3"/>
                </a:cxn>
                <a:cxn ang="T8">
                  <a:pos x="T4" y="T5"/>
                </a:cxn>
              </a:cxnLst>
              <a:rect l="T9" t="T10" r="T11" b="T12"/>
              <a:pathLst>
                <a:path w="37" h="4">
                  <a:moveTo>
                    <a:pt x="0" y="0"/>
                  </a:moveTo>
                  <a:lnTo>
                    <a:pt x="16" y="0"/>
                  </a:lnTo>
                  <a:lnTo>
                    <a:pt x="37" y="4"/>
                  </a:lnTo>
                </a:path>
              </a:pathLst>
            </a:custGeom>
            <a:noFill/>
            <a:ln w="28575">
              <a:solidFill>
                <a:srgbClr val="000080"/>
              </a:solidFill>
              <a:round/>
              <a:headEnd/>
              <a:tailEnd/>
            </a:ln>
          </p:spPr>
          <p:txBody>
            <a:bodyPr/>
            <a:lstStyle/>
            <a:p>
              <a:endParaRPr lang="en-CA"/>
            </a:p>
          </p:txBody>
        </p:sp>
        <p:sp>
          <p:nvSpPr>
            <p:cNvPr id="32838" name="Line 68"/>
            <p:cNvSpPr>
              <a:spLocks noChangeShapeType="1"/>
            </p:cNvSpPr>
            <p:nvPr/>
          </p:nvSpPr>
          <p:spPr bwMode="auto">
            <a:xfrm>
              <a:off x="2073" y="3806"/>
              <a:ext cx="38" cy="1"/>
            </a:xfrm>
            <a:prstGeom prst="line">
              <a:avLst/>
            </a:prstGeom>
            <a:noFill/>
            <a:ln w="28575">
              <a:solidFill>
                <a:srgbClr val="000080"/>
              </a:solidFill>
              <a:round/>
              <a:headEnd/>
              <a:tailEnd/>
            </a:ln>
          </p:spPr>
          <p:txBody>
            <a:bodyPr/>
            <a:lstStyle/>
            <a:p>
              <a:endParaRPr lang="en-CA"/>
            </a:p>
          </p:txBody>
        </p:sp>
        <p:sp>
          <p:nvSpPr>
            <p:cNvPr id="32839" name="Freeform 69"/>
            <p:cNvSpPr>
              <a:spLocks/>
            </p:cNvSpPr>
            <p:nvPr/>
          </p:nvSpPr>
          <p:spPr bwMode="auto">
            <a:xfrm>
              <a:off x="2111" y="3806"/>
              <a:ext cx="38" cy="4"/>
            </a:xfrm>
            <a:custGeom>
              <a:avLst/>
              <a:gdLst>
                <a:gd name="T0" fmla="*/ 0 w 38"/>
                <a:gd name="T1" fmla="*/ 0 h 4"/>
                <a:gd name="T2" fmla="*/ 21 w 38"/>
                <a:gd name="T3" fmla="*/ 0 h 4"/>
                <a:gd name="T4" fmla="*/ 38 w 38"/>
                <a:gd name="T5" fmla="*/ 4 h 4"/>
                <a:gd name="T6" fmla="*/ 0 60000 65536"/>
                <a:gd name="T7" fmla="*/ 0 60000 65536"/>
                <a:gd name="T8" fmla="*/ 0 60000 65536"/>
                <a:gd name="T9" fmla="*/ 0 w 38"/>
                <a:gd name="T10" fmla="*/ 0 h 4"/>
                <a:gd name="T11" fmla="*/ 38 w 38"/>
                <a:gd name="T12" fmla="*/ 4 h 4"/>
              </a:gdLst>
              <a:ahLst/>
              <a:cxnLst>
                <a:cxn ang="T6">
                  <a:pos x="T0" y="T1"/>
                </a:cxn>
                <a:cxn ang="T7">
                  <a:pos x="T2" y="T3"/>
                </a:cxn>
                <a:cxn ang="T8">
                  <a:pos x="T4" y="T5"/>
                </a:cxn>
              </a:cxnLst>
              <a:rect l="T9" t="T10" r="T11" b="T12"/>
              <a:pathLst>
                <a:path w="38" h="4">
                  <a:moveTo>
                    <a:pt x="0" y="0"/>
                  </a:moveTo>
                  <a:lnTo>
                    <a:pt x="21" y="0"/>
                  </a:lnTo>
                  <a:lnTo>
                    <a:pt x="38" y="4"/>
                  </a:lnTo>
                </a:path>
              </a:pathLst>
            </a:custGeom>
            <a:noFill/>
            <a:ln w="28575">
              <a:solidFill>
                <a:srgbClr val="000080"/>
              </a:solidFill>
              <a:round/>
              <a:headEnd/>
              <a:tailEnd/>
            </a:ln>
          </p:spPr>
          <p:txBody>
            <a:bodyPr/>
            <a:lstStyle/>
            <a:p>
              <a:endParaRPr lang="en-CA"/>
            </a:p>
          </p:txBody>
        </p:sp>
        <p:sp>
          <p:nvSpPr>
            <p:cNvPr id="32840" name="Line 70"/>
            <p:cNvSpPr>
              <a:spLocks noChangeShapeType="1"/>
            </p:cNvSpPr>
            <p:nvPr/>
          </p:nvSpPr>
          <p:spPr bwMode="auto">
            <a:xfrm>
              <a:off x="2149" y="3810"/>
              <a:ext cx="34" cy="1"/>
            </a:xfrm>
            <a:prstGeom prst="line">
              <a:avLst/>
            </a:prstGeom>
            <a:noFill/>
            <a:ln w="28575">
              <a:solidFill>
                <a:srgbClr val="000080"/>
              </a:solidFill>
              <a:round/>
              <a:headEnd/>
              <a:tailEnd/>
            </a:ln>
          </p:spPr>
          <p:txBody>
            <a:bodyPr/>
            <a:lstStyle/>
            <a:p>
              <a:endParaRPr lang="en-CA"/>
            </a:p>
          </p:txBody>
        </p:sp>
        <p:sp>
          <p:nvSpPr>
            <p:cNvPr id="32841" name="Line 71"/>
            <p:cNvSpPr>
              <a:spLocks noChangeShapeType="1"/>
            </p:cNvSpPr>
            <p:nvPr/>
          </p:nvSpPr>
          <p:spPr bwMode="auto">
            <a:xfrm>
              <a:off x="2183" y="3810"/>
              <a:ext cx="37" cy="1"/>
            </a:xfrm>
            <a:prstGeom prst="line">
              <a:avLst/>
            </a:prstGeom>
            <a:noFill/>
            <a:ln w="28575">
              <a:solidFill>
                <a:srgbClr val="000080"/>
              </a:solidFill>
              <a:round/>
              <a:headEnd/>
              <a:tailEnd/>
            </a:ln>
          </p:spPr>
          <p:txBody>
            <a:bodyPr/>
            <a:lstStyle/>
            <a:p>
              <a:endParaRPr lang="en-CA"/>
            </a:p>
          </p:txBody>
        </p:sp>
        <p:sp>
          <p:nvSpPr>
            <p:cNvPr id="32842" name="Freeform 72"/>
            <p:cNvSpPr>
              <a:spLocks/>
            </p:cNvSpPr>
            <p:nvPr/>
          </p:nvSpPr>
          <p:spPr bwMode="auto">
            <a:xfrm>
              <a:off x="2220" y="3810"/>
              <a:ext cx="38" cy="5"/>
            </a:xfrm>
            <a:custGeom>
              <a:avLst/>
              <a:gdLst>
                <a:gd name="T0" fmla="*/ 0 w 38"/>
                <a:gd name="T1" fmla="*/ 0 h 5"/>
                <a:gd name="T2" fmla="*/ 21 w 38"/>
                <a:gd name="T3" fmla="*/ 0 h 5"/>
                <a:gd name="T4" fmla="*/ 38 w 38"/>
                <a:gd name="T5" fmla="*/ 5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0"/>
                  </a:moveTo>
                  <a:lnTo>
                    <a:pt x="21" y="0"/>
                  </a:lnTo>
                  <a:lnTo>
                    <a:pt x="38" y="5"/>
                  </a:lnTo>
                </a:path>
              </a:pathLst>
            </a:custGeom>
            <a:noFill/>
            <a:ln w="28575">
              <a:solidFill>
                <a:srgbClr val="000080"/>
              </a:solidFill>
              <a:round/>
              <a:headEnd/>
              <a:tailEnd/>
            </a:ln>
          </p:spPr>
          <p:txBody>
            <a:bodyPr/>
            <a:lstStyle/>
            <a:p>
              <a:endParaRPr lang="en-CA"/>
            </a:p>
          </p:txBody>
        </p:sp>
        <p:sp>
          <p:nvSpPr>
            <p:cNvPr id="32843" name="Line 73"/>
            <p:cNvSpPr>
              <a:spLocks noChangeShapeType="1"/>
            </p:cNvSpPr>
            <p:nvPr/>
          </p:nvSpPr>
          <p:spPr bwMode="auto">
            <a:xfrm>
              <a:off x="2258" y="3815"/>
              <a:ext cx="34" cy="1"/>
            </a:xfrm>
            <a:prstGeom prst="line">
              <a:avLst/>
            </a:prstGeom>
            <a:noFill/>
            <a:ln w="28575">
              <a:solidFill>
                <a:srgbClr val="000080"/>
              </a:solidFill>
              <a:round/>
              <a:headEnd/>
              <a:tailEnd/>
            </a:ln>
          </p:spPr>
          <p:txBody>
            <a:bodyPr/>
            <a:lstStyle/>
            <a:p>
              <a:endParaRPr lang="en-CA"/>
            </a:p>
          </p:txBody>
        </p:sp>
        <p:sp>
          <p:nvSpPr>
            <p:cNvPr id="32844" name="Line 74"/>
            <p:cNvSpPr>
              <a:spLocks noChangeShapeType="1"/>
            </p:cNvSpPr>
            <p:nvPr/>
          </p:nvSpPr>
          <p:spPr bwMode="auto">
            <a:xfrm>
              <a:off x="2292" y="3815"/>
              <a:ext cx="37" cy="1"/>
            </a:xfrm>
            <a:prstGeom prst="line">
              <a:avLst/>
            </a:prstGeom>
            <a:noFill/>
            <a:ln w="28575">
              <a:solidFill>
                <a:srgbClr val="000080"/>
              </a:solidFill>
              <a:round/>
              <a:headEnd/>
              <a:tailEnd/>
            </a:ln>
          </p:spPr>
          <p:txBody>
            <a:bodyPr/>
            <a:lstStyle/>
            <a:p>
              <a:endParaRPr lang="en-CA"/>
            </a:p>
          </p:txBody>
        </p:sp>
        <p:sp>
          <p:nvSpPr>
            <p:cNvPr id="32845" name="Line 75"/>
            <p:cNvSpPr>
              <a:spLocks noChangeShapeType="1"/>
            </p:cNvSpPr>
            <p:nvPr/>
          </p:nvSpPr>
          <p:spPr bwMode="auto">
            <a:xfrm>
              <a:off x="2329" y="3815"/>
              <a:ext cx="38" cy="1"/>
            </a:xfrm>
            <a:prstGeom prst="line">
              <a:avLst/>
            </a:prstGeom>
            <a:noFill/>
            <a:ln w="28575">
              <a:solidFill>
                <a:srgbClr val="000080"/>
              </a:solidFill>
              <a:round/>
              <a:headEnd/>
              <a:tailEnd/>
            </a:ln>
          </p:spPr>
          <p:txBody>
            <a:bodyPr/>
            <a:lstStyle/>
            <a:p>
              <a:endParaRPr lang="en-CA"/>
            </a:p>
          </p:txBody>
        </p:sp>
        <p:sp>
          <p:nvSpPr>
            <p:cNvPr id="32846" name="Line 76"/>
            <p:cNvSpPr>
              <a:spLocks noChangeShapeType="1"/>
            </p:cNvSpPr>
            <p:nvPr/>
          </p:nvSpPr>
          <p:spPr bwMode="auto">
            <a:xfrm>
              <a:off x="2367" y="3815"/>
              <a:ext cx="38" cy="1"/>
            </a:xfrm>
            <a:prstGeom prst="line">
              <a:avLst/>
            </a:prstGeom>
            <a:noFill/>
            <a:ln w="28575">
              <a:solidFill>
                <a:srgbClr val="000080"/>
              </a:solidFill>
              <a:round/>
              <a:headEnd/>
              <a:tailEnd/>
            </a:ln>
          </p:spPr>
          <p:txBody>
            <a:bodyPr/>
            <a:lstStyle/>
            <a:p>
              <a:endParaRPr lang="en-CA"/>
            </a:p>
          </p:txBody>
        </p:sp>
        <p:sp>
          <p:nvSpPr>
            <p:cNvPr id="32847" name="Line 77"/>
            <p:cNvSpPr>
              <a:spLocks noChangeShapeType="1"/>
            </p:cNvSpPr>
            <p:nvPr/>
          </p:nvSpPr>
          <p:spPr bwMode="auto">
            <a:xfrm>
              <a:off x="2405" y="3815"/>
              <a:ext cx="33" cy="1"/>
            </a:xfrm>
            <a:prstGeom prst="line">
              <a:avLst/>
            </a:prstGeom>
            <a:noFill/>
            <a:ln w="28575">
              <a:solidFill>
                <a:srgbClr val="000080"/>
              </a:solidFill>
              <a:round/>
              <a:headEnd/>
              <a:tailEnd/>
            </a:ln>
          </p:spPr>
          <p:txBody>
            <a:bodyPr/>
            <a:lstStyle/>
            <a:p>
              <a:endParaRPr lang="en-CA"/>
            </a:p>
          </p:txBody>
        </p:sp>
        <p:sp>
          <p:nvSpPr>
            <p:cNvPr id="32848" name="Freeform 78"/>
            <p:cNvSpPr>
              <a:spLocks/>
            </p:cNvSpPr>
            <p:nvPr/>
          </p:nvSpPr>
          <p:spPr bwMode="auto">
            <a:xfrm>
              <a:off x="2438" y="3815"/>
              <a:ext cx="38" cy="4"/>
            </a:xfrm>
            <a:custGeom>
              <a:avLst/>
              <a:gdLst>
                <a:gd name="T0" fmla="*/ 0 w 38"/>
                <a:gd name="T1" fmla="*/ 0 h 4"/>
                <a:gd name="T2" fmla="*/ 17 w 38"/>
                <a:gd name="T3" fmla="*/ 0 h 4"/>
                <a:gd name="T4" fmla="*/ 38 w 38"/>
                <a:gd name="T5" fmla="*/ 4 h 4"/>
                <a:gd name="T6" fmla="*/ 0 60000 65536"/>
                <a:gd name="T7" fmla="*/ 0 60000 65536"/>
                <a:gd name="T8" fmla="*/ 0 60000 65536"/>
                <a:gd name="T9" fmla="*/ 0 w 38"/>
                <a:gd name="T10" fmla="*/ 0 h 4"/>
                <a:gd name="T11" fmla="*/ 38 w 38"/>
                <a:gd name="T12" fmla="*/ 4 h 4"/>
              </a:gdLst>
              <a:ahLst/>
              <a:cxnLst>
                <a:cxn ang="T6">
                  <a:pos x="T0" y="T1"/>
                </a:cxn>
                <a:cxn ang="T7">
                  <a:pos x="T2" y="T3"/>
                </a:cxn>
                <a:cxn ang="T8">
                  <a:pos x="T4" y="T5"/>
                </a:cxn>
              </a:cxnLst>
              <a:rect l="T9" t="T10" r="T11" b="T12"/>
              <a:pathLst>
                <a:path w="38" h="4">
                  <a:moveTo>
                    <a:pt x="0" y="0"/>
                  </a:moveTo>
                  <a:lnTo>
                    <a:pt x="17" y="0"/>
                  </a:lnTo>
                  <a:lnTo>
                    <a:pt x="38" y="4"/>
                  </a:lnTo>
                </a:path>
              </a:pathLst>
            </a:custGeom>
            <a:noFill/>
            <a:ln w="28575">
              <a:solidFill>
                <a:srgbClr val="000080"/>
              </a:solidFill>
              <a:round/>
              <a:headEnd/>
              <a:tailEnd/>
            </a:ln>
          </p:spPr>
          <p:txBody>
            <a:bodyPr/>
            <a:lstStyle/>
            <a:p>
              <a:endParaRPr lang="en-CA"/>
            </a:p>
          </p:txBody>
        </p:sp>
        <p:sp>
          <p:nvSpPr>
            <p:cNvPr id="32849" name="Line 79"/>
            <p:cNvSpPr>
              <a:spLocks noChangeShapeType="1"/>
            </p:cNvSpPr>
            <p:nvPr/>
          </p:nvSpPr>
          <p:spPr bwMode="auto">
            <a:xfrm>
              <a:off x="2476" y="3819"/>
              <a:ext cx="38" cy="1"/>
            </a:xfrm>
            <a:prstGeom prst="line">
              <a:avLst/>
            </a:prstGeom>
            <a:noFill/>
            <a:ln w="28575">
              <a:solidFill>
                <a:srgbClr val="000080"/>
              </a:solidFill>
              <a:round/>
              <a:headEnd/>
              <a:tailEnd/>
            </a:ln>
          </p:spPr>
          <p:txBody>
            <a:bodyPr/>
            <a:lstStyle/>
            <a:p>
              <a:endParaRPr lang="en-CA"/>
            </a:p>
          </p:txBody>
        </p:sp>
        <p:sp>
          <p:nvSpPr>
            <p:cNvPr id="32850" name="Line 80"/>
            <p:cNvSpPr>
              <a:spLocks noChangeShapeType="1"/>
            </p:cNvSpPr>
            <p:nvPr/>
          </p:nvSpPr>
          <p:spPr bwMode="auto">
            <a:xfrm>
              <a:off x="2514" y="3819"/>
              <a:ext cx="34" cy="1"/>
            </a:xfrm>
            <a:prstGeom prst="line">
              <a:avLst/>
            </a:prstGeom>
            <a:noFill/>
            <a:ln w="28575">
              <a:solidFill>
                <a:srgbClr val="000080"/>
              </a:solidFill>
              <a:round/>
              <a:headEnd/>
              <a:tailEnd/>
            </a:ln>
          </p:spPr>
          <p:txBody>
            <a:bodyPr/>
            <a:lstStyle/>
            <a:p>
              <a:endParaRPr lang="en-CA"/>
            </a:p>
          </p:txBody>
        </p:sp>
        <p:sp>
          <p:nvSpPr>
            <p:cNvPr id="32851" name="Line 81"/>
            <p:cNvSpPr>
              <a:spLocks noChangeShapeType="1"/>
            </p:cNvSpPr>
            <p:nvPr/>
          </p:nvSpPr>
          <p:spPr bwMode="auto">
            <a:xfrm>
              <a:off x="2548" y="3819"/>
              <a:ext cx="37" cy="1"/>
            </a:xfrm>
            <a:prstGeom prst="line">
              <a:avLst/>
            </a:prstGeom>
            <a:noFill/>
            <a:ln w="28575">
              <a:solidFill>
                <a:srgbClr val="000080"/>
              </a:solidFill>
              <a:round/>
              <a:headEnd/>
              <a:tailEnd/>
            </a:ln>
          </p:spPr>
          <p:txBody>
            <a:bodyPr/>
            <a:lstStyle/>
            <a:p>
              <a:endParaRPr lang="en-CA"/>
            </a:p>
          </p:txBody>
        </p:sp>
        <p:sp>
          <p:nvSpPr>
            <p:cNvPr id="32852" name="Line 82"/>
            <p:cNvSpPr>
              <a:spLocks noChangeShapeType="1"/>
            </p:cNvSpPr>
            <p:nvPr/>
          </p:nvSpPr>
          <p:spPr bwMode="auto">
            <a:xfrm>
              <a:off x="2585" y="3819"/>
              <a:ext cx="634" cy="1"/>
            </a:xfrm>
            <a:prstGeom prst="line">
              <a:avLst/>
            </a:prstGeom>
            <a:noFill/>
            <a:ln w="28575">
              <a:solidFill>
                <a:srgbClr val="000080"/>
              </a:solidFill>
              <a:round/>
              <a:headEnd/>
              <a:tailEnd/>
            </a:ln>
          </p:spPr>
          <p:txBody>
            <a:bodyPr/>
            <a:lstStyle/>
            <a:p>
              <a:endParaRPr lang="en-CA"/>
            </a:p>
          </p:txBody>
        </p:sp>
        <p:sp>
          <p:nvSpPr>
            <p:cNvPr id="32853" name="Rectangle 83"/>
            <p:cNvSpPr>
              <a:spLocks noChangeArrowheads="1"/>
            </p:cNvSpPr>
            <p:nvPr/>
          </p:nvSpPr>
          <p:spPr bwMode="auto">
            <a:xfrm>
              <a:off x="288" y="3688"/>
              <a:ext cx="107" cy="230"/>
            </a:xfrm>
            <a:prstGeom prst="rect">
              <a:avLst/>
            </a:prstGeom>
            <a:noFill/>
            <a:ln w="9525">
              <a:noFill/>
              <a:miter lim="800000"/>
              <a:headEnd/>
              <a:tailEnd/>
            </a:ln>
          </p:spPr>
          <p:txBody>
            <a:bodyPr wrap="none" lIns="0" tIns="0" rIns="0" bIns="0">
              <a:spAutoFit/>
            </a:bodyPr>
            <a:lstStyle/>
            <a:p>
              <a:r>
                <a:rPr lang="en-US">
                  <a:solidFill>
                    <a:srgbClr val="000000"/>
                  </a:solidFill>
                </a:rPr>
                <a:t>0</a:t>
              </a:r>
              <a:endParaRPr lang="en-US"/>
            </a:p>
          </p:txBody>
        </p:sp>
        <p:sp>
          <p:nvSpPr>
            <p:cNvPr id="32854" name="Rectangle 84"/>
            <p:cNvSpPr>
              <a:spLocks noChangeArrowheads="1"/>
            </p:cNvSpPr>
            <p:nvPr/>
          </p:nvSpPr>
          <p:spPr bwMode="auto">
            <a:xfrm>
              <a:off x="288" y="2152"/>
              <a:ext cx="96" cy="230"/>
            </a:xfrm>
            <a:prstGeom prst="rect">
              <a:avLst/>
            </a:prstGeom>
            <a:noFill/>
            <a:ln w="9525">
              <a:noFill/>
              <a:miter lim="800000"/>
              <a:headEnd/>
              <a:tailEnd/>
            </a:ln>
          </p:spPr>
          <p:txBody>
            <a:bodyPr wrap="none" lIns="0" tIns="0" rIns="0" bIns="0">
              <a:spAutoFit/>
            </a:bodyPr>
            <a:lstStyle/>
            <a:p>
              <a:r>
                <a:rPr lang="en-US">
                  <a:solidFill>
                    <a:srgbClr val="000000"/>
                  </a:solidFill>
                </a:rPr>
                <a:t>c</a:t>
              </a:r>
              <a:endParaRPr lang="en-US"/>
            </a:p>
          </p:txBody>
        </p:sp>
        <p:sp>
          <p:nvSpPr>
            <p:cNvPr id="32855" name="Rectangle 85"/>
            <p:cNvSpPr>
              <a:spLocks noChangeArrowheads="1"/>
            </p:cNvSpPr>
            <p:nvPr/>
          </p:nvSpPr>
          <p:spPr bwMode="auto">
            <a:xfrm>
              <a:off x="373" y="3869"/>
              <a:ext cx="107" cy="230"/>
            </a:xfrm>
            <a:prstGeom prst="rect">
              <a:avLst/>
            </a:prstGeom>
            <a:noFill/>
            <a:ln w="9525">
              <a:noFill/>
              <a:miter lim="800000"/>
              <a:headEnd/>
              <a:tailEnd/>
            </a:ln>
          </p:spPr>
          <p:txBody>
            <a:bodyPr wrap="none" lIns="0" tIns="0" rIns="0" bIns="0">
              <a:spAutoFit/>
            </a:bodyPr>
            <a:lstStyle/>
            <a:p>
              <a:r>
                <a:rPr lang="en-US">
                  <a:solidFill>
                    <a:srgbClr val="000000"/>
                  </a:solidFill>
                </a:rPr>
                <a:t>0</a:t>
              </a:r>
              <a:endParaRPr lang="en-US"/>
            </a:p>
          </p:txBody>
        </p:sp>
        <p:sp>
          <p:nvSpPr>
            <p:cNvPr id="32856" name="Text Box 86"/>
            <p:cNvSpPr txBox="1">
              <a:spLocks noChangeArrowheads="1"/>
            </p:cNvSpPr>
            <p:nvPr/>
          </p:nvSpPr>
          <p:spPr bwMode="auto">
            <a:xfrm>
              <a:off x="672" y="3784"/>
              <a:ext cx="223" cy="288"/>
            </a:xfrm>
            <a:prstGeom prst="rect">
              <a:avLst/>
            </a:prstGeom>
            <a:noFill/>
            <a:ln w="9525">
              <a:noFill/>
              <a:miter lim="800000"/>
              <a:headEnd/>
              <a:tailEnd/>
            </a:ln>
          </p:spPr>
          <p:txBody>
            <a:bodyPr wrap="none">
              <a:spAutoFit/>
            </a:bodyPr>
            <a:lstStyle/>
            <a:p>
              <a:r>
                <a:rPr lang="en-US"/>
                <a:t>L</a:t>
              </a:r>
            </a:p>
          </p:txBody>
        </p:sp>
        <p:sp>
          <p:nvSpPr>
            <p:cNvPr id="32857" name="Line 87"/>
            <p:cNvSpPr>
              <a:spLocks noChangeShapeType="1"/>
            </p:cNvSpPr>
            <p:nvPr/>
          </p:nvSpPr>
          <p:spPr bwMode="auto">
            <a:xfrm flipH="1">
              <a:off x="424" y="2296"/>
              <a:ext cx="8" cy="1531"/>
            </a:xfrm>
            <a:prstGeom prst="line">
              <a:avLst/>
            </a:prstGeom>
            <a:noFill/>
            <a:ln w="28575">
              <a:solidFill>
                <a:schemeClr val="accent2"/>
              </a:solidFill>
              <a:round/>
              <a:headEnd/>
              <a:tailEnd/>
            </a:ln>
          </p:spPr>
          <p:txBody>
            <a:bodyPr/>
            <a:lstStyle/>
            <a:p>
              <a:endParaRPr lang="en-CA"/>
            </a:p>
          </p:txBody>
        </p:sp>
        <p:sp>
          <p:nvSpPr>
            <p:cNvPr id="32858" name="Line 88"/>
            <p:cNvSpPr>
              <a:spLocks noChangeShapeType="1"/>
            </p:cNvSpPr>
            <p:nvPr/>
          </p:nvSpPr>
          <p:spPr bwMode="auto">
            <a:xfrm flipH="1">
              <a:off x="0" y="3822"/>
              <a:ext cx="432" cy="0"/>
            </a:xfrm>
            <a:prstGeom prst="line">
              <a:avLst/>
            </a:prstGeom>
            <a:noFill/>
            <a:ln w="28575">
              <a:solidFill>
                <a:schemeClr val="accent2"/>
              </a:solidFill>
              <a:round/>
              <a:headEnd/>
              <a:tailEnd/>
            </a:ln>
          </p:spPr>
          <p:txBody>
            <a:bodyPr/>
            <a:lstStyle/>
            <a:p>
              <a:endParaRPr lang="en-CA"/>
            </a:p>
          </p:txBody>
        </p:sp>
        <p:sp>
          <p:nvSpPr>
            <p:cNvPr id="32859" name="Rectangle 89"/>
            <p:cNvSpPr>
              <a:spLocks noChangeArrowheads="1"/>
            </p:cNvSpPr>
            <p:nvPr/>
          </p:nvSpPr>
          <p:spPr bwMode="auto">
            <a:xfrm>
              <a:off x="46" y="1912"/>
              <a:ext cx="818" cy="288"/>
            </a:xfrm>
            <a:prstGeom prst="rect">
              <a:avLst/>
            </a:prstGeom>
            <a:noFill/>
            <a:ln w="9525">
              <a:noFill/>
              <a:miter lim="800000"/>
              <a:headEnd/>
              <a:tailEnd/>
            </a:ln>
          </p:spPr>
          <p:txBody>
            <a:bodyPr wrap="none">
              <a:spAutoFit/>
            </a:bodyPr>
            <a:lstStyle/>
            <a:p>
              <a:r>
                <a:rPr lang="en-US">
                  <a:latin typeface="Symbol" pitchFamily="18" charset="2"/>
                </a:rPr>
                <a:t>Y</a:t>
              </a:r>
              <a:r>
                <a:rPr lang="en-US"/>
                <a:t>(x,t=0)</a:t>
              </a:r>
            </a:p>
          </p:txBody>
        </p:sp>
        <p:sp>
          <p:nvSpPr>
            <p:cNvPr id="32860" name="Rectangle 90"/>
            <p:cNvSpPr>
              <a:spLocks noChangeArrowheads="1"/>
            </p:cNvSpPr>
            <p:nvPr/>
          </p:nvSpPr>
          <p:spPr bwMode="auto">
            <a:xfrm>
              <a:off x="3120" y="3784"/>
              <a:ext cx="212" cy="288"/>
            </a:xfrm>
            <a:prstGeom prst="rect">
              <a:avLst/>
            </a:prstGeom>
            <a:noFill/>
            <a:ln w="9525">
              <a:noFill/>
              <a:miter lim="800000"/>
              <a:headEnd/>
              <a:tailEnd/>
            </a:ln>
          </p:spPr>
          <p:txBody>
            <a:bodyPr wrap="none">
              <a:spAutoFit/>
            </a:bodyPr>
            <a:lstStyle/>
            <a:p>
              <a:r>
                <a:rPr lang="en-US"/>
                <a:t>x</a:t>
              </a:r>
            </a:p>
          </p:txBody>
        </p:sp>
      </p:grpSp>
      <p:sp>
        <p:nvSpPr>
          <p:cNvPr id="130139" name="Text Box 91"/>
          <p:cNvSpPr txBox="1">
            <a:spLocks noChangeArrowheads="1"/>
          </p:cNvSpPr>
          <p:nvPr/>
        </p:nvSpPr>
        <p:spPr bwMode="auto">
          <a:xfrm>
            <a:off x="152400" y="685800"/>
            <a:ext cx="5705475" cy="1216025"/>
          </a:xfrm>
          <a:prstGeom prst="rect">
            <a:avLst/>
          </a:prstGeom>
          <a:noFill/>
          <a:ln w="28575">
            <a:solidFill>
              <a:srgbClr val="800080"/>
            </a:solidFill>
            <a:miter lim="800000"/>
            <a:headEnd/>
            <a:tailEnd/>
          </a:ln>
        </p:spPr>
        <p:txBody>
          <a:bodyPr wrap="none">
            <a:spAutoFit/>
          </a:bodyPr>
          <a:lstStyle/>
          <a:p>
            <a:r>
              <a:rPr lang="en-US" b="1"/>
              <a:t>Normalization of </a:t>
            </a:r>
            <a:r>
              <a:rPr lang="en-US" b="1">
                <a:latin typeface="Symbol" pitchFamily="18" charset="2"/>
              </a:rPr>
              <a:t>y</a:t>
            </a:r>
            <a:r>
              <a:rPr lang="en-US" b="1"/>
              <a:t>:</a:t>
            </a:r>
            <a:r>
              <a:rPr lang="en-US"/>
              <a:t> </a:t>
            </a:r>
          </a:p>
          <a:p>
            <a:r>
              <a:rPr lang="en-US"/>
              <a:t>Integral of |</a:t>
            </a:r>
            <a:r>
              <a:rPr lang="en-US">
                <a:latin typeface="Symbol" pitchFamily="18" charset="2"/>
              </a:rPr>
              <a:t>y|</a:t>
            </a:r>
            <a:r>
              <a:rPr lang="en-US" baseline="30000">
                <a:latin typeface="Symbol" pitchFamily="18" charset="2"/>
              </a:rPr>
              <a:t>2</a:t>
            </a:r>
            <a:r>
              <a:rPr lang="en-US"/>
              <a:t> or P(x) </a:t>
            </a:r>
            <a:r>
              <a:rPr lang="en-US" i="1"/>
              <a:t>over all space</a:t>
            </a:r>
            <a:r>
              <a:rPr lang="en-US"/>
              <a:t> = 1</a:t>
            </a:r>
          </a:p>
          <a:p>
            <a:r>
              <a:rPr lang="en-US"/>
              <a:t>(100% likely will find electron at some 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01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00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p:bldP spid="13013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p:spPr>
        <p:txBody>
          <a:bodyPr/>
          <a:lstStyle/>
          <a:p>
            <a:fld id="{B29BF5E0-8BF4-4017-BD33-B41408B7ED47}" type="slidenum">
              <a:rPr lang="en-US" smtClean="0"/>
              <a:pPr/>
              <a:t>25</a:t>
            </a:fld>
            <a:endParaRPr lang="en-US" smtClean="0"/>
          </a:p>
        </p:txBody>
      </p:sp>
      <p:sp>
        <p:nvSpPr>
          <p:cNvPr id="33796" name="Text Box 3"/>
          <p:cNvSpPr txBox="1">
            <a:spLocks noChangeArrowheads="1"/>
          </p:cNvSpPr>
          <p:nvPr/>
        </p:nvSpPr>
        <p:spPr bwMode="auto">
          <a:xfrm>
            <a:off x="152400" y="762000"/>
            <a:ext cx="4038600" cy="946150"/>
          </a:xfrm>
          <a:prstGeom prst="rect">
            <a:avLst/>
          </a:prstGeom>
          <a:noFill/>
          <a:ln w="9525">
            <a:noFill/>
            <a:miter lim="800000"/>
            <a:headEnd/>
            <a:tailEnd/>
          </a:ln>
        </p:spPr>
        <p:txBody>
          <a:bodyPr>
            <a:spAutoFit/>
          </a:bodyPr>
          <a:lstStyle/>
          <a:p>
            <a:r>
              <a:rPr lang="en-US" sz="2800">
                <a:latin typeface="Symbol" pitchFamily="18" charset="2"/>
              </a:rPr>
              <a:t>Y</a:t>
            </a:r>
            <a:r>
              <a:rPr lang="en-US" sz="2800"/>
              <a:t>(x,t=0) = 0 for x&lt;0</a:t>
            </a:r>
          </a:p>
          <a:p>
            <a:r>
              <a:rPr lang="en-US" sz="2800"/>
              <a:t>                 ce</a:t>
            </a:r>
            <a:r>
              <a:rPr lang="en-US" sz="2800" baseline="30000"/>
              <a:t>-x/L</a:t>
            </a:r>
            <a:r>
              <a:rPr lang="en-US" sz="2800"/>
              <a:t> for x</a:t>
            </a:r>
            <a:r>
              <a:rPr lang="en-US"/>
              <a:t>≥</a:t>
            </a:r>
            <a:r>
              <a:rPr lang="en-US" sz="2800"/>
              <a:t>0</a:t>
            </a:r>
          </a:p>
        </p:txBody>
      </p:sp>
      <p:sp>
        <p:nvSpPr>
          <p:cNvPr id="33797" name="Line 4"/>
          <p:cNvSpPr>
            <a:spLocks noChangeShapeType="1"/>
          </p:cNvSpPr>
          <p:nvPr/>
        </p:nvSpPr>
        <p:spPr bwMode="auto">
          <a:xfrm>
            <a:off x="558800" y="2517775"/>
            <a:ext cx="1588" cy="3055938"/>
          </a:xfrm>
          <a:prstGeom prst="line">
            <a:avLst/>
          </a:prstGeom>
          <a:noFill/>
          <a:ln w="0">
            <a:solidFill>
              <a:srgbClr val="000000"/>
            </a:solidFill>
            <a:round/>
            <a:headEnd/>
            <a:tailEnd/>
          </a:ln>
        </p:spPr>
        <p:txBody>
          <a:bodyPr/>
          <a:lstStyle/>
          <a:p>
            <a:endParaRPr lang="en-CA"/>
          </a:p>
        </p:txBody>
      </p:sp>
      <p:sp>
        <p:nvSpPr>
          <p:cNvPr id="33798" name="Line 5"/>
          <p:cNvSpPr>
            <a:spLocks noChangeShapeType="1"/>
          </p:cNvSpPr>
          <p:nvPr/>
        </p:nvSpPr>
        <p:spPr bwMode="auto">
          <a:xfrm>
            <a:off x="536575" y="4926013"/>
            <a:ext cx="22225" cy="1587"/>
          </a:xfrm>
          <a:prstGeom prst="line">
            <a:avLst/>
          </a:prstGeom>
          <a:noFill/>
          <a:ln w="0">
            <a:solidFill>
              <a:srgbClr val="000000"/>
            </a:solidFill>
            <a:round/>
            <a:headEnd/>
            <a:tailEnd/>
          </a:ln>
        </p:spPr>
        <p:txBody>
          <a:bodyPr/>
          <a:lstStyle/>
          <a:p>
            <a:endParaRPr lang="en-CA"/>
          </a:p>
        </p:txBody>
      </p:sp>
      <p:sp>
        <p:nvSpPr>
          <p:cNvPr id="33799" name="Line 6"/>
          <p:cNvSpPr>
            <a:spLocks noChangeShapeType="1"/>
          </p:cNvSpPr>
          <p:nvPr/>
        </p:nvSpPr>
        <p:spPr bwMode="auto">
          <a:xfrm>
            <a:off x="536575" y="4522788"/>
            <a:ext cx="22225" cy="1587"/>
          </a:xfrm>
          <a:prstGeom prst="line">
            <a:avLst/>
          </a:prstGeom>
          <a:noFill/>
          <a:ln w="0">
            <a:solidFill>
              <a:srgbClr val="000000"/>
            </a:solidFill>
            <a:round/>
            <a:headEnd/>
            <a:tailEnd/>
          </a:ln>
        </p:spPr>
        <p:txBody>
          <a:bodyPr/>
          <a:lstStyle/>
          <a:p>
            <a:endParaRPr lang="en-CA"/>
          </a:p>
        </p:txBody>
      </p:sp>
      <p:sp>
        <p:nvSpPr>
          <p:cNvPr id="33800" name="Line 7"/>
          <p:cNvSpPr>
            <a:spLocks noChangeShapeType="1"/>
          </p:cNvSpPr>
          <p:nvPr/>
        </p:nvSpPr>
        <p:spPr bwMode="auto">
          <a:xfrm>
            <a:off x="536575" y="4122738"/>
            <a:ext cx="22225" cy="1587"/>
          </a:xfrm>
          <a:prstGeom prst="line">
            <a:avLst/>
          </a:prstGeom>
          <a:noFill/>
          <a:ln w="0">
            <a:solidFill>
              <a:srgbClr val="000000"/>
            </a:solidFill>
            <a:round/>
            <a:headEnd/>
            <a:tailEnd/>
          </a:ln>
        </p:spPr>
        <p:txBody>
          <a:bodyPr/>
          <a:lstStyle/>
          <a:p>
            <a:endParaRPr lang="en-CA"/>
          </a:p>
        </p:txBody>
      </p:sp>
      <p:sp>
        <p:nvSpPr>
          <p:cNvPr id="33801" name="Line 8"/>
          <p:cNvSpPr>
            <a:spLocks noChangeShapeType="1"/>
          </p:cNvSpPr>
          <p:nvPr/>
        </p:nvSpPr>
        <p:spPr bwMode="auto">
          <a:xfrm>
            <a:off x="536575" y="3719513"/>
            <a:ext cx="22225" cy="1587"/>
          </a:xfrm>
          <a:prstGeom prst="line">
            <a:avLst/>
          </a:prstGeom>
          <a:noFill/>
          <a:ln w="0">
            <a:solidFill>
              <a:srgbClr val="000000"/>
            </a:solidFill>
            <a:round/>
            <a:headEnd/>
            <a:tailEnd/>
          </a:ln>
        </p:spPr>
        <p:txBody>
          <a:bodyPr/>
          <a:lstStyle/>
          <a:p>
            <a:endParaRPr lang="en-CA"/>
          </a:p>
        </p:txBody>
      </p:sp>
      <p:sp>
        <p:nvSpPr>
          <p:cNvPr id="33802" name="Line 9"/>
          <p:cNvSpPr>
            <a:spLocks noChangeShapeType="1"/>
          </p:cNvSpPr>
          <p:nvPr/>
        </p:nvSpPr>
        <p:spPr bwMode="auto">
          <a:xfrm>
            <a:off x="536575" y="3321050"/>
            <a:ext cx="22225" cy="1588"/>
          </a:xfrm>
          <a:prstGeom prst="line">
            <a:avLst/>
          </a:prstGeom>
          <a:noFill/>
          <a:ln w="0">
            <a:solidFill>
              <a:srgbClr val="000000"/>
            </a:solidFill>
            <a:round/>
            <a:headEnd/>
            <a:tailEnd/>
          </a:ln>
        </p:spPr>
        <p:txBody>
          <a:bodyPr/>
          <a:lstStyle/>
          <a:p>
            <a:endParaRPr lang="en-CA"/>
          </a:p>
        </p:txBody>
      </p:sp>
      <p:sp>
        <p:nvSpPr>
          <p:cNvPr id="33803" name="Line 10"/>
          <p:cNvSpPr>
            <a:spLocks noChangeShapeType="1"/>
          </p:cNvSpPr>
          <p:nvPr/>
        </p:nvSpPr>
        <p:spPr bwMode="auto">
          <a:xfrm>
            <a:off x="536575" y="2916238"/>
            <a:ext cx="22225" cy="1587"/>
          </a:xfrm>
          <a:prstGeom prst="line">
            <a:avLst/>
          </a:prstGeom>
          <a:noFill/>
          <a:ln w="0">
            <a:solidFill>
              <a:srgbClr val="000000"/>
            </a:solidFill>
            <a:round/>
            <a:headEnd/>
            <a:tailEnd/>
          </a:ln>
        </p:spPr>
        <p:txBody>
          <a:bodyPr/>
          <a:lstStyle/>
          <a:p>
            <a:endParaRPr lang="en-CA"/>
          </a:p>
        </p:txBody>
      </p:sp>
      <p:sp>
        <p:nvSpPr>
          <p:cNvPr id="33804" name="Line 11"/>
          <p:cNvSpPr>
            <a:spLocks noChangeShapeType="1"/>
          </p:cNvSpPr>
          <p:nvPr/>
        </p:nvSpPr>
        <p:spPr bwMode="auto">
          <a:xfrm>
            <a:off x="536575" y="2517775"/>
            <a:ext cx="22225" cy="1588"/>
          </a:xfrm>
          <a:prstGeom prst="line">
            <a:avLst/>
          </a:prstGeom>
          <a:noFill/>
          <a:ln w="0">
            <a:solidFill>
              <a:srgbClr val="000000"/>
            </a:solidFill>
            <a:round/>
            <a:headEnd/>
            <a:tailEnd/>
          </a:ln>
        </p:spPr>
        <p:txBody>
          <a:bodyPr/>
          <a:lstStyle/>
          <a:p>
            <a:endParaRPr lang="en-CA"/>
          </a:p>
        </p:txBody>
      </p:sp>
      <p:sp>
        <p:nvSpPr>
          <p:cNvPr id="33805" name="Line 12"/>
          <p:cNvSpPr>
            <a:spLocks noChangeShapeType="1"/>
          </p:cNvSpPr>
          <p:nvPr/>
        </p:nvSpPr>
        <p:spPr bwMode="auto">
          <a:xfrm>
            <a:off x="30163" y="4926013"/>
            <a:ext cx="3860800" cy="1587"/>
          </a:xfrm>
          <a:prstGeom prst="line">
            <a:avLst/>
          </a:prstGeom>
          <a:noFill/>
          <a:ln w="0">
            <a:solidFill>
              <a:srgbClr val="000000"/>
            </a:solidFill>
            <a:round/>
            <a:headEnd/>
            <a:tailEnd/>
          </a:ln>
        </p:spPr>
        <p:txBody>
          <a:bodyPr/>
          <a:lstStyle/>
          <a:p>
            <a:endParaRPr lang="en-CA"/>
          </a:p>
        </p:txBody>
      </p:sp>
      <p:sp>
        <p:nvSpPr>
          <p:cNvPr id="33806" name="Line 13"/>
          <p:cNvSpPr>
            <a:spLocks noChangeShapeType="1"/>
          </p:cNvSpPr>
          <p:nvPr/>
        </p:nvSpPr>
        <p:spPr bwMode="auto">
          <a:xfrm flipV="1">
            <a:off x="558800" y="4926013"/>
            <a:ext cx="1588" cy="22225"/>
          </a:xfrm>
          <a:prstGeom prst="line">
            <a:avLst/>
          </a:prstGeom>
          <a:noFill/>
          <a:ln w="0">
            <a:solidFill>
              <a:srgbClr val="000000"/>
            </a:solidFill>
            <a:round/>
            <a:headEnd/>
            <a:tailEnd/>
          </a:ln>
        </p:spPr>
        <p:txBody>
          <a:bodyPr/>
          <a:lstStyle/>
          <a:p>
            <a:endParaRPr lang="en-CA"/>
          </a:p>
        </p:txBody>
      </p:sp>
      <p:sp>
        <p:nvSpPr>
          <p:cNvPr id="33807" name="Line 14"/>
          <p:cNvSpPr>
            <a:spLocks noChangeShapeType="1"/>
          </p:cNvSpPr>
          <p:nvPr/>
        </p:nvSpPr>
        <p:spPr bwMode="auto">
          <a:xfrm flipV="1">
            <a:off x="1033463" y="4926013"/>
            <a:ext cx="1587" cy="22225"/>
          </a:xfrm>
          <a:prstGeom prst="line">
            <a:avLst/>
          </a:prstGeom>
          <a:noFill/>
          <a:ln w="0">
            <a:solidFill>
              <a:srgbClr val="000000"/>
            </a:solidFill>
            <a:round/>
            <a:headEnd/>
            <a:tailEnd/>
          </a:ln>
        </p:spPr>
        <p:txBody>
          <a:bodyPr/>
          <a:lstStyle/>
          <a:p>
            <a:endParaRPr lang="en-CA"/>
          </a:p>
        </p:txBody>
      </p:sp>
      <p:sp>
        <p:nvSpPr>
          <p:cNvPr id="33808" name="Line 15"/>
          <p:cNvSpPr>
            <a:spLocks noChangeShapeType="1"/>
          </p:cNvSpPr>
          <p:nvPr/>
        </p:nvSpPr>
        <p:spPr bwMode="auto">
          <a:xfrm flipV="1">
            <a:off x="1509713" y="4926013"/>
            <a:ext cx="0" cy="22225"/>
          </a:xfrm>
          <a:prstGeom prst="line">
            <a:avLst/>
          </a:prstGeom>
          <a:noFill/>
          <a:ln w="0">
            <a:solidFill>
              <a:srgbClr val="000000"/>
            </a:solidFill>
            <a:round/>
            <a:headEnd/>
            <a:tailEnd/>
          </a:ln>
        </p:spPr>
        <p:txBody>
          <a:bodyPr/>
          <a:lstStyle/>
          <a:p>
            <a:endParaRPr lang="en-CA"/>
          </a:p>
        </p:txBody>
      </p:sp>
      <p:sp>
        <p:nvSpPr>
          <p:cNvPr id="33809" name="Line 16"/>
          <p:cNvSpPr>
            <a:spLocks noChangeShapeType="1"/>
          </p:cNvSpPr>
          <p:nvPr/>
        </p:nvSpPr>
        <p:spPr bwMode="auto">
          <a:xfrm flipV="1">
            <a:off x="1984375" y="4926013"/>
            <a:ext cx="1588" cy="22225"/>
          </a:xfrm>
          <a:prstGeom prst="line">
            <a:avLst/>
          </a:prstGeom>
          <a:noFill/>
          <a:ln w="0">
            <a:solidFill>
              <a:srgbClr val="000000"/>
            </a:solidFill>
            <a:round/>
            <a:headEnd/>
            <a:tailEnd/>
          </a:ln>
        </p:spPr>
        <p:txBody>
          <a:bodyPr/>
          <a:lstStyle/>
          <a:p>
            <a:endParaRPr lang="en-CA"/>
          </a:p>
        </p:txBody>
      </p:sp>
      <p:sp>
        <p:nvSpPr>
          <p:cNvPr id="33810" name="Line 17"/>
          <p:cNvSpPr>
            <a:spLocks noChangeShapeType="1"/>
          </p:cNvSpPr>
          <p:nvPr/>
        </p:nvSpPr>
        <p:spPr bwMode="auto">
          <a:xfrm flipV="1">
            <a:off x="2465388" y="4926013"/>
            <a:ext cx="0" cy="22225"/>
          </a:xfrm>
          <a:prstGeom prst="line">
            <a:avLst/>
          </a:prstGeom>
          <a:noFill/>
          <a:ln w="0">
            <a:solidFill>
              <a:srgbClr val="000000"/>
            </a:solidFill>
            <a:round/>
            <a:headEnd/>
            <a:tailEnd/>
          </a:ln>
        </p:spPr>
        <p:txBody>
          <a:bodyPr/>
          <a:lstStyle/>
          <a:p>
            <a:endParaRPr lang="en-CA"/>
          </a:p>
        </p:txBody>
      </p:sp>
      <p:sp>
        <p:nvSpPr>
          <p:cNvPr id="33811" name="Line 18"/>
          <p:cNvSpPr>
            <a:spLocks noChangeShapeType="1"/>
          </p:cNvSpPr>
          <p:nvPr/>
        </p:nvSpPr>
        <p:spPr bwMode="auto">
          <a:xfrm flipV="1">
            <a:off x="2940050" y="4926013"/>
            <a:ext cx="1588" cy="22225"/>
          </a:xfrm>
          <a:prstGeom prst="line">
            <a:avLst/>
          </a:prstGeom>
          <a:noFill/>
          <a:ln w="0">
            <a:solidFill>
              <a:srgbClr val="000000"/>
            </a:solidFill>
            <a:round/>
            <a:headEnd/>
            <a:tailEnd/>
          </a:ln>
        </p:spPr>
        <p:txBody>
          <a:bodyPr/>
          <a:lstStyle/>
          <a:p>
            <a:endParaRPr lang="en-CA"/>
          </a:p>
        </p:txBody>
      </p:sp>
      <p:sp>
        <p:nvSpPr>
          <p:cNvPr id="33812" name="Freeform 19"/>
          <p:cNvSpPr>
            <a:spLocks/>
          </p:cNvSpPr>
          <p:nvPr/>
        </p:nvSpPr>
        <p:spPr bwMode="auto">
          <a:xfrm>
            <a:off x="558800" y="2921000"/>
            <a:ext cx="49213" cy="187325"/>
          </a:xfrm>
          <a:custGeom>
            <a:avLst/>
            <a:gdLst>
              <a:gd name="T0" fmla="*/ 0 w 38"/>
              <a:gd name="T1" fmla="*/ 0 h 143"/>
              <a:gd name="T2" fmla="*/ 21 w 38"/>
              <a:gd name="T3" fmla="*/ 72 h 143"/>
              <a:gd name="T4" fmla="*/ 38 w 38"/>
              <a:gd name="T5" fmla="*/ 143 h 143"/>
              <a:gd name="T6" fmla="*/ 0 60000 65536"/>
              <a:gd name="T7" fmla="*/ 0 60000 65536"/>
              <a:gd name="T8" fmla="*/ 0 60000 65536"/>
              <a:gd name="T9" fmla="*/ 0 w 38"/>
              <a:gd name="T10" fmla="*/ 0 h 143"/>
              <a:gd name="T11" fmla="*/ 38 w 38"/>
              <a:gd name="T12" fmla="*/ 143 h 143"/>
            </a:gdLst>
            <a:ahLst/>
            <a:cxnLst>
              <a:cxn ang="T6">
                <a:pos x="T0" y="T1"/>
              </a:cxn>
              <a:cxn ang="T7">
                <a:pos x="T2" y="T3"/>
              </a:cxn>
              <a:cxn ang="T8">
                <a:pos x="T4" y="T5"/>
              </a:cxn>
            </a:cxnLst>
            <a:rect l="T9" t="T10" r="T11" b="T12"/>
            <a:pathLst>
              <a:path w="38" h="143">
                <a:moveTo>
                  <a:pt x="0" y="0"/>
                </a:moveTo>
                <a:lnTo>
                  <a:pt x="21" y="72"/>
                </a:lnTo>
                <a:lnTo>
                  <a:pt x="38" y="143"/>
                </a:lnTo>
              </a:path>
            </a:pathLst>
          </a:custGeom>
          <a:noFill/>
          <a:ln w="28575">
            <a:solidFill>
              <a:srgbClr val="000080"/>
            </a:solidFill>
            <a:round/>
            <a:headEnd/>
            <a:tailEnd/>
          </a:ln>
        </p:spPr>
        <p:txBody>
          <a:bodyPr/>
          <a:lstStyle/>
          <a:p>
            <a:endParaRPr lang="en-CA"/>
          </a:p>
        </p:txBody>
      </p:sp>
      <p:sp>
        <p:nvSpPr>
          <p:cNvPr id="33813" name="Freeform 20"/>
          <p:cNvSpPr>
            <a:spLocks/>
          </p:cNvSpPr>
          <p:nvPr/>
        </p:nvSpPr>
        <p:spPr bwMode="auto">
          <a:xfrm>
            <a:off x="608013" y="3108325"/>
            <a:ext cx="42862" cy="173038"/>
          </a:xfrm>
          <a:custGeom>
            <a:avLst/>
            <a:gdLst>
              <a:gd name="T0" fmla="*/ 0 w 33"/>
              <a:gd name="T1" fmla="*/ 0 h 134"/>
              <a:gd name="T2" fmla="*/ 16 w 33"/>
              <a:gd name="T3" fmla="*/ 67 h 134"/>
              <a:gd name="T4" fmla="*/ 33 w 33"/>
              <a:gd name="T5" fmla="*/ 134 h 134"/>
              <a:gd name="T6" fmla="*/ 0 60000 65536"/>
              <a:gd name="T7" fmla="*/ 0 60000 65536"/>
              <a:gd name="T8" fmla="*/ 0 60000 65536"/>
              <a:gd name="T9" fmla="*/ 0 w 33"/>
              <a:gd name="T10" fmla="*/ 0 h 134"/>
              <a:gd name="T11" fmla="*/ 33 w 33"/>
              <a:gd name="T12" fmla="*/ 134 h 134"/>
            </a:gdLst>
            <a:ahLst/>
            <a:cxnLst>
              <a:cxn ang="T6">
                <a:pos x="T0" y="T1"/>
              </a:cxn>
              <a:cxn ang="T7">
                <a:pos x="T2" y="T3"/>
              </a:cxn>
              <a:cxn ang="T8">
                <a:pos x="T4" y="T5"/>
              </a:cxn>
            </a:cxnLst>
            <a:rect l="T9" t="T10" r="T11" b="T12"/>
            <a:pathLst>
              <a:path w="33" h="134">
                <a:moveTo>
                  <a:pt x="0" y="0"/>
                </a:moveTo>
                <a:lnTo>
                  <a:pt x="16" y="67"/>
                </a:lnTo>
                <a:lnTo>
                  <a:pt x="33" y="134"/>
                </a:lnTo>
              </a:path>
            </a:pathLst>
          </a:custGeom>
          <a:noFill/>
          <a:ln w="28575">
            <a:solidFill>
              <a:srgbClr val="000080"/>
            </a:solidFill>
            <a:round/>
            <a:headEnd/>
            <a:tailEnd/>
          </a:ln>
        </p:spPr>
        <p:txBody>
          <a:bodyPr/>
          <a:lstStyle/>
          <a:p>
            <a:endParaRPr lang="en-CA"/>
          </a:p>
        </p:txBody>
      </p:sp>
      <p:sp>
        <p:nvSpPr>
          <p:cNvPr id="33814" name="Freeform 21"/>
          <p:cNvSpPr>
            <a:spLocks/>
          </p:cNvSpPr>
          <p:nvPr/>
        </p:nvSpPr>
        <p:spPr bwMode="auto">
          <a:xfrm>
            <a:off x="650875" y="3281363"/>
            <a:ext cx="49213" cy="160337"/>
          </a:xfrm>
          <a:custGeom>
            <a:avLst/>
            <a:gdLst>
              <a:gd name="T0" fmla="*/ 0 w 38"/>
              <a:gd name="T1" fmla="*/ 0 h 122"/>
              <a:gd name="T2" fmla="*/ 17 w 38"/>
              <a:gd name="T3" fmla="*/ 63 h 122"/>
              <a:gd name="T4" fmla="*/ 38 w 38"/>
              <a:gd name="T5" fmla="*/ 122 h 122"/>
              <a:gd name="T6" fmla="*/ 0 60000 65536"/>
              <a:gd name="T7" fmla="*/ 0 60000 65536"/>
              <a:gd name="T8" fmla="*/ 0 60000 65536"/>
              <a:gd name="T9" fmla="*/ 0 w 38"/>
              <a:gd name="T10" fmla="*/ 0 h 122"/>
              <a:gd name="T11" fmla="*/ 38 w 38"/>
              <a:gd name="T12" fmla="*/ 122 h 122"/>
            </a:gdLst>
            <a:ahLst/>
            <a:cxnLst>
              <a:cxn ang="T6">
                <a:pos x="T0" y="T1"/>
              </a:cxn>
              <a:cxn ang="T7">
                <a:pos x="T2" y="T3"/>
              </a:cxn>
              <a:cxn ang="T8">
                <a:pos x="T4" y="T5"/>
              </a:cxn>
            </a:cxnLst>
            <a:rect l="T9" t="T10" r="T11" b="T12"/>
            <a:pathLst>
              <a:path w="38" h="122">
                <a:moveTo>
                  <a:pt x="0" y="0"/>
                </a:moveTo>
                <a:lnTo>
                  <a:pt x="17" y="63"/>
                </a:lnTo>
                <a:lnTo>
                  <a:pt x="38" y="122"/>
                </a:lnTo>
              </a:path>
            </a:pathLst>
          </a:custGeom>
          <a:noFill/>
          <a:ln w="28575">
            <a:solidFill>
              <a:srgbClr val="000080"/>
            </a:solidFill>
            <a:round/>
            <a:headEnd/>
            <a:tailEnd/>
          </a:ln>
        </p:spPr>
        <p:txBody>
          <a:bodyPr/>
          <a:lstStyle/>
          <a:p>
            <a:endParaRPr lang="en-CA"/>
          </a:p>
        </p:txBody>
      </p:sp>
      <p:sp>
        <p:nvSpPr>
          <p:cNvPr id="33815" name="Freeform 22"/>
          <p:cNvSpPr>
            <a:spLocks/>
          </p:cNvSpPr>
          <p:nvPr/>
        </p:nvSpPr>
        <p:spPr bwMode="auto">
          <a:xfrm>
            <a:off x="700088" y="3441700"/>
            <a:ext cx="49212" cy="141288"/>
          </a:xfrm>
          <a:custGeom>
            <a:avLst/>
            <a:gdLst>
              <a:gd name="T0" fmla="*/ 0 w 38"/>
              <a:gd name="T1" fmla="*/ 0 h 109"/>
              <a:gd name="T2" fmla="*/ 17 w 38"/>
              <a:gd name="T3" fmla="*/ 55 h 109"/>
              <a:gd name="T4" fmla="*/ 38 w 38"/>
              <a:gd name="T5" fmla="*/ 109 h 109"/>
              <a:gd name="T6" fmla="*/ 0 60000 65536"/>
              <a:gd name="T7" fmla="*/ 0 60000 65536"/>
              <a:gd name="T8" fmla="*/ 0 60000 65536"/>
              <a:gd name="T9" fmla="*/ 0 w 38"/>
              <a:gd name="T10" fmla="*/ 0 h 109"/>
              <a:gd name="T11" fmla="*/ 38 w 38"/>
              <a:gd name="T12" fmla="*/ 109 h 109"/>
            </a:gdLst>
            <a:ahLst/>
            <a:cxnLst>
              <a:cxn ang="T6">
                <a:pos x="T0" y="T1"/>
              </a:cxn>
              <a:cxn ang="T7">
                <a:pos x="T2" y="T3"/>
              </a:cxn>
              <a:cxn ang="T8">
                <a:pos x="T4" y="T5"/>
              </a:cxn>
            </a:cxnLst>
            <a:rect l="T9" t="T10" r="T11" b="T12"/>
            <a:pathLst>
              <a:path w="38" h="109">
                <a:moveTo>
                  <a:pt x="0" y="0"/>
                </a:moveTo>
                <a:lnTo>
                  <a:pt x="17" y="55"/>
                </a:lnTo>
                <a:lnTo>
                  <a:pt x="38" y="109"/>
                </a:lnTo>
              </a:path>
            </a:pathLst>
          </a:custGeom>
          <a:noFill/>
          <a:ln w="28575">
            <a:solidFill>
              <a:srgbClr val="000080"/>
            </a:solidFill>
            <a:round/>
            <a:headEnd/>
            <a:tailEnd/>
          </a:ln>
        </p:spPr>
        <p:txBody>
          <a:bodyPr/>
          <a:lstStyle/>
          <a:p>
            <a:endParaRPr lang="en-CA"/>
          </a:p>
        </p:txBody>
      </p:sp>
      <p:sp>
        <p:nvSpPr>
          <p:cNvPr id="33816" name="Freeform 23"/>
          <p:cNvSpPr>
            <a:spLocks/>
          </p:cNvSpPr>
          <p:nvPr/>
        </p:nvSpPr>
        <p:spPr bwMode="auto">
          <a:xfrm>
            <a:off x="749300" y="3582988"/>
            <a:ext cx="49213" cy="125412"/>
          </a:xfrm>
          <a:custGeom>
            <a:avLst/>
            <a:gdLst>
              <a:gd name="T0" fmla="*/ 0 w 37"/>
              <a:gd name="T1" fmla="*/ 0 h 97"/>
              <a:gd name="T2" fmla="*/ 21 w 37"/>
              <a:gd name="T3" fmla="*/ 50 h 97"/>
              <a:gd name="T4" fmla="*/ 37 w 37"/>
              <a:gd name="T5" fmla="*/ 97 h 97"/>
              <a:gd name="T6" fmla="*/ 0 60000 65536"/>
              <a:gd name="T7" fmla="*/ 0 60000 65536"/>
              <a:gd name="T8" fmla="*/ 0 60000 65536"/>
              <a:gd name="T9" fmla="*/ 0 w 37"/>
              <a:gd name="T10" fmla="*/ 0 h 97"/>
              <a:gd name="T11" fmla="*/ 37 w 37"/>
              <a:gd name="T12" fmla="*/ 97 h 97"/>
            </a:gdLst>
            <a:ahLst/>
            <a:cxnLst>
              <a:cxn ang="T6">
                <a:pos x="T0" y="T1"/>
              </a:cxn>
              <a:cxn ang="T7">
                <a:pos x="T2" y="T3"/>
              </a:cxn>
              <a:cxn ang="T8">
                <a:pos x="T4" y="T5"/>
              </a:cxn>
            </a:cxnLst>
            <a:rect l="T9" t="T10" r="T11" b="T12"/>
            <a:pathLst>
              <a:path w="37" h="97">
                <a:moveTo>
                  <a:pt x="0" y="0"/>
                </a:moveTo>
                <a:lnTo>
                  <a:pt x="21" y="50"/>
                </a:lnTo>
                <a:lnTo>
                  <a:pt x="37" y="97"/>
                </a:lnTo>
              </a:path>
            </a:pathLst>
          </a:custGeom>
          <a:noFill/>
          <a:ln w="28575">
            <a:solidFill>
              <a:srgbClr val="000080"/>
            </a:solidFill>
            <a:round/>
            <a:headEnd/>
            <a:tailEnd/>
          </a:ln>
        </p:spPr>
        <p:txBody>
          <a:bodyPr/>
          <a:lstStyle/>
          <a:p>
            <a:endParaRPr lang="en-CA"/>
          </a:p>
        </p:txBody>
      </p:sp>
      <p:sp>
        <p:nvSpPr>
          <p:cNvPr id="33817" name="Line 24"/>
          <p:cNvSpPr>
            <a:spLocks noChangeShapeType="1"/>
          </p:cNvSpPr>
          <p:nvPr/>
        </p:nvSpPr>
        <p:spPr bwMode="auto">
          <a:xfrm>
            <a:off x="798513" y="3708400"/>
            <a:ext cx="44450" cy="115888"/>
          </a:xfrm>
          <a:prstGeom prst="line">
            <a:avLst/>
          </a:prstGeom>
          <a:noFill/>
          <a:ln w="28575">
            <a:solidFill>
              <a:srgbClr val="000080"/>
            </a:solidFill>
            <a:round/>
            <a:headEnd/>
            <a:tailEnd/>
          </a:ln>
        </p:spPr>
        <p:txBody>
          <a:bodyPr/>
          <a:lstStyle/>
          <a:p>
            <a:endParaRPr lang="en-CA"/>
          </a:p>
        </p:txBody>
      </p:sp>
      <p:sp>
        <p:nvSpPr>
          <p:cNvPr id="33818" name="Freeform 25"/>
          <p:cNvSpPr>
            <a:spLocks/>
          </p:cNvSpPr>
          <p:nvPr/>
        </p:nvSpPr>
        <p:spPr bwMode="auto">
          <a:xfrm>
            <a:off x="842963" y="3824288"/>
            <a:ext cx="49212" cy="109537"/>
          </a:xfrm>
          <a:custGeom>
            <a:avLst/>
            <a:gdLst>
              <a:gd name="T0" fmla="*/ 0 w 38"/>
              <a:gd name="T1" fmla="*/ 0 h 84"/>
              <a:gd name="T2" fmla="*/ 17 w 38"/>
              <a:gd name="T3" fmla="*/ 42 h 84"/>
              <a:gd name="T4" fmla="*/ 38 w 38"/>
              <a:gd name="T5" fmla="*/ 84 h 84"/>
              <a:gd name="T6" fmla="*/ 0 60000 65536"/>
              <a:gd name="T7" fmla="*/ 0 60000 65536"/>
              <a:gd name="T8" fmla="*/ 0 60000 65536"/>
              <a:gd name="T9" fmla="*/ 0 w 38"/>
              <a:gd name="T10" fmla="*/ 0 h 84"/>
              <a:gd name="T11" fmla="*/ 38 w 38"/>
              <a:gd name="T12" fmla="*/ 84 h 84"/>
            </a:gdLst>
            <a:ahLst/>
            <a:cxnLst>
              <a:cxn ang="T6">
                <a:pos x="T0" y="T1"/>
              </a:cxn>
              <a:cxn ang="T7">
                <a:pos x="T2" y="T3"/>
              </a:cxn>
              <a:cxn ang="T8">
                <a:pos x="T4" y="T5"/>
              </a:cxn>
            </a:cxnLst>
            <a:rect l="T9" t="T10" r="T11" b="T12"/>
            <a:pathLst>
              <a:path w="38" h="84">
                <a:moveTo>
                  <a:pt x="0" y="0"/>
                </a:moveTo>
                <a:lnTo>
                  <a:pt x="17" y="42"/>
                </a:lnTo>
                <a:lnTo>
                  <a:pt x="38" y="84"/>
                </a:lnTo>
              </a:path>
            </a:pathLst>
          </a:custGeom>
          <a:noFill/>
          <a:ln w="28575">
            <a:solidFill>
              <a:srgbClr val="000080"/>
            </a:solidFill>
            <a:round/>
            <a:headEnd/>
            <a:tailEnd/>
          </a:ln>
        </p:spPr>
        <p:txBody>
          <a:bodyPr/>
          <a:lstStyle/>
          <a:p>
            <a:endParaRPr lang="en-CA"/>
          </a:p>
        </p:txBody>
      </p:sp>
      <p:sp>
        <p:nvSpPr>
          <p:cNvPr id="33819" name="Freeform 26"/>
          <p:cNvSpPr>
            <a:spLocks/>
          </p:cNvSpPr>
          <p:nvPr/>
        </p:nvSpPr>
        <p:spPr bwMode="auto">
          <a:xfrm>
            <a:off x="892175" y="3933825"/>
            <a:ext cx="47625" cy="92075"/>
          </a:xfrm>
          <a:custGeom>
            <a:avLst/>
            <a:gdLst>
              <a:gd name="T0" fmla="*/ 0 w 37"/>
              <a:gd name="T1" fmla="*/ 0 h 71"/>
              <a:gd name="T2" fmla="*/ 21 w 37"/>
              <a:gd name="T3" fmla="*/ 37 h 71"/>
              <a:gd name="T4" fmla="*/ 37 w 37"/>
              <a:gd name="T5" fmla="*/ 71 h 71"/>
              <a:gd name="T6" fmla="*/ 0 60000 65536"/>
              <a:gd name="T7" fmla="*/ 0 60000 65536"/>
              <a:gd name="T8" fmla="*/ 0 60000 65536"/>
              <a:gd name="T9" fmla="*/ 0 w 37"/>
              <a:gd name="T10" fmla="*/ 0 h 71"/>
              <a:gd name="T11" fmla="*/ 37 w 37"/>
              <a:gd name="T12" fmla="*/ 71 h 71"/>
            </a:gdLst>
            <a:ahLst/>
            <a:cxnLst>
              <a:cxn ang="T6">
                <a:pos x="T0" y="T1"/>
              </a:cxn>
              <a:cxn ang="T7">
                <a:pos x="T2" y="T3"/>
              </a:cxn>
              <a:cxn ang="T8">
                <a:pos x="T4" y="T5"/>
              </a:cxn>
            </a:cxnLst>
            <a:rect l="T9" t="T10" r="T11" b="T12"/>
            <a:pathLst>
              <a:path w="37" h="71">
                <a:moveTo>
                  <a:pt x="0" y="0"/>
                </a:moveTo>
                <a:lnTo>
                  <a:pt x="21" y="37"/>
                </a:lnTo>
                <a:lnTo>
                  <a:pt x="37" y="71"/>
                </a:lnTo>
              </a:path>
            </a:pathLst>
          </a:custGeom>
          <a:noFill/>
          <a:ln w="28575">
            <a:solidFill>
              <a:srgbClr val="000080"/>
            </a:solidFill>
            <a:round/>
            <a:headEnd/>
            <a:tailEnd/>
          </a:ln>
        </p:spPr>
        <p:txBody>
          <a:bodyPr/>
          <a:lstStyle/>
          <a:p>
            <a:endParaRPr lang="en-CA"/>
          </a:p>
        </p:txBody>
      </p:sp>
      <p:sp>
        <p:nvSpPr>
          <p:cNvPr id="33820" name="Line 27"/>
          <p:cNvSpPr>
            <a:spLocks noChangeShapeType="1"/>
          </p:cNvSpPr>
          <p:nvPr/>
        </p:nvSpPr>
        <p:spPr bwMode="auto">
          <a:xfrm>
            <a:off x="939800" y="4025900"/>
            <a:ext cx="44450" cy="87313"/>
          </a:xfrm>
          <a:prstGeom prst="line">
            <a:avLst/>
          </a:prstGeom>
          <a:noFill/>
          <a:ln w="28575">
            <a:solidFill>
              <a:srgbClr val="000080"/>
            </a:solidFill>
            <a:round/>
            <a:headEnd/>
            <a:tailEnd/>
          </a:ln>
        </p:spPr>
        <p:txBody>
          <a:bodyPr/>
          <a:lstStyle/>
          <a:p>
            <a:endParaRPr lang="en-CA"/>
          </a:p>
        </p:txBody>
      </p:sp>
      <p:sp>
        <p:nvSpPr>
          <p:cNvPr id="33821" name="Line 28"/>
          <p:cNvSpPr>
            <a:spLocks noChangeShapeType="1"/>
          </p:cNvSpPr>
          <p:nvPr/>
        </p:nvSpPr>
        <p:spPr bwMode="auto">
          <a:xfrm>
            <a:off x="984250" y="4113213"/>
            <a:ext cx="49213" cy="76200"/>
          </a:xfrm>
          <a:prstGeom prst="line">
            <a:avLst/>
          </a:prstGeom>
          <a:noFill/>
          <a:ln w="28575">
            <a:solidFill>
              <a:srgbClr val="000080"/>
            </a:solidFill>
            <a:round/>
            <a:headEnd/>
            <a:tailEnd/>
          </a:ln>
        </p:spPr>
        <p:txBody>
          <a:bodyPr/>
          <a:lstStyle/>
          <a:p>
            <a:endParaRPr lang="en-CA"/>
          </a:p>
        </p:txBody>
      </p:sp>
      <p:sp>
        <p:nvSpPr>
          <p:cNvPr id="33822" name="Line 29"/>
          <p:cNvSpPr>
            <a:spLocks noChangeShapeType="1"/>
          </p:cNvSpPr>
          <p:nvPr/>
        </p:nvSpPr>
        <p:spPr bwMode="auto">
          <a:xfrm>
            <a:off x="1033463" y="4189413"/>
            <a:ext cx="49212" cy="69850"/>
          </a:xfrm>
          <a:prstGeom prst="line">
            <a:avLst/>
          </a:prstGeom>
          <a:noFill/>
          <a:ln w="28575">
            <a:solidFill>
              <a:srgbClr val="000080"/>
            </a:solidFill>
            <a:round/>
            <a:headEnd/>
            <a:tailEnd/>
          </a:ln>
        </p:spPr>
        <p:txBody>
          <a:bodyPr/>
          <a:lstStyle/>
          <a:p>
            <a:endParaRPr lang="en-CA"/>
          </a:p>
        </p:txBody>
      </p:sp>
      <p:sp>
        <p:nvSpPr>
          <p:cNvPr id="33823" name="Freeform 30"/>
          <p:cNvSpPr>
            <a:spLocks/>
          </p:cNvSpPr>
          <p:nvPr/>
        </p:nvSpPr>
        <p:spPr bwMode="auto">
          <a:xfrm>
            <a:off x="1082675" y="4259263"/>
            <a:ext cx="49213" cy="60325"/>
          </a:xfrm>
          <a:custGeom>
            <a:avLst/>
            <a:gdLst>
              <a:gd name="T0" fmla="*/ 0 w 37"/>
              <a:gd name="T1" fmla="*/ 0 h 46"/>
              <a:gd name="T2" fmla="*/ 21 w 37"/>
              <a:gd name="T3" fmla="*/ 25 h 46"/>
              <a:gd name="T4" fmla="*/ 37 w 37"/>
              <a:gd name="T5" fmla="*/ 46 h 46"/>
              <a:gd name="T6" fmla="*/ 0 60000 65536"/>
              <a:gd name="T7" fmla="*/ 0 60000 65536"/>
              <a:gd name="T8" fmla="*/ 0 60000 65536"/>
              <a:gd name="T9" fmla="*/ 0 w 37"/>
              <a:gd name="T10" fmla="*/ 0 h 46"/>
              <a:gd name="T11" fmla="*/ 37 w 37"/>
              <a:gd name="T12" fmla="*/ 46 h 46"/>
            </a:gdLst>
            <a:ahLst/>
            <a:cxnLst>
              <a:cxn ang="T6">
                <a:pos x="T0" y="T1"/>
              </a:cxn>
              <a:cxn ang="T7">
                <a:pos x="T2" y="T3"/>
              </a:cxn>
              <a:cxn ang="T8">
                <a:pos x="T4" y="T5"/>
              </a:cxn>
            </a:cxnLst>
            <a:rect l="T9" t="T10" r="T11" b="T12"/>
            <a:pathLst>
              <a:path w="37" h="46">
                <a:moveTo>
                  <a:pt x="0" y="0"/>
                </a:moveTo>
                <a:lnTo>
                  <a:pt x="21" y="25"/>
                </a:lnTo>
                <a:lnTo>
                  <a:pt x="37" y="46"/>
                </a:lnTo>
              </a:path>
            </a:pathLst>
          </a:custGeom>
          <a:noFill/>
          <a:ln w="28575">
            <a:solidFill>
              <a:srgbClr val="000080"/>
            </a:solidFill>
            <a:round/>
            <a:headEnd/>
            <a:tailEnd/>
          </a:ln>
        </p:spPr>
        <p:txBody>
          <a:bodyPr/>
          <a:lstStyle/>
          <a:p>
            <a:endParaRPr lang="en-CA"/>
          </a:p>
        </p:txBody>
      </p:sp>
      <p:sp>
        <p:nvSpPr>
          <p:cNvPr id="33824" name="Freeform 31"/>
          <p:cNvSpPr>
            <a:spLocks/>
          </p:cNvSpPr>
          <p:nvPr/>
        </p:nvSpPr>
        <p:spPr bwMode="auto">
          <a:xfrm>
            <a:off x="1131888" y="4319588"/>
            <a:ext cx="44450" cy="61912"/>
          </a:xfrm>
          <a:custGeom>
            <a:avLst/>
            <a:gdLst>
              <a:gd name="T0" fmla="*/ 0 w 34"/>
              <a:gd name="T1" fmla="*/ 0 h 47"/>
              <a:gd name="T2" fmla="*/ 17 w 34"/>
              <a:gd name="T3" fmla="*/ 26 h 47"/>
              <a:gd name="T4" fmla="*/ 34 w 34"/>
              <a:gd name="T5" fmla="*/ 47 h 47"/>
              <a:gd name="T6" fmla="*/ 0 60000 65536"/>
              <a:gd name="T7" fmla="*/ 0 60000 65536"/>
              <a:gd name="T8" fmla="*/ 0 60000 65536"/>
              <a:gd name="T9" fmla="*/ 0 w 34"/>
              <a:gd name="T10" fmla="*/ 0 h 47"/>
              <a:gd name="T11" fmla="*/ 34 w 34"/>
              <a:gd name="T12" fmla="*/ 47 h 47"/>
            </a:gdLst>
            <a:ahLst/>
            <a:cxnLst>
              <a:cxn ang="T6">
                <a:pos x="T0" y="T1"/>
              </a:cxn>
              <a:cxn ang="T7">
                <a:pos x="T2" y="T3"/>
              </a:cxn>
              <a:cxn ang="T8">
                <a:pos x="T4" y="T5"/>
              </a:cxn>
            </a:cxnLst>
            <a:rect l="T9" t="T10" r="T11" b="T12"/>
            <a:pathLst>
              <a:path w="34" h="47">
                <a:moveTo>
                  <a:pt x="0" y="0"/>
                </a:moveTo>
                <a:lnTo>
                  <a:pt x="17" y="26"/>
                </a:lnTo>
                <a:lnTo>
                  <a:pt x="34" y="47"/>
                </a:lnTo>
              </a:path>
            </a:pathLst>
          </a:custGeom>
          <a:noFill/>
          <a:ln w="28575">
            <a:solidFill>
              <a:srgbClr val="000080"/>
            </a:solidFill>
            <a:round/>
            <a:headEnd/>
            <a:tailEnd/>
          </a:ln>
        </p:spPr>
        <p:txBody>
          <a:bodyPr/>
          <a:lstStyle/>
          <a:p>
            <a:endParaRPr lang="en-CA"/>
          </a:p>
        </p:txBody>
      </p:sp>
      <p:sp>
        <p:nvSpPr>
          <p:cNvPr id="33825" name="Freeform 32"/>
          <p:cNvSpPr>
            <a:spLocks/>
          </p:cNvSpPr>
          <p:nvPr/>
        </p:nvSpPr>
        <p:spPr bwMode="auto">
          <a:xfrm>
            <a:off x="1176338" y="4381500"/>
            <a:ext cx="49212" cy="47625"/>
          </a:xfrm>
          <a:custGeom>
            <a:avLst/>
            <a:gdLst>
              <a:gd name="T0" fmla="*/ 0 w 38"/>
              <a:gd name="T1" fmla="*/ 0 h 37"/>
              <a:gd name="T2" fmla="*/ 17 w 38"/>
              <a:gd name="T3" fmla="*/ 21 h 37"/>
              <a:gd name="T4" fmla="*/ 38 w 38"/>
              <a:gd name="T5" fmla="*/ 37 h 37"/>
              <a:gd name="T6" fmla="*/ 0 60000 65536"/>
              <a:gd name="T7" fmla="*/ 0 60000 65536"/>
              <a:gd name="T8" fmla="*/ 0 60000 65536"/>
              <a:gd name="T9" fmla="*/ 0 w 38"/>
              <a:gd name="T10" fmla="*/ 0 h 37"/>
              <a:gd name="T11" fmla="*/ 38 w 38"/>
              <a:gd name="T12" fmla="*/ 37 h 37"/>
            </a:gdLst>
            <a:ahLst/>
            <a:cxnLst>
              <a:cxn ang="T6">
                <a:pos x="T0" y="T1"/>
              </a:cxn>
              <a:cxn ang="T7">
                <a:pos x="T2" y="T3"/>
              </a:cxn>
              <a:cxn ang="T8">
                <a:pos x="T4" y="T5"/>
              </a:cxn>
            </a:cxnLst>
            <a:rect l="T9" t="T10" r="T11" b="T12"/>
            <a:pathLst>
              <a:path w="38" h="37">
                <a:moveTo>
                  <a:pt x="0" y="0"/>
                </a:moveTo>
                <a:lnTo>
                  <a:pt x="17" y="21"/>
                </a:lnTo>
                <a:lnTo>
                  <a:pt x="38" y="37"/>
                </a:lnTo>
              </a:path>
            </a:pathLst>
          </a:custGeom>
          <a:noFill/>
          <a:ln w="28575">
            <a:solidFill>
              <a:srgbClr val="000080"/>
            </a:solidFill>
            <a:round/>
            <a:headEnd/>
            <a:tailEnd/>
          </a:ln>
        </p:spPr>
        <p:txBody>
          <a:bodyPr/>
          <a:lstStyle/>
          <a:p>
            <a:endParaRPr lang="en-CA"/>
          </a:p>
        </p:txBody>
      </p:sp>
      <p:sp>
        <p:nvSpPr>
          <p:cNvPr id="33826" name="Line 33"/>
          <p:cNvSpPr>
            <a:spLocks noChangeShapeType="1"/>
          </p:cNvSpPr>
          <p:nvPr/>
        </p:nvSpPr>
        <p:spPr bwMode="auto">
          <a:xfrm>
            <a:off x="1225550" y="4429125"/>
            <a:ext cx="47625" cy="49213"/>
          </a:xfrm>
          <a:prstGeom prst="line">
            <a:avLst/>
          </a:prstGeom>
          <a:noFill/>
          <a:ln w="28575">
            <a:solidFill>
              <a:srgbClr val="000080"/>
            </a:solidFill>
            <a:round/>
            <a:headEnd/>
            <a:tailEnd/>
          </a:ln>
        </p:spPr>
        <p:txBody>
          <a:bodyPr/>
          <a:lstStyle/>
          <a:p>
            <a:endParaRPr lang="en-CA"/>
          </a:p>
        </p:txBody>
      </p:sp>
      <p:sp>
        <p:nvSpPr>
          <p:cNvPr id="33827" name="Line 34"/>
          <p:cNvSpPr>
            <a:spLocks noChangeShapeType="1"/>
          </p:cNvSpPr>
          <p:nvPr/>
        </p:nvSpPr>
        <p:spPr bwMode="auto">
          <a:xfrm>
            <a:off x="1273175" y="4478338"/>
            <a:ext cx="44450" cy="44450"/>
          </a:xfrm>
          <a:prstGeom prst="line">
            <a:avLst/>
          </a:prstGeom>
          <a:noFill/>
          <a:ln w="28575">
            <a:solidFill>
              <a:srgbClr val="000080"/>
            </a:solidFill>
            <a:round/>
            <a:headEnd/>
            <a:tailEnd/>
          </a:ln>
        </p:spPr>
        <p:txBody>
          <a:bodyPr/>
          <a:lstStyle/>
          <a:p>
            <a:endParaRPr lang="en-CA"/>
          </a:p>
        </p:txBody>
      </p:sp>
      <p:sp>
        <p:nvSpPr>
          <p:cNvPr id="33828" name="Line 35"/>
          <p:cNvSpPr>
            <a:spLocks noChangeShapeType="1"/>
          </p:cNvSpPr>
          <p:nvPr/>
        </p:nvSpPr>
        <p:spPr bwMode="auto">
          <a:xfrm>
            <a:off x="1317625" y="4522788"/>
            <a:ext cx="49213" cy="38100"/>
          </a:xfrm>
          <a:prstGeom prst="line">
            <a:avLst/>
          </a:prstGeom>
          <a:noFill/>
          <a:ln w="28575">
            <a:solidFill>
              <a:srgbClr val="000080"/>
            </a:solidFill>
            <a:round/>
            <a:headEnd/>
            <a:tailEnd/>
          </a:ln>
        </p:spPr>
        <p:txBody>
          <a:bodyPr/>
          <a:lstStyle/>
          <a:p>
            <a:endParaRPr lang="en-CA"/>
          </a:p>
        </p:txBody>
      </p:sp>
      <p:sp>
        <p:nvSpPr>
          <p:cNvPr id="33829" name="Line 36"/>
          <p:cNvSpPr>
            <a:spLocks noChangeShapeType="1"/>
          </p:cNvSpPr>
          <p:nvPr/>
        </p:nvSpPr>
        <p:spPr bwMode="auto">
          <a:xfrm>
            <a:off x="1366838" y="4560888"/>
            <a:ext cx="49212" cy="31750"/>
          </a:xfrm>
          <a:prstGeom prst="line">
            <a:avLst/>
          </a:prstGeom>
          <a:noFill/>
          <a:ln w="28575">
            <a:solidFill>
              <a:srgbClr val="000080"/>
            </a:solidFill>
            <a:round/>
            <a:headEnd/>
            <a:tailEnd/>
          </a:ln>
        </p:spPr>
        <p:txBody>
          <a:bodyPr/>
          <a:lstStyle/>
          <a:p>
            <a:endParaRPr lang="en-CA"/>
          </a:p>
        </p:txBody>
      </p:sp>
      <p:sp>
        <p:nvSpPr>
          <p:cNvPr id="33830" name="Line 37"/>
          <p:cNvSpPr>
            <a:spLocks noChangeShapeType="1"/>
          </p:cNvSpPr>
          <p:nvPr/>
        </p:nvSpPr>
        <p:spPr bwMode="auto">
          <a:xfrm>
            <a:off x="1416050" y="4592638"/>
            <a:ext cx="49213" cy="33337"/>
          </a:xfrm>
          <a:prstGeom prst="line">
            <a:avLst/>
          </a:prstGeom>
          <a:noFill/>
          <a:ln w="28575">
            <a:solidFill>
              <a:srgbClr val="000080"/>
            </a:solidFill>
            <a:round/>
            <a:headEnd/>
            <a:tailEnd/>
          </a:ln>
        </p:spPr>
        <p:txBody>
          <a:bodyPr/>
          <a:lstStyle/>
          <a:p>
            <a:endParaRPr lang="en-CA"/>
          </a:p>
        </p:txBody>
      </p:sp>
      <p:sp>
        <p:nvSpPr>
          <p:cNvPr id="33831" name="Line 38"/>
          <p:cNvSpPr>
            <a:spLocks noChangeShapeType="1"/>
          </p:cNvSpPr>
          <p:nvPr/>
        </p:nvSpPr>
        <p:spPr bwMode="auto">
          <a:xfrm>
            <a:off x="1465263" y="4625975"/>
            <a:ext cx="44450" cy="26988"/>
          </a:xfrm>
          <a:prstGeom prst="line">
            <a:avLst/>
          </a:prstGeom>
          <a:noFill/>
          <a:ln w="28575">
            <a:solidFill>
              <a:srgbClr val="000080"/>
            </a:solidFill>
            <a:round/>
            <a:headEnd/>
            <a:tailEnd/>
          </a:ln>
        </p:spPr>
        <p:txBody>
          <a:bodyPr/>
          <a:lstStyle/>
          <a:p>
            <a:endParaRPr lang="en-CA"/>
          </a:p>
        </p:txBody>
      </p:sp>
      <p:sp>
        <p:nvSpPr>
          <p:cNvPr id="33832" name="Line 39"/>
          <p:cNvSpPr>
            <a:spLocks noChangeShapeType="1"/>
          </p:cNvSpPr>
          <p:nvPr/>
        </p:nvSpPr>
        <p:spPr bwMode="auto">
          <a:xfrm>
            <a:off x="1509713" y="4652963"/>
            <a:ext cx="49212" cy="26987"/>
          </a:xfrm>
          <a:prstGeom prst="line">
            <a:avLst/>
          </a:prstGeom>
          <a:noFill/>
          <a:ln w="28575">
            <a:solidFill>
              <a:srgbClr val="000080"/>
            </a:solidFill>
            <a:round/>
            <a:headEnd/>
            <a:tailEnd/>
          </a:ln>
        </p:spPr>
        <p:txBody>
          <a:bodyPr/>
          <a:lstStyle/>
          <a:p>
            <a:endParaRPr lang="en-CA"/>
          </a:p>
        </p:txBody>
      </p:sp>
      <p:sp>
        <p:nvSpPr>
          <p:cNvPr id="33833" name="Line 40"/>
          <p:cNvSpPr>
            <a:spLocks noChangeShapeType="1"/>
          </p:cNvSpPr>
          <p:nvPr/>
        </p:nvSpPr>
        <p:spPr bwMode="auto">
          <a:xfrm>
            <a:off x="1558925" y="4679950"/>
            <a:ext cx="47625" cy="22225"/>
          </a:xfrm>
          <a:prstGeom prst="line">
            <a:avLst/>
          </a:prstGeom>
          <a:noFill/>
          <a:ln w="28575">
            <a:solidFill>
              <a:srgbClr val="000080"/>
            </a:solidFill>
            <a:round/>
            <a:headEnd/>
            <a:tailEnd/>
          </a:ln>
        </p:spPr>
        <p:txBody>
          <a:bodyPr/>
          <a:lstStyle/>
          <a:p>
            <a:endParaRPr lang="en-CA"/>
          </a:p>
        </p:txBody>
      </p:sp>
      <p:sp>
        <p:nvSpPr>
          <p:cNvPr id="33834" name="Line 41"/>
          <p:cNvSpPr>
            <a:spLocks noChangeShapeType="1"/>
          </p:cNvSpPr>
          <p:nvPr/>
        </p:nvSpPr>
        <p:spPr bwMode="auto">
          <a:xfrm>
            <a:off x="1606550" y="4702175"/>
            <a:ext cx="44450" cy="22225"/>
          </a:xfrm>
          <a:prstGeom prst="line">
            <a:avLst/>
          </a:prstGeom>
          <a:noFill/>
          <a:ln w="28575">
            <a:solidFill>
              <a:srgbClr val="000080"/>
            </a:solidFill>
            <a:round/>
            <a:headEnd/>
            <a:tailEnd/>
          </a:ln>
        </p:spPr>
        <p:txBody>
          <a:bodyPr/>
          <a:lstStyle/>
          <a:p>
            <a:endParaRPr lang="en-CA"/>
          </a:p>
        </p:txBody>
      </p:sp>
      <p:sp>
        <p:nvSpPr>
          <p:cNvPr id="33835" name="Line 42"/>
          <p:cNvSpPr>
            <a:spLocks noChangeShapeType="1"/>
          </p:cNvSpPr>
          <p:nvPr/>
        </p:nvSpPr>
        <p:spPr bwMode="auto">
          <a:xfrm>
            <a:off x="1651000" y="4724400"/>
            <a:ext cx="49213" cy="22225"/>
          </a:xfrm>
          <a:prstGeom prst="line">
            <a:avLst/>
          </a:prstGeom>
          <a:noFill/>
          <a:ln w="28575">
            <a:solidFill>
              <a:srgbClr val="000080"/>
            </a:solidFill>
            <a:round/>
            <a:headEnd/>
            <a:tailEnd/>
          </a:ln>
        </p:spPr>
        <p:txBody>
          <a:bodyPr/>
          <a:lstStyle/>
          <a:p>
            <a:endParaRPr lang="en-CA"/>
          </a:p>
        </p:txBody>
      </p:sp>
      <p:sp>
        <p:nvSpPr>
          <p:cNvPr id="33836" name="Line 43"/>
          <p:cNvSpPr>
            <a:spLocks noChangeShapeType="1"/>
          </p:cNvSpPr>
          <p:nvPr/>
        </p:nvSpPr>
        <p:spPr bwMode="auto">
          <a:xfrm>
            <a:off x="1700213" y="4746625"/>
            <a:ext cx="47625" cy="15875"/>
          </a:xfrm>
          <a:prstGeom prst="line">
            <a:avLst/>
          </a:prstGeom>
          <a:noFill/>
          <a:ln w="28575">
            <a:solidFill>
              <a:srgbClr val="000080"/>
            </a:solidFill>
            <a:round/>
            <a:headEnd/>
            <a:tailEnd/>
          </a:ln>
        </p:spPr>
        <p:txBody>
          <a:bodyPr/>
          <a:lstStyle/>
          <a:p>
            <a:endParaRPr lang="en-CA"/>
          </a:p>
        </p:txBody>
      </p:sp>
      <p:sp>
        <p:nvSpPr>
          <p:cNvPr id="33837" name="Line 44"/>
          <p:cNvSpPr>
            <a:spLocks noChangeShapeType="1"/>
          </p:cNvSpPr>
          <p:nvPr/>
        </p:nvSpPr>
        <p:spPr bwMode="auto">
          <a:xfrm>
            <a:off x="1747838" y="4762500"/>
            <a:ext cx="50800" cy="17463"/>
          </a:xfrm>
          <a:prstGeom prst="line">
            <a:avLst/>
          </a:prstGeom>
          <a:noFill/>
          <a:ln w="28575">
            <a:solidFill>
              <a:srgbClr val="000080"/>
            </a:solidFill>
            <a:round/>
            <a:headEnd/>
            <a:tailEnd/>
          </a:ln>
        </p:spPr>
        <p:txBody>
          <a:bodyPr/>
          <a:lstStyle/>
          <a:p>
            <a:endParaRPr lang="en-CA"/>
          </a:p>
        </p:txBody>
      </p:sp>
      <p:sp>
        <p:nvSpPr>
          <p:cNvPr id="33838" name="Line 45"/>
          <p:cNvSpPr>
            <a:spLocks noChangeShapeType="1"/>
          </p:cNvSpPr>
          <p:nvPr/>
        </p:nvSpPr>
        <p:spPr bwMode="auto">
          <a:xfrm>
            <a:off x="1798638" y="4779963"/>
            <a:ext cx="42862" cy="9525"/>
          </a:xfrm>
          <a:prstGeom prst="line">
            <a:avLst/>
          </a:prstGeom>
          <a:noFill/>
          <a:ln w="28575">
            <a:solidFill>
              <a:srgbClr val="000080"/>
            </a:solidFill>
            <a:round/>
            <a:headEnd/>
            <a:tailEnd/>
          </a:ln>
        </p:spPr>
        <p:txBody>
          <a:bodyPr/>
          <a:lstStyle/>
          <a:p>
            <a:endParaRPr lang="en-CA"/>
          </a:p>
        </p:txBody>
      </p:sp>
      <p:sp>
        <p:nvSpPr>
          <p:cNvPr id="33839" name="Freeform 46"/>
          <p:cNvSpPr>
            <a:spLocks/>
          </p:cNvSpPr>
          <p:nvPr/>
        </p:nvSpPr>
        <p:spPr bwMode="auto">
          <a:xfrm>
            <a:off x="1841500" y="4789488"/>
            <a:ext cx="50800" cy="17462"/>
          </a:xfrm>
          <a:custGeom>
            <a:avLst/>
            <a:gdLst>
              <a:gd name="T0" fmla="*/ 0 w 38"/>
              <a:gd name="T1" fmla="*/ 0 h 13"/>
              <a:gd name="T2" fmla="*/ 17 w 38"/>
              <a:gd name="T3" fmla="*/ 4 h 13"/>
              <a:gd name="T4" fmla="*/ 38 w 38"/>
              <a:gd name="T5" fmla="*/ 13 h 13"/>
              <a:gd name="T6" fmla="*/ 0 60000 65536"/>
              <a:gd name="T7" fmla="*/ 0 60000 65536"/>
              <a:gd name="T8" fmla="*/ 0 60000 65536"/>
              <a:gd name="T9" fmla="*/ 0 w 38"/>
              <a:gd name="T10" fmla="*/ 0 h 13"/>
              <a:gd name="T11" fmla="*/ 38 w 38"/>
              <a:gd name="T12" fmla="*/ 13 h 13"/>
            </a:gdLst>
            <a:ahLst/>
            <a:cxnLst>
              <a:cxn ang="T6">
                <a:pos x="T0" y="T1"/>
              </a:cxn>
              <a:cxn ang="T7">
                <a:pos x="T2" y="T3"/>
              </a:cxn>
              <a:cxn ang="T8">
                <a:pos x="T4" y="T5"/>
              </a:cxn>
            </a:cxnLst>
            <a:rect l="T9" t="T10" r="T11" b="T12"/>
            <a:pathLst>
              <a:path w="38" h="13">
                <a:moveTo>
                  <a:pt x="0" y="0"/>
                </a:moveTo>
                <a:lnTo>
                  <a:pt x="17" y="4"/>
                </a:lnTo>
                <a:lnTo>
                  <a:pt x="38" y="13"/>
                </a:lnTo>
              </a:path>
            </a:pathLst>
          </a:custGeom>
          <a:noFill/>
          <a:ln w="28575">
            <a:solidFill>
              <a:srgbClr val="000080"/>
            </a:solidFill>
            <a:round/>
            <a:headEnd/>
            <a:tailEnd/>
          </a:ln>
        </p:spPr>
        <p:txBody>
          <a:bodyPr/>
          <a:lstStyle/>
          <a:p>
            <a:endParaRPr lang="en-CA"/>
          </a:p>
        </p:txBody>
      </p:sp>
      <p:sp>
        <p:nvSpPr>
          <p:cNvPr id="33840" name="Line 47"/>
          <p:cNvSpPr>
            <a:spLocks noChangeShapeType="1"/>
          </p:cNvSpPr>
          <p:nvPr/>
        </p:nvSpPr>
        <p:spPr bwMode="auto">
          <a:xfrm>
            <a:off x="1892300" y="4806950"/>
            <a:ext cx="47625" cy="9525"/>
          </a:xfrm>
          <a:prstGeom prst="line">
            <a:avLst/>
          </a:prstGeom>
          <a:noFill/>
          <a:ln w="28575">
            <a:solidFill>
              <a:srgbClr val="000080"/>
            </a:solidFill>
            <a:round/>
            <a:headEnd/>
            <a:tailEnd/>
          </a:ln>
        </p:spPr>
        <p:txBody>
          <a:bodyPr/>
          <a:lstStyle/>
          <a:p>
            <a:endParaRPr lang="en-CA"/>
          </a:p>
        </p:txBody>
      </p:sp>
      <p:sp>
        <p:nvSpPr>
          <p:cNvPr id="33841" name="Line 48"/>
          <p:cNvSpPr>
            <a:spLocks noChangeShapeType="1"/>
          </p:cNvSpPr>
          <p:nvPr/>
        </p:nvSpPr>
        <p:spPr bwMode="auto">
          <a:xfrm>
            <a:off x="1939925" y="4816475"/>
            <a:ext cx="44450" cy="12700"/>
          </a:xfrm>
          <a:prstGeom prst="line">
            <a:avLst/>
          </a:prstGeom>
          <a:noFill/>
          <a:ln w="28575">
            <a:solidFill>
              <a:srgbClr val="000080"/>
            </a:solidFill>
            <a:round/>
            <a:headEnd/>
            <a:tailEnd/>
          </a:ln>
        </p:spPr>
        <p:txBody>
          <a:bodyPr/>
          <a:lstStyle/>
          <a:p>
            <a:endParaRPr lang="en-CA"/>
          </a:p>
        </p:txBody>
      </p:sp>
      <p:sp>
        <p:nvSpPr>
          <p:cNvPr id="33842" name="Line 49"/>
          <p:cNvSpPr>
            <a:spLocks noChangeShapeType="1"/>
          </p:cNvSpPr>
          <p:nvPr/>
        </p:nvSpPr>
        <p:spPr bwMode="auto">
          <a:xfrm>
            <a:off x="1984375" y="4829175"/>
            <a:ext cx="49213" cy="4763"/>
          </a:xfrm>
          <a:prstGeom prst="line">
            <a:avLst/>
          </a:prstGeom>
          <a:noFill/>
          <a:ln w="28575">
            <a:solidFill>
              <a:srgbClr val="000080"/>
            </a:solidFill>
            <a:round/>
            <a:headEnd/>
            <a:tailEnd/>
          </a:ln>
        </p:spPr>
        <p:txBody>
          <a:bodyPr/>
          <a:lstStyle/>
          <a:p>
            <a:endParaRPr lang="en-CA"/>
          </a:p>
        </p:txBody>
      </p:sp>
      <p:sp>
        <p:nvSpPr>
          <p:cNvPr id="33843" name="Line 50"/>
          <p:cNvSpPr>
            <a:spLocks noChangeShapeType="1"/>
          </p:cNvSpPr>
          <p:nvPr/>
        </p:nvSpPr>
        <p:spPr bwMode="auto">
          <a:xfrm>
            <a:off x="2033588" y="4833938"/>
            <a:ext cx="47625" cy="11112"/>
          </a:xfrm>
          <a:prstGeom prst="line">
            <a:avLst/>
          </a:prstGeom>
          <a:noFill/>
          <a:ln w="28575">
            <a:solidFill>
              <a:srgbClr val="000080"/>
            </a:solidFill>
            <a:round/>
            <a:headEnd/>
            <a:tailEnd/>
          </a:ln>
        </p:spPr>
        <p:txBody>
          <a:bodyPr/>
          <a:lstStyle/>
          <a:p>
            <a:endParaRPr lang="en-CA"/>
          </a:p>
        </p:txBody>
      </p:sp>
      <p:sp>
        <p:nvSpPr>
          <p:cNvPr id="33844" name="Line 51"/>
          <p:cNvSpPr>
            <a:spLocks noChangeShapeType="1"/>
          </p:cNvSpPr>
          <p:nvPr/>
        </p:nvSpPr>
        <p:spPr bwMode="auto">
          <a:xfrm>
            <a:off x="2081213" y="4845050"/>
            <a:ext cx="50800" cy="4763"/>
          </a:xfrm>
          <a:prstGeom prst="line">
            <a:avLst/>
          </a:prstGeom>
          <a:noFill/>
          <a:ln w="28575">
            <a:solidFill>
              <a:srgbClr val="000080"/>
            </a:solidFill>
            <a:round/>
            <a:headEnd/>
            <a:tailEnd/>
          </a:ln>
        </p:spPr>
        <p:txBody>
          <a:bodyPr/>
          <a:lstStyle/>
          <a:p>
            <a:endParaRPr lang="en-CA"/>
          </a:p>
        </p:txBody>
      </p:sp>
      <p:sp>
        <p:nvSpPr>
          <p:cNvPr id="33845" name="Line 52"/>
          <p:cNvSpPr>
            <a:spLocks noChangeShapeType="1"/>
          </p:cNvSpPr>
          <p:nvPr/>
        </p:nvSpPr>
        <p:spPr bwMode="auto">
          <a:xfrm>
            <a:off x="2132013" y="4849813"/>
            <a:ext cx="42862" cy="11112"/>
          </a:xfrm>
          <a:prstGeom prst="line">
            <a:avLst/>
          </a:prstGeom>
          <a:noFill/>
          <a:ln w="28575">
            <a:solidFill>
              <a:srgbClr val="000080"/>
            </a:solidFill>
            <a:round/>
            <a:headEnd/>
            <a:tailEnd/>
          </a:ln>
        </p:spPr>
        <p:txBody>
          <a:bodyPr/>
          <a:lstStyle/>
          <a:p>
            <a:endParaRPr lang="en-CA"/>
          </a:p>
        </p:txBody>
      </p:sp>
      <p:sp>
        <p:nvSpPr>
          <p:cNvPr id="33846" name="Line 53"/>
          <p:cNvSpPr>
            <a:spLocks noChangeShapeType="1"/>
          </p:cNvSpPr>
          <p:nvPr/>
        </p:nvSpPr>
        <p:spPr bwMode="auto">
          <a:xfrm>
            <a:off x="2174875" y="4860925"/>
            <a:ext cx="49213" cy="6350"/>
          </a:xfrm>
          <a:prstGeom prst="line">
            <a:avLst/>
          </a:prstGeom>
          <a:noFill/>
          <a:ln w="28575">
            <a:solidFill>
              <a:srgbClr val="000080"/>
            </a:solidFill>
            <a:round/>
            <a:headEnd/>
            <a:tailEnd/>
          </a:ln>
        </p:spPr>
        <p:txBody>
          <a:bodyPr/>
          <a:lstStyle/>
          <a:p>
            <a:endParaRPr lang="en-CA"/>
          </a:p>
        </p:txBody>
      </p:sp>
      <p:sp>
        <p:nvSpPr>
          <p:cNvPr id="33847" name="Line 54"/>
          <p:cNvSpPr>
            <a:spLocks noChangeShapeType="1"/>
          </p:cNvSpPr>
          <p:nvPr/>
        </p:nvSpPr>
        <p:spPr bwMode="auto">
          <a:xfrm>
            <a:off x="2224088" y="4867275"/>
            <a:ext cx="49212" cy="4763"/>
          </a:xfrm>
          <a:prstGeom prst="line">
            <a:avLst/>
          </a:prstGeom>
          <a:noFill/>
          <a:ln w="28575">
            <a:solidFill>
              <a:srgbClr val="000080"/>
            </a:solidFill>
            <a:round/>
            <a:headEnd/>
            <a:tailEnd/>
          </a:ln>
        </p:spPr>
        <p:txBody>
          <a:bodyPr/>
          <a:lstStyle/>
          <a:p>
            <a:endParaRPr lang="en-CA"/>
          </a:p>
        </p:txBody>
      </p:sp>
      <p:sp>
        <p:nvSpPr>
          <p:cNvPr id="33848" name="Line 55"/>
          <p:cNvSpPr>
            <a:spLocks noChangeShapeType="1"/>
          </p:cNvSpPr>
          <p:nvPr/>
        </p:nvSpPr>
        <p:spPr bwMode="auto">
          <a:xfrm>
            <a:off x="2273300" y="4872038"/>
            <a:ext cx="44450" cy="4762"/>
          </a:xfrm>
          <a:prstGeom prst="line">
            <a:avLst/>
          </a:prstGeom>
          <a:noFill/>
          <a:ln w="28575">
            <a:solidFill>
              <a:srgbClr val="000080"/>
            </a:solidFill>
            <a:round/>
            <a:headEnd/>
            <a:tailEnd/>
          </a:ln>
        </p:spPr>
        <p:txBody>
          <a:bodyPr/>
          <a:lstStyle/>
          <a:p>
            <a:endParaRPr lang="en-CA"/>
          </a:p>
        </p:txBody>
      </p:sp>
      <p:sp>
        <p:nvSpPr>
          <p:cNvPr id="33849" name="Line 56"/>
          <p:cNvSpPr>
            <a:spLocks noChangeShapeType="1"/>
          </p:cNvSpPr>
          <p:nvPr/>
        </p:nvSpPr>
        <p:spPr bwMode="auto">
          <a:xfrm>
            <a:off x="2317750" y="4876800"/>
            <a:ext cx="49213" cy="4763"/>
          </a:xfrm>
          <a:prstGeom prst="line">
            <a:avLst/>
          </a:prstGeom>
          <a:noFill/>
          <a:ln w="28575">
            <a:solidFill>
              <a:srgbClr val="000080"/>
            </a:solidFill>
            <a:round/>
            <a:headEnd/>
            <a:tailEnd/>
          </a:ln>
        </p:spPr>
        <p:txBody>
          <a:bodyPr/>
          <a:lstStyle/>
          <a:p>
            <a:endParaRPr lang="en-CA"/>
          </a:p>
        </p:txBody>
      </p:sp>
      <p:sp>
        <p:nvSpPr>
          <p:cNvPr id="33850" name="Line 57"/>
          <p:cNvSpPr>
            <a:spLocks noChangeShapeType="1"/>
          </p:cNvSpPr>
          <p:nvPr/>
        </p:nvSpPr>
        <p:spPr bwMode="auto">
          <a:xfrm>
            <a:off x="2366963" y="4881563"/>
            <a:ext cx="47625" cy="7937"/>
          </a:xfrm>
          <a:prstGeom prst="line">
            <a:avLst/>
          </a:prstGeom>
          <a:noFill/>
          <a:ln w="28575">
            <a:solidFill>
              <a:srgbClr val="000080"/>
            </a:solidFill>
            <a:round/>
            <a:headEnd/>
            <a:tailEnd/>
          </a:ln>
        </p:spPr>
        <p:txBody>
          <a:bodyPr/>
          <a:lstStyle/>
          <a:p>
            <a:endParaRPr lang="en-CA"/>
          </a:p>
        </p:txBody>
      </p:sp>
      <p:sp>
        <p:nvSpPr>
          <p:cNvPr id="33851" name="Line 58"/>
          <p:cNvSpPr>
            <a:spLocks noChangeShapeType="1"/>
          </p:cNvSpPr>
          <p:nvPr/>
        </p:nvSpPr>
        <p:spPr bwMode="auto">
          <a:xfrm>
            <a:off x="2414588" y="4889500"/>
            <a:ext cx="50800" cy="0"/>
          </a:xfrm>
          <a:prstGeom prst="line">
            <a:avLst/>
          </a:prstGeom>
          <a:noFill/>
          <a:ln w="28575">
            <a:solidFill>
              <a:srgbClr val="000080"/>
            </a:solidFill>
            <a:round/>
            <a:headEnd/>
            <a:tailEnd/>
          </a:ln>
        </p:spPr>
        <p:txBody>
          <a:bodyPr/>
          <a:lstStyle/>
          <a:p>
            <a:endParaRPr lang="en-CA"/>
          </a:p>
        </p:txBody>
      </p:sp>
      <p:sp>
        <p:nvSpPr>
          <p:cNvPr id="33852" name="Freeform 59"/>
          <p:cNvSpPr>
            <a:spLocks/>
          </p:cNvSpPr>
          <p:nvPr/>
        </p:nvSpPr>
        <p:spPr bwMode="auto">
          <a:xfrm>
            <a:off x="2465388" y="4889500"/>
            <a:ext cx="42862" cy="4763"/>
          </a:xfrm>
          <a:custGeom>
            <a:avLst/>
            <a:gdLst>
              <a:gd name="T0" fmla="*/ 0 w 34"/>
              <a:gd name="T1" fmla="*/ 0 h 4"/>
              <a:gd name="T2" fmla="*/ 17 w 34"/>
              <a:gd name="T3" fmla="*/ 0 h 4"/>
              <a:gd name="T4" fmla="*/ 34 w 34"/>
              <a:gd name="T5" fmla="*/ 4 h 4"/>
              <a:gd name="T6" fmla="*/ 0 60000 65536"/>
              <a:gd name="T7" fmla="*/ 0 60000 65536"/>
              <a:gd name="T8" fmla="*/ 0 60000 65536"/>
              <a:gd name="T9" fmla="*/ 0 w 34"/>
              <a:gd name="T10" fmla="*/ 0 h 4"/>
              <a:gd name="T11" fmla="*/ 34 w 34"/>
              <a:gd name="T12" fmla="*/ 4 h 4"/>
            </a:gdLst>
            <a:ahLst/>
            <a:cxnLst>
              <a:cxn ang="T6">
                <a:pos x="T0" y="T1"/>
              </a:cxn>
              <a:cxn ang="T7">
                <a:pos x="T2" y="T3"/>
              </a:cxn>
              <a:cxn ang="T8">
                <a:pos x="T4" y="T5"/>
              </a:cxn>
            </a:cxnLst>
            <a:rect l="T9" t="T10" r="T11" b="T12"/>
            <a:pathLst>
              <a:path w="34" h="4">
                <a:moveTo>
                  <a:pt x="0" y="0"/>
                </a:moveTo>
                <a:lnTo>
                  <a:pt x="17" y="0"/>
                </a:lnTo>
                <a:lnTo>
                  <a:pt x="34" y="4"/>
                </a:lnTo>
              </a:path>
            </a:pathLst>
          </a:custGeom>
          <a:noFill/>
          <a:ln w="28575">
            <a:solidFill>
              <a:srgbClr val="000080"/>
            </a:solidFill>
            <a:round/>
            <a:headEnd/>
            <a:tailEnd/>
          </a:ln>
        </p:spPr>
        <p:txBody>
          <a:bodyPr/>
          <a:lstStyle/>
          <a:p>
            <a:endParaRPr lang="en-CA"/>
          </a:p>
        </p:txBody>
      </p:sp>
      <p:sp>
        <p:nvSpPr>
          <p:cNvPr id="33853" name="Line 60"/>
          <p:cNvSpPr>
            <a:spLocks noChangeShapeType="1"/>
          </p:cNvSpPr>
          <p:nvPr/>
        </p:nvSpPr>
        <p:spPr bwMode="auto">
          <a:xfrm>
            <a:off x="2508250" y="4894263"/>
            <a:ext cx="49213" cy="1587"/>
          </a:xfrm>
          <a:prstGeom prst="line">
            <a:avLst/>
          </a:prstGeom>
          <a:noFill/>
          <a:ln w="28575">
            <a:solidFill>
              <a:srgbClr val="000080"/>
            </a:solidFill>
            <a:round/>
            <a:headEnd/>
            <a:tailEnd/>
          </a:ln>
        </p:spPr>
        <p:txBody>
          <a:bodyPr/>
          <a:lstStyle/>
          <a:p>
            <a:endParaRPr lang="en-CA"/>
          </a:p>
        </p:txBody>
      </p:sp>
      <p:sp>
        <p:nvSpPr>
          <p:cNvPr id="33854" name="Freeform 61"/>
          <p:cNvSpPr>
            <a:spLocks/>
          </p:cNvSpPr>
          <p:nvPr/>
        </p:nvSpPr>
        <p:spPr bwMode="auto">
          <a:xfrm>
            <a:off x="2557463" y="4894263"/>
            <a:ext cx="49212" cy="4762"/>
          </a:xfrm>
          <a:custGeom>
            <a:avLst/>
            <a:gdLst>
              <a:gd name="T0" fmla="*/ 0 w 38"/>
              <a:gd name="T1" fmla="*/ 0 h 4"/>
              <a:gd name="T2" fmla="*/ 21 w 38"/>
              <a:gd name="T3" fmla="*/ 0 h 4"/>
              <a:gd name="T4" fmla="*/ 38 w 38"/>
              <a:gd name="T5" fmla="*/ 4 h 4"/>
              <a:gd name="T6" fmla="*/ 0 60000 65536"/>
              <a:gd name="T7" fmla="*/ 0 60000 65536"/>
              <a:gd name="T8" fmla="*/ 0 60000 65536"/>
              <a:gd name="T9" fmla="*/ 0 w 38"/>
              <a:gd name="T10" fmla="*/ 0 h 4"/>
              <a:gd name="T11" fmla="*/ 38 w 38"/>
              <a:gd name="T12" fmla="*/ 4 h 4"/>
            </a:gdLst>
            <a:ahLst/>
            <a:cxnLst>
              <a:cxn ang="T6">
                <a:pos x="T0" y="T1"/>
              </a:cxn>
              <a:cxn ang="T7">
                <a:pos x="T2" y="T3"/>
              </a:cxn>
              <a:cxn ang="T8">
                <a:pos x="T4" y="T5"/>
              </a:cxn>
            </a:cxnLst>
            <a:rect l="T9" t="T10" r="T11" b="T12"/>
            <a:pathLst>
              <a:path w="38" h="4">
                <a:moveTo>
                  <a:pt x="0" y="0"/>
                </a:moveTo>
                <a:lnTo>
                  <a:pt x="21" y="0"/>
                </a:lnTo>
                <a:lnTo>
                  <a:pt x="38" y="4"/>
                </a:lnTo>
              </a:path>
            </a:pathLst>
          </a:custGeom>
          <a:noFill/>
          <a:ln w="28575">
            <a:solidFill>
              <a:srgbClr val="000080"/>
            </a:solidFill>
            <a:round/>
            <a:headEnd/>
            <a:tailEnd/>
          </a:ln>
        </p:spPr>
        <p:txBody>
          <a:bodyPr/>
          <a:lstStyle/>
          <a:p>
            <a:endParaRPr lang="en-CA"/>
          </a:p>
        </p:txBody>
      </p:sp>
      <p:sp>
        <p:nvSpPr>
          <p:cNvPr id="33855" name="Line 62"/>
          <p:cNvSpPr>
            <a:spLocks noChangeShapeType="1"/>
          </p:cNvSpPr>
          <p:nvPr/>
        </p:nvSpPr>
        <p:spPr bwMode="auto">
          <a:xfrm>
            <a:off x="2606675" y="4899025"/>
            <a:ext cx="44450" cy="1588"/>
          </a:xfrm>
          <a:prstGeom prst="line">
            <a:avLst/>
          </a:prstGeom>
          <a:noFill/>
          <a:ln w="28575">
            <a:solidFill>
              <a:srgbClr val="000080"/>
            </a:solidFill>
            <a:round/>
            <a:headEnd/>
            <a:tailEnd/>
          </a:ln>
        </p:spPr>
        <p:txBody>
          <a:bodyPr/>
          <a:lstStyle/>
          <a:p>
            <a:endParaRPr lang="en-CA"/>
          </a:p>
        </p:txBody>
      </p:sp>
      <p:sp>
        <p:nvSpPr>
          <p:cNvPr id="33856" name="Freeform 63"/>
          <p:cNvSpPr>
            <a:spLocks/>
          </p:cNvSpPr>
          <p:nvPr/>
        </p:nvSpPr>
        <p:spPr bwMode="auto">
          <a:xfrm>
            <a:off x="2651125" y="4899025"/>
            <a:ext cx="47625" cy="4763"/>
          </a:xfrm>
          <a:custGeom>
            <a:avLst/>
            <a:gdLst>
              <a:gd name="T0" fmla="*/ 0 w 37"/>
              <a:gd name="T1" fmla="*/ 0 h 4"/>
              <a:gd name="T2" fmla="*/ 16 w 37"/>
              <a:gd name="T3" fmla="*/ 0 h 4"/>
              <a:gd name="T4" fmla="*/ 37 w 37"/>
              <a:gd name="T5" fmla="*/ 4 h 4"/>
              <a:gd name="T6" fmla="*/ 0 60000 65536"/>
              <a:gd name="T7" fmla="*/ 0 60000 65536"/>
              <a:gd name="T8" fmla="*/ 0 60000 65536"/>
              <a:gd name="T9" fmla="*/ 0 w 37"/>
              <a:gd name="T10" fmla="*/ 0 h 4"/>
              <a:gd name="T11" fmla="*/ 37 w 37"/>
              <a:gd name="T12" fmla="*/ 4 h 4"/>
            </a:gdLst>
            <a:ahLst/>
            <a:cxnLst>
              <a:cxn ang="T6">
                <a:pos x="T0" y="T1"/>
              </a:cxn>
              <a:cxn ang="T7">
                <a:pos x="T2" y="T3"/>
              </a:cxn>
              <a:cxn ang="T8">
                <a:pos x="T4" y="T5"/>
              </a:cxn>
            </a:cxnLst>
            <a:rect l="T9" t="T10" r="T11" b="T12"/>
            <a:pathLst>
              <a:path w="37" h="4">
                <a:moveTo>
                  <a:pt x="0" y="0"/>
                </a:moveTo>
                <a:lnTo>
                  <a:pt x="16" y="0"/>
                </a:lnTo>
                <a:lnTo>
                  <a:pt x="37" y="4"/>
                </a:lnTo>
              </a:path>
            </a:pathLst>
          </a:custGeom>
          <a:noFill/>
          <a:ln w="28575">
            <a:solidFill>
              <a:srgbClr val="000080"/>
            </a:solidFill>
            <a:round/>
            <a:headEnd/>
            <a:tailEnd/>
          </a:ln>
        </p:spPr>
        <p:txBody>
          <a:bodyPr/>
          <a:lstStyle/>
          <a:p>
            <a:endParaRPr lang="en-CA"/>
          </a:p>
        </p:txBody>
      </p:sp>
      <p:sp>
        <p:nvSpPr>
          <p:cNvPr id="33857" name="Line 64"/>
          <p:cNvSpPr>
            <a:spLocks noChangeShapeType="1"/>
          </p:cNvSpPr>
          <p:nvPr/>
        </p:nvSpPr>
        <p:spPr bwMode="auto">
          <a:xfrm>
            <a:off x="2698750" y="4903788"/>
            <a:ext cx="49213" cy="1587"/>
          </a:xfrm>
          <a:prstGeom prst="line">
            <a:avLst/>
          </a:prstGeom>
          <a:noFill/>
          <a:ln w="28575">
            <a:solidFill>
              <a:srgbClr val="000080"/>
            </a:solidFill>
            <a:round/>
            <a:headEnd/>
            <a:tailEnd/>
          </a:ln>
        </p:spPr>
        <p:txBody>
          <a:bodyPr/>
          <a:lstStyle/>
          <a:p>
            <a:endParaRPr lang="en-CA"/>
          </a:p>
        </p:txBody>
      </p:sp>
      <p:sp>
        <p:nvSpPr>
          <p:cNvPr id="33858" name="Freeform 65"/>
          <p:cNvSpPr>
            <a:spLocks/>
          </p:cNvSpPr>
          <p:nvPr/>
        </p:nvSpPr>
        <p:spPr bwMode="auto">
          <a:xfrm>
            <a:off x="2747963" y="4903788"/>
            <a:ext cx="49212" cy="6350"/>
          </a:xfrm>
          <a:custGeom>
            <a:avLst/>
            <a:gdLst>
              <a:gd name="T0" fmla="*/ 0 w 38"/>
              <a:gd name="T1" fmla="*/ 0 h 4"/>
              <a:gd name="T2" fmla="*/ 21 w 38"/>
              <a:gd name="T3" fmla="*/ 0 h 4"/>
              <a:gd name="T4" fmla="*/ 38 w 38"/>
              <a:gd name="T5" fmla="*/ 4 h 4"/>
              <a:gd name="T6" fmla="*/ 0 60000 65536"/>
              <a:gd name="T7" fmla="*/ 0 60000 65536"/>
              <a:gd name="T8" fmla="*/ 0 60000 65536"/>
              <a:gd name="T9" fmla="*/ 0 w 38"/>
              <a:gd name="T10" fmla="*/ 0 h 4"/>
              <a:gd name="T11" fmla="*/ 38 w 38"/>
              <a:gd name="T12" fmla="*/ 4 h 4"/>
            </a:gdLst>
            <a:ahLst/>
            <a:cxnLst>
              <a:cxn ang="T6">
                <a:pos x="T0" y="T1"/>
              </a:cxn>
              <a:cxn ang="T7">
                <a:pos x="T2" y="T3"/>
              </a:cxn>
              <a:cxn ang="T8">
                <a:pos x="T4" y="T5"/>
              </a:cxn>
            </a:cxnLst>
            <a:rect l="T9" t="T10" r="T11" b="T12"/>
            <a:pathLst>
              <a:path w="38" h="4">
                <a:moveTo>
                  <a:pt x="0" y="0"/>
                </a:moveTo>
                <a:lnTo>
                  <a:pt x="21" y="0"/>
                </a:lnTo>
                <a:lnTo>
                  <a:pt x="38" y="4"/>
                </a:lnTo>
              </a:path>
            </a:pathLst>
          </a:custGeom>
          <a:noFill/>
          <a:ln w="28575">
            <a:solidFill>
              <a:srgbClr val="000080"/>
            </a:solidFill>
            <a:round/>
            <a:headEnd/>
            <a:tailEnd/>
          </a:ln>
        </p:spPr>
        <p:txBody>
          <a:bodyPr/>
          <a:lstStyle/>
          <a:p>
            <a:endParaRPr lang="en-CA"/>
          </a:p>
        </p:txBody>
      </p:sp>
      <p:sp>
        <p:nvSpPr>
          <p:cNvPr id="33859" name="Line 66"/>
          <p:cNvSpPr>
            <a:spLocks noChangeShapeType="1"/>
          </p:cNvSpPr>
          <p:nvPr/>
        </p:nvSpPr>
        <p:spPr bwMode="auto">
          <a:xfrm>
            <a:off x="2797175" y="4910138"/>
            <a:ext cx="44450" cy="1587"/>
          </a:xfrm>
          <a:prstGeom prst="line">
            <a:avLst/>
          </a:prstGeom>
          <a:noFill/>
          <a:ln w="28575">
            <a:solidFill>
              <a:srgbClr val="000080"/>
            </a:solidFill>
            <a:round/>
            <a:headEnd/>
            <a:tailEnd/>
          </a:ln>
        </p:spPr>
        <p:txBody>
          <a:bodyPr/>
          <a:lstStyle/>
          <a:p>
            <a:endParaRPr lang="en-CA"/>
          </a:p>
        </p:txBody>
      </p:sp>
      <p:sp>
        <p:nvSpPr>
          <p:cNvPr id="33860" name="Line 67"/>
          <p:cNvSpPr>
            <a:spLocks noChangeShapeType="1"/>
          </p:cNvSpPr>
          <p:nvPr/>
        </p:nvSpPr>
        <p:spPr bwMode="auto">
          <a:xfrm>
            <a:off x="2841625" y="4910138"/>
            <a:ext cx="49213" cy="1587"/>
          </a:xfrm>
          <a:prstGeom prst="line">
            <a:avLst/>
          </a:prstGeom>
          <a:noFill/>
          <a:ln w="28575">
            <a:solidFill>
              <a:srgbClr val="000080"/>
            </a:solidFill>
            <a:round/>
            <a:headEnd/>
            <a:tailEnd/>
          </a:ln>
        </p:spPr>
        <p:txBody>
          <a:bodyPr/>
          <a:lstStyle/>
          <a:p>
            <a:endParaRPr lang="en-CA"/>
          </a:p>
        </p:txBody>
      </p:sp>
      <p:sp>
        <p:nvSpPr>
          <p:cNvPr id="33861" name="Freeform 68"/>
          <p:cNvSpPr>
            <a:spLocks/>
          </p:cNvSpPr>
          <p:nvPr/>
        </p:nvSpPr>
        <p:spPr bwMode="auto">
          <a:xfrm>
            <a:off x="2890838" y="4910138"/>
            <a:ext cx="49212" cy="6350"/>
          </a:xfrm>
          <a:custGeom>
            <a:avLst/>
            <a:gdLst>
              <a:gd name="T0" fmla="*/ 0 w 38"/>
              <a:gd name="T1" fmla="*/ 0 h 5"/>
              <a:gd name="T2" fmla="*/ 21 w 38"/>
              <a:gd name="T3" fmla="*/ 0 h 5"/>
              <a:gd name="T4" fmla="*/ 38 w 38"/>
              <a:gd name="T5" fmla="*/ 5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0"/>
                </a:moveTo>
                <a:lnTo>
                  <a:pt x="21" y="0"/>
                </a:lnTo>
                <a:lnTo>
                  <a:pt x="38" y="5"/>
                </a:lnTo>
              </a:path>
            </a:pathLst>
          </a:custGeom>
          <a:noFill/>
          <a:ln w="28575">
            <a:solidFill>
              <a:srgbClr val="000080"/>
            </a:solidFill>
            <a:round/>
            <a:headEnd/>
            <a:tailEnd/>
          </a:ln>
        </p:spPr>
        <p:txBody>
          <a:bodyPr/>
          <a:lstStyle/>
          <a:p>
            <a:endParaRPr lang="en-CA"/>
          </a:p>
        </p:txBody>
      </p:sp>
      <p:sp>
        <p:nvSpPr>
          <p:cNvPr id="33862" name="Line 69"/>
          <p:cNvSpPr>
            <a:spLocks noChangeShapeType="1"/>
          </p:cNvSpPr>
          <p:nvPr/>
        </p:nvSpPr>
        <p:spPr bwMode="auto">
          <a:xfrm>
            <a:off x="2940050" y="4916488"/>
            <a:ext cx="44450" cy="1587"/>
          </a:xfrm>
          <a:prstGeom prst="line">
            <a:avLst/>
          </a:prstGeom>
          <a:noFill/>
          <a:ln w="28575">
            <a:solidFill>
              <a:srgbClr val="000080"/>
            </a:solidFill>
            <a:round/>
            <a:headEnd/>
            <a:tailEnd/>
          </a:ln>
        </p:spPr>
        <p:txBody>
          <a:bodyPr/>
          <a:lstStyle/>
          <a:p>
            <a:endParaRPr lang="en-CA"/>
          </a:p>
        </p:txBody>
      </p:sp>
      <p:sp>
        <p:nvSpPr>
          <p:cNvPr id="33863" name="Line 70"/>
          <p:cNvSpPr>
            <a:spLocks noChangeShapeType="1"/>
          </p:cNvSpPr>
          <p:nvPr/>
        </p:nvSpPr>
        <p:spPr bwMode="auto">
          <a:xfrm>
            <a:off x="2984500" y="4916488"/>
            <a:ext cx="47625" cy="1587"/>
          </a:xfrm>
          <a:prstGeom prst="line">
            <a:avLst/>
          </a:prstGeom>
          <a:noFill/>
          <a:ln w="28575">
            <a:solidFill>
              <a:srgbClr val="000080"/>
            </a:solidFill>
            <a:round/>
            <a:headEnd/>
            <a:tailEnd/>
          </a:ln>
        </p:spPr>
        <p:txBody>
          <a:bodyPr/>
          <a:lstStyle/>
          <a:p>
            <a:endParaRPr lang="en-CA"/>
          </a:p>
        </p:txBody>
      </p:sp>
      <p:sp>
        <p:nvSpPr>
          <p:cNvPr id="33864" name="Line 71"/>
          <p:cNvSpPr>
            <a:spLocks noChangeShapeType="1"/>
          </p:cNvSpPr>
          <p:nvPr/>
        </p:nvSpPr>
        <p:spPr bwMode="auto">
          <a:xfrm>
            <a:off x="3032125" y="4916488"/>
            <a:ext cx="49213" cy="1587"/>
          </a:xfrm>
          <a:prstGeom prst="line">
            <a:avLst/>
          </a:prstGeom>
          <a:noFill/>
          <a:ln w="28575">
            <a:solidFill>
              <a:srgbClr val="000080"/>
            </a:solidFill>
            <a:round/>
            <a:headEnd/>
            <a:tailEnd/>
          </a:ln>
        </p:spPr>
        <p:txBody>
          <a:bodyPr/>
          <a:lstStyle/>
          <a:p>
            <a:endParaRPr lang="en-CA"/>
          </a:p>
        </p:txBody>
      </p:sp>
      <p:sp>
        <p:nvSpPr>
          <p:cNvPr id="33865" name="Line 72"/>
          <p:cNvSpPr>
            <a:spLocks noChangeShapeType="1"/>
          </p:cNvSpPr>
          <p:nvPr/>
        </p:nvSpPr>
        <p:spPr bwMode="auto">
          <a:xfrm>
            <a:off x="3081338" y="4916488"/>
            <a:ext cx="49212" cy="1587"/>
          </a:xfrm>
          <a:prstGeom prst="line">
            <a:avLst/>
          </a:prstGeom>
          <a:noFill/>
          <a:ln w="28575">
            <a:solidFill>
              <a:srgbClr val="000080"/>
            </a:solidFill>
            <a:round/>
            <a:headEnd/>
            <a:tailEnd/>
          </a:ln>
        </p:spPr>
        <p:txBody>
          <a:bodyPr/>
          <a:lstStyle/>
          <a:p>
            <a:endParaRPr lang="en-CA"/>
          </a:p>
        </p:txBody>
      </p:sp>
      <p:sp>
        <p:nvSpPr>
          <p:cNvPr id="33866" name="Line 73"/>
          <p:cNvSpPr>
            <a:spLocks noChangeShapeType="1"/>
          </p:cNvSpPr>
          <p:nvPr/>
        </p:nvSpPr>
        <p:spPr bwMode="auto">
          <a:xfrm>
            <a:off x="3130550" y="4916488"/>
            <a:ext cx="42863" cy="1587"/>
          </a:xfrm>
          <a:prstGeom prst="line">
            <a:avLst/>
          </a:prstGeom>
          <a:noFill/>
          <a:ln w="28575">
            <a:solidFill>
              <a:srgbClr val="000080"/>
            </a:solidFill>
            <a:round/>
            <a:headEnd/>
            <a:tailEnd/>
          </a:ln>
        </p:spPr>
        <p:txBody>
          <a:bodyPr/>
          <a:lstStyle/>
          <a:p>
            <a:endParaRPr lang="en-CA"/>
          </a:p>
        </p:txBody>
      </p:sp>
      <p:sp>
        <p:nvSpPr>
          <p:cNvPr id="33867" name="Freeform 74"/>
          <p:cNvSpPr>
            <a:spLocks/>
          </p:cNvSpPr>
          <p:nvPr/>
        </p:nvSpPr>
        <p:spPr bwMode="auto">
          <a:xfrm>
            <a:off x="3173413" y="4916488"/>
            <a:ext cx="50800" cy="4762"/>
          </a:xfrm>
          <a:custGeom>
            <a:avLst/>
            <a:gdLst>
              <a:gd name="T0" fmla="*/ 0 w 38"/>
              <a:gd name="T1" fmla="*/ 0 h 4"/>
              <a:gd name="T2" fmla="*/ 17 w 38"/>
              <a:gd name="T3" fmla="*/ 0 h 4"/>
              <a:gd name="T4" fmla="*/ 38 w 38"/>
              <a:gd name="T5" fmla="*/ 4 h 4"/>
              <a:gd name="T6" fmla="*/ 0 60000 65536"/>
              <a:gd name="T7" fmla="*/ 0 60000 65536"/>
              <a:gd name="T8" fmla="*/ 0 60000 65536"/>
              <a:gd name="T9" fmla="*/ 0 w 38"/>
              <a:gd name="T10" fmla="*/ 0 h 4"/>
              <a:gd name="T11" fmla="*/ 38 w 38"/>
              <a:gd name="T12" fmla="*/ 4 h 4"/>
            </a:gdLst>
            <a:ahLst/>
            <a:cxnLst>
              <a:cxn ang="T6">
                <a:pos x="T0" y="T1"/>
              </a:cxn>
              <a:cxn ang="T7">
                <a:pos x="T2" y="T3"/>
              </a:cxn>
              <a:cxn ang="T8">
                <a:pos x="T4" y="T5"/>
              </a:cxn>
            </a:cxnLst>
            <a:rect l="T9" t="T10" r="T11" b="T12"/>
            <a:pathLst>
              <a:path w="38" h="4">
                <a:moveTo>
                  <a:pt x="0" y="0"/>
                </a:moveTo>
                <a:lnTo>
                  <a:pt x="17" y="0"/>
                </a:lnTo>
                <a:lnTo>
                  <a:pt x="38" y="4"/>
                </a:lnTo>
              </a:path>
            </a:pathLst>
          </a:custGeom>
          <a:noFill/>
          <a:ln w="28575">
            <a:solidFill>
              <a:srgbClr val="000080"/>
            </a:solidFill>
            <a:round/>
            <a:headEnd/>
            <a:tailEnd/>
          </a:ln>
        </p:spPr>
        <p:txBody>
          <a:bodyPr/>
          <a:lstStyle/>
          <a:p>
            <a:endParaRPr lang="en-CA"/>
          </a:p>
        </p:txBody>
      </p:sp>
      <p:sp>
        <p:nvSpPr>
          <p:cNvPr id="33868" name="Line 75"/>
          <p:cNvSpPr>
            <a:spLocks noChangeShapeType="1"/>
          </p:cNvSpPr>
          <p:nvPr/>
        </p:nvSpPr>
        <p:spPr bwMode="auto">
          <a:xfrm>
            <a:off x="3224213" y="4921250"/>
            <a:ext cx="49212" cy="1588"/>
          </a:xfrm>
          <a:prstGeom prst="line">
            <a:avLst/>
          </a:prstGeom>
          <a:noFill/>
          <a:ln w="28575">
            <a:solidFill>
              <a:srgbClr val="000080"/>
            </a:solidFill>
            <a:round/>
            <a:headEnd/>
            <a:tailEnd/>
          </a:ln>
        </p:spPr>
        <p:txBody>
          <a:bodyPr/>
          <a:lstStyle/>
          <a:p>
            <a:endParaRPr lang="en-CA"/>
          </a:p>
        </p:txBody>
      </p:sp>
      <p:sp>
        <p:nvSpPr>
          <p:cNvPr id="33869" name="Line 76"/>
          <p:cNvSpPr>
            <a:spLocks noChangeShapeType="1"/>
          </p:cNvSpPr>
          <p:nvPr/>
        </p:nvSpPr>
        <p:spPr bwMode="auto">
          <a:xfrm>
            <a:off x="3273425" y="4921250"/>
            <a:ext cx="44450" cy="1588"/>
          </a:xfrm>
          <a:prstGeom prst="line">
            <a:avLst/>
          </a:prstGeom>
          <a:noFill/>
          <a:ln w="28575">
            <a:solidFill>
              <a:srgbClr val="000080"/>
            </a:solidFill>
            <a:round/>
            <a:headEnd/>
            <a:tailEnd/>
          </a:ln>
        </p:spPr>
        <p:txBody>
          <a:bodyPr/>
          <a:lstStyle/>
          <a:p>
            <a:endParaRPr lang="en-CA"/>
          </a:p>
        </p:txBody>
      </p:sp>
      <p:sp>
        <p:nvSpPr>
          <p:cNvPr id="33870" name="Line 77"/>
          <p:cNvSpPr>
            <a:spLocks noChangeShapeType="1"/>
          </p:cNvSpPr>
          <p:nvPr/>
        </p:nvSpPr>
        <p:spPr bwMode="auto">
          <a:xfrm>
            <a:off x="3317875" y="4921250"/>
            <a:ext cx="47625" cy="1588"/>
          </a:xfrm>
          <a:prstGeom prst="line">
            <a:avLst/>
          </a:prstGeom>
          <a:noFill/>
          <a:ln w="28575">
            <a:solidFill>
              <a:srgbClr val="000080"/>
            </a:solidFill>
            <a:round/>
            <a:headEnd/>
            <a:tailEnd/>
          </a:ln>
        </p:spPr>
        <p:txBody>
          <a:bodyPr/>
          <a:lstStyle/>
          <a:p>
            <a:endParaRPr lang="en-CA"/>
          </a:p>
        </p:txBody>
      </p:sp>
      <p:sp>
        <p:nvSpPr>
          <p:cNvPr id="33871" name="Line 78"/>
          <p:cNvSpPr>
            <a:spLocks noChangeShapeType="1"/>
          </p:cNvSpPr>
          <p:nvPr/>
        </p:nvSpPr>
        <p:spPr bwMode="auto">
          <a:xfrm>
            <a:off x="3365500" y="4921250"/>
            <a:ext cx="825500" cy="1588"/>
          </a:xfrm>
          <a:prstGeom prst="line">
            <a:avLst/>
          </a:prstGeom>
          <a:noFill/>
          <a:ln w="28575">
            <a:solidFill>
              <a:srgbClr val="000080"/>
            </a:solidFill>
            <a:round/>
            <a:headEnd/>
            <a:tailEnd/>
          </a:ln>
        </p:spPr>
        <p:txBody>
          <a:bodyPr/>
          <a:lstStyle/>
          <a:p>
            <a:endParaRPr lang="en-CA"/>
          </a:p>
        </p:txBody>
      </p:sp>
      <p:sp>
        <p:nvSpPr>
          <p:cNvPr id="33872" name="Rectangle 79"/>
          <p:cNvSpPr>
            <a:spLocks noChangeArrowheads="1"/>
          </p:cNvSpPr>
          <p:nvPr/>
        </p:nvSpPr>
        <p:spPr bwMode="auto">
          <a:xfrm>
            <a:off x="374650" y="4751388"/>
            <a:ext cx="169863" cy="365125"/>
          </a:xfrm>
          <a:prstGeom prst="rect">
            <a:avLst/>
          </a:prstGeom>
          <a:noFill/>
          <a:ln w="9525">
            <a:noFill/>
            <a:miter lim="800000"/>
            <a:headEnd/>
            <a:tailEnd/>
          </a:ln>
        </p:spPr>
        <p:txBody>
          <a:bodyPr wrap="none" lIns="0" tIns="0" rIns="0" bIns="0">
            <a:spAutoFit/>
          </a:bodyPr>
          <a:lstStyle/>
          <a:p>
            <a:r>
              <a:rPr lang="en-US">
                <a:solidFill>
                  <a:srgbClr val="000000"/>
                </a:solidFill>
              </a:rPr>
              <a:t>0</a:t>
            </a:r>
            <a:endParaRPr lang="en-US"/>
          </a:p>
        </p:txBody>
      </p:sp>
      <p:sp>
        <p:nvSpPr>
          <p:cNvPr id="33873" name="Rectangle 80"/>
          <p:cNvSpPr>
            <a:spLocks noChangeArrowheads="1"/>
          </p:cNvSpPr>
          <p:nvPr/>
        </p:nvSpPr>
        <p:spPr bwMode="auto">
          <a:xfrm>
            <a:off x="374650" y="2751138"/>
            <a:ext cx="152400" cy="365125"/>
          </a:xfrm>
          <a:prstGeom prst="rect">
            <a:avLst/>
          </a:prstGeom>
          <a:noFill/>
          <a:ln w="9525">
            <a:noFill/>
            <a:miter lim="800000"/>
            <a:headEnd/>
            <a:tailEnd/>
          </a:ln>
        </p:spPr>
        <p:txBody>
          <a:bodyPr wrap="none" lIns="0" tIns="0" rIns="0" bIns="0">
            <a:spAutoFit/>
          </a:bodyPr>
          <a:lstStyle/>
          <a:p>
            <a:r>
              <a:rPr lang="en-US">
                <a:solidFill>
                  <a:srgbClr val="000000"/>
                </a:solidFill>
              </a:rPr>
              <a:t>c</a:t>
            </a:r>
            <a:endParaRPr lang="en-US"/>
          </a:p>
        </p:txBody>
      </p:sp>
      <p:sp>
        <p:nvSpPr>
          <p:cNvPr id="33874" name="Rectangle 81"/>
          <p:cNvSpPr>
            <a:spLocks noChangeArrowheads="1"/>
          </p:cNvSpPr>
          <p:nvPr/>
        </p:nvSpPr>
        <p:spPr bwMode="auto">
          <a:xfrm>
            <a:off x="485775" y="4986338"/>
            <a:ext cx="169863" cy="365125"/>
          </a:xfrm>
          <a:prstGeom prst="rect">
            <a:avLst/>
          </a:prstGeom>
          <a:noFill/>
          <a:ln w="9525">
            <a:noFill/>
            <a:miter lim="800000"/>
            <a:headEnd/>
            <a:tailEnd/>
          </a:ln>
        </p:spPr>
        <p:txBody>
          <a:bodyPr wrap="none" lIns="0" tIns="0" rIns="0" bIns="0">
            <a:spAutoFit/>
          </a:bodyPr>
          <a:lstStyle/>
          <a:p>
            <a:r>
              <a:rPr lang="en-US">
                <a:solidFill>
                  <a:srgbClr val="000000"/>
                </a:solidFill>
              </a:rPr>
              <a:t>0</a:t>
            </a:r>
            <a:endParaRPr lang="en-US"/>
          </a:p>
        </p:txBody>
      </p:sp>
      <p:sp>
        <p:nvSpPr>
          <p:cNvPr id="33875" name="Text Box 82"/>
          <p:cNvSpPr txBox="1">
            <a:spLocks noChangeArrowheads="1"/>
          </p:cNvSpPr>
          <p:nvPr/>
        </p:nvSpPr>
        <p:spPr bwMode="auto">
          <a:xfrm>
            <a:off x="874713" y="4875213"/>
            <a:ext cx="354012" cy="457200"/>
          </a:xfrm>
          <a:prstGeom prst="rect">
            <a:avLst/>
          </a:prstGeom>
          <a:noFill/>
          <a:ln w="9525">
            <a:noFill/>
            <a:miter lim="800000"/>
            <a:headEnd/>
            <a:tailEnd/>
          </a:ln>
        </p:spPr>
        <p:txBody>
          <a:bodyPr wrap="none">
            <a:spAutoFit/>
          </a:bodyPr>
          <a:lstStyle/>
          <a:p>
            <a:r>
              <a:rPr lang="en-US"/>
              <a:t>L</a:t>
            </a:r>
          </a:p>
        </p:txBody>
      </p:sp>
      <p:sp>
        <p:nvSpPr>
          <p:cNvPr id="33876" name="Line 83"/>
          <p:cNvSpPr>
            <a:spLocks noChangeShapeType="1"/>
          </p:cNvSpPr>
          <p:nvPr/>
        </p:nvSpPr>
        <p:spPr bwMode="auto">
          <a:xfrm flipH="1">
            <a:off x="552450" y="2938463"/>
            <a:ext cx="9525" cy="1993900"/>
          </a:xfrm>
          <a:prstGeom prst="line">
            <a:avLst/>
          </a:prstGeom>
          <a:noFill/>
          <a:ln w="28575">
            <a:solidFill>
              <a:schemeClr val="accent2"/>
            </a:solidFill>
            <a:round/>
            <a:headEnd/>
            <a:tailEnd/>
          </a:ln>
        </p:spPr>
        <p:txBody>
          <a:bodyPr/>
          <a:lstStyle/>
          <a:p>
            <a:endParaRPr lang="en-CA"/>
          </a:p>
        </p:txBody>
      </p:sp>
      <p:sp>
        <p:nvSpPr>
          <p:cNvPr id="33877" name="Line 84"/>
          <p:cNvSpPr>
            <a:spLocks noChangeShapeType="1"/>
          </p:cNvSpPr>
          <p:nvPr/>
        </p:nvSpPr>
        <p:spPr bwMode="auto">
          <a:xfrm flipH="1">
            <a:off x="0" y="4926013"/>
            <a:ext cx="561975" cy="0"/>
          </a:xfrm>
          <a:prstGeom prst="line">
            <a:avLst/>
          </a:prstGeom>
          <a:noFill/>
          <a:ln w="28575">
            <a:solidFill>
              <a:schemeClr val="accent2"/>
            </a:solidFill>
            <a:round/>
            <a:headEnd/>
            <a:tailEnd/>
          </a:ln>
        </p:spPr>
        <p:txBody>
          <a:bodyPr/>
          <a:lstStyle/>
          <a:p>
            <a:endParaRPr lang="en-CA"/>
          </a:p>
        </p:txBody>
      </p:sp>
      <p:sp>
        <p:nvSpPr>
          <p:cNvPr id="33878" name="Rectangle 85"/>
          <p:cNvSpPr>
            <a:spLocks noChangeArrowheads="1"/>
          </p:cNvSpPr>
          <p:nvPr/>
        </p:nvSpPr>
        <p:spPr bwMode="auto">
          <a:xfrm>
            <a:off x="0" y="2133600"/>
            <a:ext cx="1298575" cy="457200"/>
          </a:xfrm>
          <a:prstGeom prst="rect">
            <a:avLst/>
          </a:prstGeom>
          <a:noFill/>
          <a:ln w="9525">
            <a:noFill/>
            <a:miter lim="800000"/>
            <a:headEnd/>
            <a:tailEnd/>
          </a:ln>
        </p:spPr>
        <p:txBody>
          <a:bodyPr wrap="none">
            <a:spAutoFit/>
          </a:bodyPr>
          <a:lstStyle/>
          <a:p>
            <a:r>
              <a:rPr lang="en-US">
                <a:latin typeface="Symbol" pitchFamily="18" charset="2"/>
              </a:rPr>
              <a:t>Y</a:t>
            </a:r>
            <a:r>
              <a:rPr lang="en-US"/>
              <a:t>(x,t=0)</a:t>
            </a:r>
          </a:p>
        </p:txBody>
      </p:sp>
      <p:sp>
        <p:nvSpPr>
          <p:cNvPr id="33879" name="Text Box 86"/>
          <p:cNvSpPr txBox="1">
            <a:spLocks noChangeArrowheads="1"/>
          </p:cNvSpPr>
          <p:nvPr/>
        </p:nvSpPr>
        <p:spPr bwMode="auto">
          <a:xfrm>
            <a:off x="1828800" y="1752600"/>
            <a:ext cx="7162800" cy="1187450"/>
          </a:xfrm>
          <a:prstGeom prst="rect">
            <a:avLst/>
          </a:prstGeom>
          <a:noFill/>
          <a:ln w="9525">
            <a:noFill/>
            <a:miter lim="800000"/>
            <a:headEnd/>
            <a:tailEnd/>
          </a:ln>
        </p:spPr>
        <p:txBody>
          <a:bodyPr>
            <a:spAutoFit/>
          </a:bodyPr>
          <a:lstStyle/>
          <a:p>
            <a:r>
              <a:rPr lang="en-US" u="sng">
                <a:solidFill>
                  <a:srgbClr val="FF5050"/>
                </a:solidFill>
              </a:rPr>
              <a:t>What is the value of normalization constant, c?</a:t>
            </a:r>
            <a:r>
              <a:rPr lang="en-US">
                <a:solidFill>
                  <a:srgbClr val="FF5050"/>
                </a:solidFill>
              </a:rPr>
              <a:t> </a:t>
            </a:r>
          </a:p>
          <a:p>
            <a:r>
              <a:rPr lang="en-US"/>
              <a:t>Particle is always somewhere in space, so |</a:t>
            </a:r>
            <a:r>
              <a:rPr lang="en-US">
                <a:latin typeface="Symbol" pitchFamily="18" charset="2"/>
              </a:rPr>
              <a:t>Y</a:t>
            </a:r>
            <a:r>
              <a:rPr lang="en-US"/>
              <a:t>(x,t=0)|</a:t>
            </a:r>
            <a:r>
              <a:rPr lang="en-US" baseline="30000"/>
              <a:t>2 </a:t>
            </a:r>
            <a:r>
              <a:rPr lang="en-US"/>
              <a:t>integrated over all space must be 1!! </a:t>
            </a:r>
          </a:p>
        </p:txBody>
      </p:sp>
      <p:grpSp>
        <p:nvGrpSpPr>
          <p:cNvPr id="104" name="Group 103"/>
          <p:cNvGrpSpPr/>
          <p:nvPr/>
        </p:nvGrpSpPr>
        <p:grpSpPr>
          <a:xfrm>
            <a:off x="4191000" y="3505200"/>
            <a:ext cx="4800600" cy="1371600"/>
            <a:chOff x="4191000" y="3505200"/>
            <a:chExt cx="4800600" cy="1371600"/>
          </a:xfrm>
        </p:grpSpPr>
        <p:sp>
          <p:nvSpPr>
            <p:cNvPr id="33880" name="Rectangle 87"/>
            <p:cNvSpPr>
              <a:spLocks noChangeArrowheads="1"/>
            </p:cNvSpPr>
            <p:nvPr/>
          </p:nvSpPr>
          <p:spPr bwMode="auto">
            <a:xfrm>
              <a:off x="4419600" y="3505200"/>
              <a:ext cx="4572000" cy="822325"/>
            </a:xfrm>
            <a:prstGeom prst="rect">
              <a:avLst/>
            </a:prstGeom>
            <a:noFill/>
            <a:ln w="9525">
              <a:noFill/>
              <a:miter lim="800000"/>
              <a:headEnd/>
              <a:tailEnd/>
            </a:ln>
          </p:spPr>
          <p:txBody>
            <a:bodyPr wrap="none">
              <a:spAutoFit/>
            </a:bodyPr>
            <a:lstStyle/>
            <a:p>
              <a:endParaRPr lang="en-US" dirty="0"/>
            </a:p>
            <a:p>
              <a:r>
                <a:rPr lang="en-US" dirty="0"/>
                <a:t>  P(</a:t>
              </a:r>
              <a:r>
                <a:rPr lang="en-US" dirty="0" err="1"/>
                <a:t>x,t</a:t>
              </a:r>
              <a:r>
                <a:rPr lang="en-US" dirty="0"/>
                <a:t>=0)</a:t>
              </a:r>
              <a:r>
                <a:rPr lang="en-US" dirty="0" err="1"/>
                <a:t>dx</a:t>
              </a:r>
              <a:r>
                <a:rPr lang="en-US" dirty="0"/>
                <a:t> =     |</a:t>
              </a:r>
              <a:r>
                <a:rPr lang="en-US" dirty="0">
                  <a:latin typeface="Symbol" pitchFamily="18" charset="2"/>
                </a:rPr>
                <a:t>Y</a:t>
              </a:r>
              <a:r>
                <a:rPr lang="en-US" dirty="0"/>
                <a:t>(</a:t>
              </a:r>
              <a:r>
                <a:rPr lang="en-US" dirty="0" err="1"/>
                <a:t>x,t</a:t>
              </a:r>
              <a:r>
                <a:rPr lang="en-US" dirty="0"/>
                <a:t>=0)|</a:t>
              </a:r>
              <a:r>
                <a:rPr lang="en-US" baseline="30000" dirty="0"/>
                <a:t>2</a:t>
              </a:r>
              <a:r>
                <a:rPr lang="en-US" dirty="0"/>
                <a:t>dx =1</a:t>
              </a:r>
            </a:p>
          </p:txBody>
        </p:sp>
        <p:sp>
          <p:nvSpPr>
            <p:cNvPr id="33881" name="Freeform 88"/>
            <p:cNvSpPr>
              <a:spLocks/>
            </p:cNvSpPr>
            <p:nvPr/>
          </p:nvSpPr>
          <p:spPr bwMode="auto">
            <a:xfrm>
              <a:off x="4419600" y="3695700"/>
              <a:ext cx="152400" cy="800100"/>
            </a:xfrm>
            <a:custGeom>
              <a:avLst/>
              <a:gdLst>
                <a:gd name="T0" fmla="*/ 96 w 96"/>
                <a:gd name="T1" fmla="*/ 120 h 624"/>
                <a:gd name="T2" fmla="*/ 48 w 96"/>
                <a:gd name="T3" fmla="*/ 72 h 624"/>
                <a:gd name="T4" fmla="*/ 48 w 96"/>
                <a:gd name="T5" fmla="*/ 552 h 624"/>
                <a:gd name="T6" fmla="*/ 0 w 96"/>
                <a:gd name="T7" fmla="*/ 504 h 624"/>
                <a:gd name="T8" fmla="*/ 0 60000 65536"/>
                <a:gd name="T9" fmla="*/ 0 60000 65536"/>
                <a:gd name="T10" fmla="*/ 0 60000 65536"/>
                <a:gd name="T11" fmla="*/ 0 60000 65536"/>
                <a:gd name="T12" fmla="*/ 0 w 96"/>
                <a:gd name="T13" fmla="*/ 0 h 624"/>
                <a:gd name="T14" fmla="*/ 96 w 96"/>
                <a:gd name="T15" fmla="*/ 624 h 624"/>
              </a:gdLst>
              <a:ahLst/>
              <a:cxnLst>
                <a:cxn ang="T8">
                  <a:pos x="T0" y="T1"/>
                </a:cxn>
                <a:cxn ang="T9">
                  <a:pos x="T2" y="T3"/>
                </a:cxn>
                <a:cxn ang="T10">
                  <a:pos x="T4" y="T5"/>
                </a:cxn>
                <a:cxn ang="T11">
                  <a:pos x="T6" y="T7"/>
                </a:cxn>
              </a:cxnLst>
              <a:rect l="T12" t="T13" r="T14" b="T15"/>
              <a:pathLst>
                <a:path w="96" h="624">
                  <a:moveTo>
                    <a:pt x="96" y="120"/>
                  </a:moveTo>
                  <a:cubicBezTo>
                    <a:pt x="76" y="60"/>
                    <a:pt x="56" y="0"/>
                    <a:pt x="48" y="72"/>
                  </a:cubicBezTo>
                  <a:cubicBezTo>
                    <a:pt x="40" y="144"/>
                    <a:pt x="56" y="480"/>
                    <a:pt x="48" y="552"/>
                  </a:cubicBezTo>
                  <a:cubicBezTo>
                    <a:pt x="40" y="624"/>
                    <a:pt x="20" y="564"/>
                    <a:pt x="0" y="504"/>
                  </a:cubicBezTo>
                </a:path>
              </a:pathLst>
            </a:custGeom>
            <a:noFill/>
            <a:ln w="9525">
              <a:solidFill>
                <a:schemeClr val="tx1"/>
              </a:solidFill>
              <a:round/>
              <a:headEnd/>
              <a:tailEnd/>
            </a:ln>
          </p:spPr>
          <p:txBody>
            <a:bodyPr/>
            <a:lstStyle/>
            <a:p>
              <a:endParaRPr lang="en-CA"/>
            </a:p>
          </p:txBody>
        </p:sp>
        <p:sp>
          <p:nvSpPr>
            <p:cNvPr id="33882" name="Rectangle 89"/>
            <p:cNvSpPr>
              <a:spLocks noChangeArrowheads="1"/>
            </p:cNvSpPr>
            <p:nvPr/>
          </p:nvSpPr>
          <p:spPr bwMode="auto">
            <a:xfrm>
              <a:off x="4191000" y="4343400"/>
              <a:ext cx="503238" cy="457200"/>
            </a:xfrm>
            <a:prstGeom prst="rect">
              <a:avLst/>
            </a:prstGeom>
            <a:noFill/>
            <a:ln w="9525">
              <a:noFill/>
              <a:miter lim="800000"/>
              <a:headEnd/>
              <a:tailEnd/>
            </a:ln>
          </p:spPr>
          <p:txBody>
            <a:bodyPr wrap="none">
              <a:spAutoFit/>
            </a:bodyPr>
            <a:lstStyle/>
            <a:p>
              <a:r>
                <a:rPr lang="en-US"/>
                <a:t>-∞</a:t>
              </a:r>
            </a:p>
          </p:txBody>
        </p:sp>
        <p:sp>
          <p:nvSpPr>
            <p:cNvPr id="33883" name="Rectangle 90"/>
            <p:cNvSpPr>
              <a:spLocks noChangeArrowheads="1"/>
            </p:cNvSpPr>
            <p:nvPr/>
          </p:nvSpPr>
          <p:spPr bwMode="auto">
            <a:xfrm>
              <a:off x="4475163" y="3505200"/>
              <a:ext cx="401637" cy="457200"/>
            </a:xfrm>
            <a:prstGeom prst="rect">
              <a:avLst/>
            </a:prstGeom>
            <a:noFill/>
            <a:ln w="9525">
              <a:noFill/>
              <a:miter lim="800000"/>
              <a:headEnd/>
              <a:tailEnd/>
            </a:ln>
          </p:spPr>
          <p:txBody>
            <a:bodyPr wrap="none">
              <a:spAutoFit/>
            </a:bodyPr>
            <a:lstStyle/>
            <a:p>
              <a:r>
                <a:rPr lang="en-US"/>
                <a:t>∞</a:t>
              </a:r>
            </a:p>
          </p:txBody>
        </p:sp>
        <p:sp>
          <p:nvSpPr>
            <p:cNvPr id="33884" name="Freeform 91"/>
            <p:cNvSpPr>
              <a:spLocks/>
            </p:cNvSpPr>
            <p:nvPr/>
          </p:nvSpPr>
          <p:spPr bwMode="auto">
            <a:xfrm>
              <a:off x="6345238" y="3771900"/>
              <a:ext cx="152400" cy="800100"/>
            </a:xfrm>
            <a:custGeom>
              <a:avLst/>
              <a:gdLst>
                <a:gd name="T0" fmla="*/ 96 w 96"/>
                <a:gd name="T1" fmla="*/ 120 h 624"/>
                <a:gd name="T2" fmla="*/ 48 w 96"/>
                <a:gd name="T3" fmla="*/ 72 h 624"/>
                <a:gd name="T4" fmla="*/ 48 w 96"/>
                <a:gd name="T5" fmla="*/ 552 h 624"/>
                <a:gd name="T6" fmla="*/ 0 w 96"/>
                <a:gd name="T7" fmla="*/ 504 h 624"/>
                <a:gd name="T8" fmla="*/ 0 60000 65536"/>
                <a:gd name="T9" fmla="*/ 0 60000 65536"/>
                <a:gd name="T10" fmla="*/ 0 60000 65536"/>
                <a:gd name="T11" fmla="*/ 0 60000 65536"/>
                <a:gd name="T12" fmla="*/ 0 w 96"/>
                <a:gd name="T13" fmla="*/ 0 h 624"/>
                <a:gd name="T14" fmla="*/ 96 w 96"/>
                <a:gd name="T15" fmla="*/ 624 h 624"/>
              </a:gdLst>
              <a:ahLst/>
              <a:cxnLst>
                <a:cxn ang="T8">
                  <a:pos x="T0" y="T1"/>
                </a:cxn>
                <a:cxn ang="T9">
                  <a:pos x="T2" y="T3"/>
                </a:cxn>
                <a:cxn ang="T10">
                  <a:pos x="T4" y="T5"/>
                </a:cxn>
                <a:cxn ang="T11">
                  <a:pos x="T6" y="T7"/>
                </a:cxn>
              </a:cxnLst>
              <a:rect l="T12" t="T13" r="T14" b="T15"/>
              <a:pathLst>
                <a:path w="96" h="624">
                  <a:moveTo>
                    <a:pt x="96" y="120"/>
                  </a:moveTo>
                  <a:cubicBezTo>
                    <a:pt x="76" y="60"/>
                    <a:pt x="56" y="0"/>
                    <a:pt x="48" y="72"/>
                  </a:cubicBezTo>
                  <a:cubicBezTo>
                    <a:pt x="40" y="144"/>
                    <a:pt x="56" y="480"/>
                    <a:pt x="48" y="552"/>
                  </a:cubicBezTo>
                  <a:cubicBezTo>
                    <a:pt x="40" y="624"/>
                    <a:pt x="20" y="564"/>
                    <a:pt x="0" y="504"/>
                  </a:cubicBezTo>
                </a:path>
              </a:pathLst>
            </a:custGeom>
            <a:noFill/>
            <a:ln w="9525">
              <a:solidFill>
                <a:schemeClr val="tx1"/>
              </a:solidFill>
              <a:round/>
              <a:headEnd/>
              <a:tailEnd/>
            </a:ln>
          </p:spPr>
          <p:txBody>
            <a:bodyPr/>
            <a:lstStyle/>
            <a:p>
              <a:endParaRPr lang="en-CA"/>
            </a:p>
          </p:txBody>
        </p:sp>
        <p:sp>
          <p:nvSpPr>
            <p:cNvPr id="33885" name="Rectangle 92"/>
            <p:cNvSpPr>
              <a:spLocks noChangeArrowheads="1"/>
            </p:cNvSpPr>
            <p:nvPr/>
          </p:nvSpPr>
          <p:spPr bwMode="auto">
            <a:xfrm>
              <a:off x="6116638" y="4419600"/>
              <a:ext cx="503237" cy="457200"/>
            </a:xfrm>
            <a:prstGeom prst="rect">
              <a:avLst/>
            </a:prstGeom>
            <a:noFill/>
            <a:ln w="9525">
              <a:noFill/>
              <a:miter lim="800000"/>
              <a:headEnd/>
              <a:tailEnd/>
            </a:ln>
          </p:spPr>
          <p:txBody>
            <a:bodyPr wrap="none">
              <a:spAutoFit/>
            </a:bodyPr>
            <a:lstStyle/>
            <a:p>
              <a:r>
                <a:rPr lang="en-US"/>
                <a:t>-∞</a:t>
              </a:r>
            </a:p>
          </p:txBody>
        </p:sp>
        <p:sp>
          <p:nvSpPr>
            <p:cNvPr id="33886" name="Rectangle 93"/>
            <p:cNvSpPr>
              <a:spLocks noChangeArrowheads="1"/>
            </p:cNvSpPr>
            <p:nvPr/>
          </p:nvSpPr>
          <p:spPr bwMode="auto">
            <a:xfrm>
              <a:off x="6400800" y="3581400"/>
              <a:ext cx="401638" cy="457200"/>
            </a:xfrm>
            <a:prstGeom prst="rect">
              <a:avLst/>
            </a:prstGeom>
            <a:noFill/>
            <a:ln w="9525">
              <a:noFill/>
              <a:miter lim="800000"/>
              <a:headEnd/>
              <a:tailEnd/>
            </a:ln>
          </p:spPr>
          <p:txBody>
            <a:bodyPr wrap="none">
              <a:spAutoFit/>
            </a:bodyPr>
            <a:lstStyle/>
            <a:p>
              <a:r>
                <a:rPr lang="en-US"/>
                <a:t>∞</a:t>
              </a:r>
            </a:p>
          </p:txBody>
        </p:sp>
      </p:grpSp>
      <p:sp>
        <p:nvSpPr>
          <p:cNvPr id="33887" name="Freeform 94"/>
          <p:cNvSpPr>
            <a:spLocks/>
          </p:cNvSpPr>
          <p:nvPr/>
        </p:nvSpPr>
        <p:spPr bwMode="auto">
          <a:xfrm>
            <a:off x="4287838" y="4851400"/>
            <a:ext cx="152400" cy="800100"/>
          </a:xfrm>
          <a:custGeom>
            <a:avLst/>
            <a:gdLst>
              <a:gd name="T0" fmla="*/ 96 w 96"/>
              <a:gd name="T1" fmla="*/ 120 h 624"/>
              <a:gd name="T2" fmla="*/ 48 w 96"/>
              <a:gd name="T3" fmla="*/ 72 h 624"/>
              <a:gd name="T4" fmla="*/ 48 w 96"/>
              <a:gd name="T5" fmla="*/ 552 h 624"/>
              <a:gd name="T6" fmla="*/ 0 w 96"/>
              <a:gd name="T7" fmla="*/ 504 h 624"/>
              <a:gd name="T8" fmla="*/ 0 60000 65536"/>
              <a:gd name="T9" fmla="*/ 0 60000 65536"/>
              <a:gd name="T10" fmla="*/ 0 60000 65536"/>
              <a:gd name="T11" fmla="*/ 0 60000 65536"/>
              <a:gd name="T12" fmla="*/ 0 w 96"/>
              <a:gd name="T13" fmla="*/ 0 h 624"/>
              <a:gd name="T14" fmla="*/ 96 w 96"/>
              <a:gd name="T15" fmla="*/ 624 h 624"/>
            </a:gdLst>
            <a:ahLst/>
            <a:cxnLst>
              <a:cxn ang="T8">
                <a:pos x="T0" y="T1"/>
              </a:cxn>
              <a:cxn ang="T9">
                <a:pos x="T2" y="T3"/>
              </a:cxn>
              <a:cxn ang="T10">
                <a:pos x="T4" y="T5"/>
              </a:cxn>
              <a:cxn ang="T11">
                <a:pos x="T6" y="T7"/>
              </a:cxn>
            </a:cxnLst>
            <a:rect l="T12" t="T13" r="T14" b="T15"/>
            <a:pathLst>
              <a:path w="96" h="624">
                <a:moveTo>
                  <a:pt x="96" y="120"/>
                </a:moveTo>
                <a:cubicBezTo>
                  <a:pt x="76" y="60"/>
                  <a:pt x="56" y="0"/>
                  <a:pt x="48" y="72"/>
                </a:cubicBezTo>
                <a:cubicBezTo>
                  <a:pt x="40" y="144"/>
                  <a:pt x="56" y="480"/>
                  <a:pt x="48" y="552"/>
                </a:cubicBezTo>
                <a:cubicBezTo>
                  <a:pt x="40" y="624"/>
                  <a:pt x="20" y="564"/>
                  <a:pt x="0" y="504"/>
                </a:cubicBezTo>
              </a:path>
            </a:pathLst>
          </a:custGeom>
          <a:noFill/>
          <a:ln w="9525">
            <a:solidFill>
              <a:schemeClr val="tx1"/>
            </a:solidFill>
            <a:round/>
            <a:headEnd/>
            <a:tailEnd/>
          </a:ln>
        </p:spPr>
        <p:txBody>
          <a:bodyPr/>
          <a:lstStyle/>
          <a:p>
            <a:endParaRPr lang="en-CA"/>
          </a:p>
        </p:txBody>
      </p:sp>
      <p:sp>
        <p:nvSpPr>
          <p:cNvPr id="33888" name="Rectangle 95"/>
          <p:cNvSpPr>
            <a:spLocks noChangeArrowheads="1"/>
          </p:cNvSpPr>
          <p:nvPr/>
        </p:nvSpPr>
        <p:spPr bwMode="auto">
          <a:xfrm>
            <a:off x="4343400" y="4660900"/>
            <a:ext cx="401638" cy="457200"/>
          </a:xfrm>
          <a:prstGeom prst="rect">
            <a:avLst/>
          </a:prstGeom>
          <a:noFill/>
          <a:ln w="9525">
            <a:noFill/>
            <a:miter lim="800000"/>
            <a:headEnd/>
            <a:tailEnd/>
          </a:ln>
        </p:spPr>
        <p:txBody>
          <a:bodyPr wrap="none">
            <a:spAutoFit/>
          </a:bodyPr>
          <a:lstStyle/>
          <a:p>
            <a:r>
              <a:rPr lang="en-US"/>
              <a:t>∞</a:t>
            </a:r>
          </a:p>
        </p:txBody>
      </p:sp>
      <p:sp>
        <p:nvSpPr>
          <p:cNvPr id="33889" name="Rectangle 96"/>
          <p:cNvSpPr>
            <a:spLocks noChangeArrowheads="1"/>
          </p:cNvSpPr>
          <p:nvPr/>
        </p:nvSpPr>
        <p:spPr bwMode="auto">
          <a:xfrm>
            <a:off x="4114800" y="5546725"/>
            <a:ext cx="325438" cy="396875"/>
          </a:xfrm>
          <a:prstGeom prst="rect">
            <a:avLst/>
          </a:prstGeom>
          <a:noFill/>
          <a:ln w="9525">
            <a:noFill/>
            <a:miter lim="800000"/>
            <a:headEnd/>
            <a:tailEnd/>
          </a:ln>
        </p:spPr>
        <p:txBody>
          <a:bodyPr wrap="none">
            <a:spAutoFit/>
          </a:bodyPr>
          <a:lstStyle/>
          <a:p>
            <a:r>
              <a:rPr lang="en-US" sz="2000"/>
              <a:t>0</a:t>
            </a:r>
          </a:p>
        </p:txBody>
      </p:sp>
      <p:sp>
        <p:nvSpPr>
          <p:cNvPr id="33890" name="Rectangle 97"/>
          <p:cNvSpPr>
            <a:spLocks noChangeArrowheads="1"/>
          </p:cNvSpPr>
          <p:nvPr/>
        </p:nvSpPr>
        <p:spPr bwMode="auto">
          <a:xfrm>
            <a:off x="4343400" y="5041900"/>
            <a:ext cx="4953000" cy="822325"/>
          </a:xfrm>
          <a:prstGeom prst="rect">
            <a:avLst/>
          </a:prstGeom>
          <a:noFill/>
          <a:ln w="9525">
            <a:noFill/>
            <a:miter lim="800000"/>
            <a:headEnd/>
            <a:tailEnd/>
          </a:ln>
        </p:spPr>
        <p:txBody>
          <a:bodyPr>
            <a:spAutoFit/>
          </a:bodyPr>
          <a:lstStyle/>
          <a:p>
            <a:r>
              <a:rPr lang="en-US"/>
              <a:t>c</a:t>
            </a:r>
            <a:r>
              <a:rPr lang="en-US" baseline="30000"/>
              <a:t>2</a:t>
            </a:r>
            <a:r>
              <a:rPr lang="en-US"/>
              <a:t>e</a:t>
            </a:r>
            <a:r>
              <a:rPr lang="en-US" baseline="30000"/>
              <a:t>-2x/L</a:t>
            </a:r>
            <a:r>
              <a:rPr lang="en-US"/>
              <a:t>dx = -</a:t>
            </a:r>
            <a:r>
              <a:rPr lang="en-US" u="sng"/>
              <a:t>c</a:t>
            </a:r>
            <a:r>
              <a:rPr lang="en-US" u="sng" baseline="30000"/>
              <a:t>2</a:t>
            </a:r>
            <a:r>
              <a:rPr lang="en-US" u="sng"/>
              <a:t>L</a:t>
            </a:r>
            <a:r>
              <a:rPr lang="en-US"/>
              <a:t> e</a:t>
            </a:r>
            <a:r>
              <a:rPr lang="en-US" baseline="30000"/>
              <a:t>-2x/L     </a:t>
            </a:r>
            <a:r>
              <a:rPr lang="en-US"/>
              <a:t>=</a:t>
            </a:r>
            <a:r>
              <a:rPr lang="en-US" u="sng"/>
              <a:t>c</a:t>
            </a:r>
            <a:r>
              <a:rPr lang="en-US" u="sng" baseline="30000"/>
              <a:t>2</a:t>
            </a:r>
            <a:r>
              <a:rPr lang="en-US" u="sng"/>
              <a:t>L</a:t>
            </a:r>
            <a:r>
              <a:rPr lang="en-US"/>
              <a:t> =1	</a:t>
            </a:r>
            <a:r>
              <a:rPr lang="en-US" baseline="30000"/>
              <a:t>	                </a:t>
            </a:r>
            <a:r>
              <a:rPr lang="en-US"/>
              <a:t>2                 2</a:t>
            </a:r>
          </a:p>
        </p:txBody>
      </p:sp>
      <p:sp>
        <p:nvSpPr>
          <p:cNvPr id="33891" name="Line 98"/>
          <p:cNvSpPr>
            <a:spLocks noChangeShapeType="1"/>
          </p:cNvSpPr>
          <p:nvPr/>
        </p:nvSpPr>
        <p:spPr bwMode="auto">
          <a:xfrm>
            <a:off x="7315200" y="4965700"/>
            <a:ext cx="0" cy="685800"/>
          </a:xfrm>
          <a:prstGeom prst="line">
            <a:avLst/>
          </a:prstGeom>
          <a:noFill/>
          <a:ln w="9525">
            <a:solidFill>
              <a:schemeClr val="tx1"/>
            </a:solidFill>
            <a:round/>
            <a:headEnd/>
            <a:tailEnd/>
          </a:ln>
        </p:spPr>
        <p:txBody>
          <a:bodyPr/>
          <a:lstStyle/>
          <a:p>
            <a:endParaRPr lang="en-CA"/>
          </a:p>
        </p:txBody>
      </p:sp>
      <p:sp>
        <p:nvSpPr>
          <p:cNvPr id="33892" name="Rectangle 99"/>
          <p:cNvSpPr>
            <a:spLocks noChangeArrowheads="1"/>
          </p:cNvSpPr>
          <p:nvPr/>
        </p:nvSpPr>
        <p:spPr bwMode="auto">
          <a:xfrm>
            <a:off x="7086600" y="4660900"/>
            <a:ext cx="401638" cy="457200"/>
          </a:xfrm>
          <a:prstGeom prst="rect">
            <a:avLst/>
          </a:prstGeom>
          <a:noFill/>
          <a:ln w="9525">
            <a:noFill/>
            <a:miter lim="800000"/>
            <a:headEnd/>
            <a:tailEnd/>
          </a:ln>
        </p:spPr>
        <p:txBody>
          <a:bodyPr wrap="none">
            <a:spAutoFit/>
          </a:bodyPr>
          <a:lstStyle/>
          <a:p>
            <a:r>
              <a:rPr lang="en-US"/>
              <a:t>∞</a:t>
            </a:r>
          </a:p>
        </p:txBody>
      </p:sp>
      <p:sp>
        <p:nvSpPr>
          <p:cNvPr id="33893" name="Rectangle 100"/>
          <p:cNvSpPr>
            <a:spLocks noChangeArrowheads="1"/>
          </p:cNvSpPr>
          <p:nvPr/>
        </p:nvSpPr>
        <p:spPr bwMode="auto">
          <a:xfrm>
            <a:off x="7162800" y="5622925"/>
            <a:ext cx="325438" cy="396875"/>
          </a:xfrm>
          <a:prstGeom prst="rect">
            <a:avLst/>
          </a:prstGeom>
          <a:noFill/>
          <a:ln w="9525">
            <a:noFill/>
            <a:miter lim="800000"/>
            <a:headEnd/>
            <a:tailEnd/>
          </a:ln>
        </p:spPr>
        <p:txBody>
          <a:bodyPr wrap="none">
            <a:spAutoFit/>
          </a:bodyPr>
          <a:lstStyle/>
          <a:p>
            <a:r>
              <a:rPr lang="en-US" sz="2000"/>
              <a:t>0</a:t>
            </a:r>
          </a:p>
        </p:txBody>
      </p:sp>
      <p:sp>
        <p:nvSpPr>
          <p:cNvPr id="33894" name="Text Box 101"/>
          <p:cNvSpPr txBox="1">
            <a:spLocks noChangeArrowheads="1"/>
          </p:cNvSpPr>
          <p:nvPr/>
        </p:nvSpPr>
        <p:spPr bwMode="auto">
          <a:xfrm>
            <a:off x="5394325" y="6059488"/>
            <a:ext cx="1687513" cy="495300"/>
          </a:xfrm>
          <a:prstGeom prst="rect">
            <a:avLst/>
          </a:prstGeom>
          <a:noFill/>
          <a:ln w="38100">
            <a:solidFill>
              <a:srgbClr val="FF5050"/>
            </a:solidFill>
            <a:miter lim="800000"/>
            <a:headEnd/>
            <a:tailEnd/>
          </a:ln>
        </p:spPr>
        <p:txBody>
          <a:bodyPr wrap="none">
            <a:spAutoFit/>
          </a:bodyPr>
          <a:lstStyle/>
          <a:p>
            <a:r>
              <a:rPr lang="en-US"/>
              <a:t>c=sqrt(2/L)</a:t>
            </a:r>
          </a:p>
        </p:txBody>
      </p:sp>
      <p:sp>
        <p:nvSpPr>
          <p:cNvPr id="33895" name="Text Box 102"/>
          <p:cNvSpPr txBox="1">
            <a:spLocks noChangeArrowheads="1"/>
          </p:cNvSpPr>
          <p:nvPr/>
        </p:nvSpPr>
        <p:spPr bwMode="auto">
          <a:xfrm>
            <a:off x="7162800" y="6096000"/>
            <a:ext cx="1768475" cy="457200"/>
          </a:xfrm>
          <a:prstGeom prst="rect">
            <a:avLst/>
          </a:prstGeom>
          <a:noFill/>
          <a:ln w="9525">
            <a:noFill/>
            <a:miter lim="800000"/>
            <a:headEnd/>
            <a:tailEnd/>
          </a:ln>
        </p:spPr>
        <p:txBody>
          <a:bodyPr wrap="none">
            <a:spAutoFit/>
          </a:bodyPr>
          <a:lstStyle/>
          <a:p>
            <a:r>
              <a:rPr lang="en-US">
                <a:solidFill>
                  <a:srgbClr val="FF5050"/>
                </a:solidFill>
              </a:rPr>
              <a:t>Answer = D</a:t>
            </a:r>
          </a:p>
        </p:txBody>
      </p:sp>
      <p:sp>
        <p:nvSpPr>
          <p:cNvPr id="33896" name="Rectangle 103"/>
          <p:cNvSpPr>
            <a:spLocks noChangeArrowheads="1"/>
          </p:cNvSpPr>
          <p:nvPr/>
        </p:nvSpPr>
        <p:spPr bwMode="auto">
          <a:xfrm>
            <a:off x="3886200" y="4876800"/>
            <a:ext cx="336550" cy="457200"/>
          </a:xfrm>
          <a:prstGeom prst="rect">
            <a:avLst/>
          </a:prstGeom>
          <a:noFill/>
          <a:ln w="9525">
            <a:noFill/>
            <a:miter lim="800000"/>
            <a:headEnd/>
            <a:tailEnd/>
          </a:ln>
        </p:spPr>
        <p:txBody>
          <a:bodyPr wrap="none">
            <a:spAutoFit/>
          </a:bodyPr>
          <a:lstStyle/>
          <a:p>
            <a:r>
              <a:rPr lang="en-US"/>
              <a:t>x</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342F605-96DE-4B01-88A9-DDABE96DFEE8}" type="slidenum">
              <a:rPr lang="en-US" smtClean="0"/>
              <a:pPr>
                <a:defRPr/>
              </a:pPr>
              <a:t>3</a:t>
            </a:fld>
            <a:endParaRPr lang="en-US"/>
          </a:p>
        </p:txBody>
      </p:sp>
      <p:sp>
        <p:nvSpPr>
          <p:cNvPr id="3" name="TextBox 2"/>
          <p:cNvSpPr txBox="1"/>
          <p:nvPr/>
        </p:nvSpPr>
        <p:spPr>
          <a:xfrm>
            <a:off x="609600" y="533400"/>
            <a:ext cx="8394478" cy="4154984"/>
          </a:xfrm>
          <a:prstGeom prst="rect">
            <a:avLst/>
          </a:prstGeom>
          <a:noFill/>
        </p:spPr>
        <p:txBody>
          <a:bodyPr wrap="none" rtlCol="0">
            <a:spAutoFit/>
          </a:bodyPr>
          <a:lstStyle/>
          <a:p>
            <a:r>
              <a:rPr lang="en-US" dirty="0" smtClean="0"/>
              <a:t>Reading </a:t>
            </a:r>
            <a:r>
              <a:rPr lang="en-US" dirty="0" smtClean="0"/>
              <a:t>quiz cont.</a:t>
            </a:r>
            <a:endParaRPr lang="en-US" dirty="0" smtClean="0"/>
          </a:p>
          <a:p>
            <a:endParaRPr lang="en-US" dirty="0" smtClean="0"/>
          </a:p>
          <a:p>
            <a:r>
              <a:rPr lang="en-US" dirty="0" smtClean="0"/>
              <a:t>3. If </a:t>
            </a:r>
            <a:r>
              <a:rPr lang="en-US" dirty="0" smtClean="0"/>
              <a:t>the wave function </a:t>
            </a:r>
            <a:r>
              <a:rPr lang="en-US" dirty="0" smtClean="0">
                <a:sym typeface="Symbol"/>
              </a:rPr>
              <a:t>(x) was changed to -(x) it would</a:t>
            </a:r>
          </a:p>
          <a:p>
            <a:endParaRPr lang="en-US" dirty="0" smtClean="0">
              <a:sym typeface="Symbol"/>
            </a:endParaRPr>
          </a:p>
          <a:p>
            <a:r>
              <a:rPr lang="en-US" dirty="0" smtClean="0">
                <a:sym typeface="Symbol"/>
              </a:rPr>
              <a:t>a. correspond to the same pattern of where electrons would</a:t>
            </a:r>
          </a:p>
          <a:p>
            <a:r>
              <a:rPr lang="en-US" dirty="0" smtClean="0">
                <a:sym typeface="Symbol"/>
              </a:rPr>
              <a:t>be detected as did (x).</a:t>
            </a:r>
          </a:p>
          <a:p>
            <a:endParaRPr lang="en-US" dirty="0" smtClean="0">
              <a:sym typeface="Symbol"/>
            </a:endParaRPr>
          </a:p>
          <a:p>
            <a:r>
              <a:rPr lang="en-US" dirty="0" smtClean="0">
                <a:sym typeface="Symbol"/>
              </a:rPr>
              <a:t>b. correspond to a different pattern of where electrons would</a:t>
            </a:r>
          </a:p>
          <a:p>
            <a:r>
              <a:rPr lang="en-US" dirty="0" smtClean="0">
                <a:sym typeface="Symbol"/>
              </a:rPr>
              <a:t>be detected than did (x). </a:t>
            </a:r>
          </a:p>
          <a:p>
            <a:endParaRPr lang="en-US" dirty="0" smtClean="0">
              <a:sym typeface="Symbol"/>
            </a:endParaRPr>
          </a:p>
          <a:p>
            <a:r>
              <a:rPr lang="en-US" dirty="0" smtClean="0">
                <a:sym typeface="Symbol"/>
              </a:rPr>
              <a:t>c. makes no sense, since (x) must always be positive.</a:t>
            </a:r>
            <a:endParaRPr lang="en-C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342F605-96DE-4B01-88A9-DDABE96DFEE8}" type="slidenum">
              <a:rPr lang="en-US" smtClean="0"/>
              <a:pPr>
                <a:defRPr/>
              </a:pPr>
              <a:t>4</a:t>
            </a:fld>
            <a:endParaRPr lang="en-US"/>
          </a:p>
        </p:txBody>
      </p:sp>
      <p:sp>
        <p:nvSpPr>
          <p:cNvPr id="3" name="TextBox 2"/>
          <p:cNvSpPr txBox="1"/>
          <p:nvPr/>
        </p:nvSpPr>
        <p:spPr>
          <a:xfrm>
            <a:off x="1143000" y="685800"/>
            <a:ext cx="7772400" cy="3416320"/>
          </a:xfrm>
          <a:prstGeom prst="rect">
            <a:avLst/>
          </a:prstGeom>
          <a:noFill/>
        </p:spPr>
        <p:txBody>
          <a:bodyPr wrap="square" rtlCol="0">
            <a:spAutoFit/>
          </a:bodyPr>
          <a:lstStyle/>
          <a:p>
            <a:r>
              <a:rPr lang="en-US" dirty="0" smtClean="0"/>
              <a:t>Have established that electrons can show interference,</a:t>
            </a:r>
          </a:p>
          <a:p>
            <a:r>
              <a:rPr lang="en-US" dirty="0" smtClean="0"/>
              <a:t>so have wavelike properties. </a:t>
            </a:r>
          </a:p>
          <a:p>
            <a:endParaRPr lang="en-US" dirty="0" smtClean="0"/>
          </a:p>
          <a:p>
            <a:r>
              <a:rPr lang="en-US" dirty="0" smtClean="0"/>
              <a:t>quantum interference sim--</a:t>
            </a:r>
          </a:p>
          <a:p>
            <a:r>
              <a:rPr lang="en-US" dirty="0" smtClean="0"/>
              <a:t>light-- photon detection probability</a:t>
            </a:r>
          </a:p>
          <a:p>
            <a:r>
              <a:rPr lang="en-US" dirty="0" smtClean="0"/>
              <a:t>electrons-- some kind of wave connected with electron detection probability</a:t>
            </a:r>
          </a:p>
          <a:p>
            <a:endParaRPr lang="en-US" dirty="0" smtClean="0"/>
          </a:p>
          <a:p>
            <a:endParaRPr lang="en-CA" dirty="0"/>
          </a:p>
        </p:txBody>
      </p:sp>
      <p:sp>
        <p:nvSpPr>
          <p:cNvPr id="5" name="TextBox 4"/>
          <p:cNvSpPr txBox="1"/>
          <p:nvPr/>
        </p:nvSpPr>
        <p:spPr>
          <a:xfrm>
            <a:off x="762000" y="3505200"/>
            <a:ext cx="7848600" cy="1938992"/>
          </a:xfrm>
          <a:prstGeom prst="rect">
            <a:avLst/>
          </a:prstGeom>
          <a:noFill/>
          <a:ln>
            <a:solidFill>
              <a:schemeClr val="tx1"/>
            </a:solidFill>
          </a:ln>
        </p:spPr>
        <p:txBody>
          <a:bodyPr wrap="square" rtlCol="0">
            <a:spAutoFit/>
          </a:bodyPr>
          <a:lstStyle/>
          <a:p>
            <a:r>
              <a:rPr lang="en-US" u="sng" dirty="0" smtClean="0"/>
              <a:t>Model building.</a:t>
            </a:r>
          </a:p>
          <a:p>
            <a:r>
              <a:rPr lang="en-US" dirty="0" smtClean="0"/>
              <a:t>Improved model of hydrogen atom.  Have Bohr, have de Broglie idea, see electrons described by some kind of waves.    </a:t>
            </a:r>
          </a:p>
          <a:p>
            <a:r>
              <a:rPr lang="en-US" dirty="0" smtClean="0"/>
              <a:t>What is next step to make progress in improved model?  </a:t>
            </a:r>
            <a:endParaRPr lang="en-CA" dirty="0"/>
          </a:p>
        </p:txBody>
      </p:sp>
      <p:sp>
        <p:nvSpPr>
          <p:cNvPr id="6" name="TextBox 5"/>
          <p:cNvSpPr txBox="1"/>
          <p:nvPr/>
        </p:nvSpPr>
        <p:spPr>
          <a:xfrm>
            <a:off x="762000" y="5486400"/>
            <a:ext cx="7288727" cy="461665"/>
          </a:xfrm>
          <a:prstGeom prst="rect">
            <a:avLst/>
          </a:prstGeom>
          <a:noFill/>
        </p:spPr>
        <p:txBody>
          <a:bodyPr wrap="none" rtlCol="0">
            <a:spAutoFit/>
          </a:bodyPr>
          <a:lstStyle/>
          <a:p>
            <a:r>
              <a:rPr lang="en-US" dirty="0" smtClean="0"/>
              <a:t>Talk to group, come up with idea, will call on groups.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342F605-96DE-4B01-88A9-DDABE96DFEE8}" type="slidenum">
              <a:rPr lang="en-US" smtClean="0"/>
              <a:pPr>
                <a:defRPr/>
              </a:pPr>
              <a:t>5</a:t>
            </a:fld>
            <a:endParaRPr lang="en-US"/>
          </a:p>
        </p:txBody>
      </p:sp>
      <p:sp>
        <p:nvSpPr>
          <p:cNvPr id="3" name="TextBox 2"/>
          <p:cNvSpPr txBox="1"/>
          <p:nvPr/>
        </p:nvSpPr>
        <p:spPr>
          <a:xfrm>
            <a:off x="1066800" y="533400"/>
            <a:ext cx="7851829" cy="1200329"/>
          </a:xfrm>
          <a:prstGeom prst="rect">
            <a:avLst/>
          </a:prstGeom>
          <a:noFill/>
        </p:spPr>
        <p:txBody>
          <a:bodyPr wrap="none" rtlCol="0">
            <a:spAutoFit/>
          </a:bodyPr>
          <a:lstStyle/>
          <a:p>
            <a:r>
              <a:rPr lang="en-US" dirty="0" smtClean="0"/>
              <a:t>Next step.</a:t>
            </a:r>
          </a:p>
          <a:p>
            <a:r>
              <a:rPr lang="en-US" b="1" u="sng" dirty="0" smtClean="0"/>
              <a:t>What is the equation</a:t>
            </a:r>
            <a:r>
              <a:rPr lang="en-US" dirty="0" smtClean="0"/>
              <a:t> that characterizes this wave.  </a:t>
            </a:r>
          </a:p>
          <a:p>
            <a:r>
              <a:rPr lang="en-US" dirty="0" smtClean="0"/>
              <a:t>Have to have to calculate properties, make predictions.  </a:t>
            </a:r>
            <a:endParaRPr lang="en-CA" dirty="0"/>
          </a:p>
        </p:txBody>
      </p:sp>
      <p:sp>
        <p:nvSpPr>
          <p:cNvPr id="4" name="TextBox 3"/>
          <p:cNvSpPr txBox="1"/>
          <p:nvPr/>
        </p:nvSpPr>
        <p:spPr>
          <a:xfrm>
            <a:off x="838200" y="2133600"/>
            <a:ext cx="7726026" cy="1200329"/>
          </a:xfrm>
          <a:prstGeom prst="rect">
            <a:avLst/>
          </a:prstGeom>
          <a:noFill/>
          <a:ln>
            <a:solidFill>
              <a:schemeClr val="tx1"/>
            </a:solidFill>
          </a:ln>
        </p:spPr>
        <p:txBody>
          <a:bodyPr wrap="none" rtlCol="0">
            <a:spAutoFit/>
          </a:bodyPr>
          <a:lstStyle/>
          <a:p>
            <a:r>
              <a:rPr lang="en-US" dirty="0" smtClean="0"/>
              <a:t>QM approach-- see weird stuff.  Come up with equation</a:t>
            </a:r>
          </a:p>
          <a:p>
            <a:r>
              <a:rPr lang="en-US" dirty="0" smtClean="0"/>
              <a:t>that might describe.  Use to calculate predictions.  </a:t>
            </a:r>
          </a:p>
          <a:p>
            <a:r>
              <a:rPr lang="en-US" dirty="0" smtClean="0"/>
              <a:t>Test with experiments.</a:t>
            </a:r>
          </a:p>
        </p:txBody>
      </p:sp>
      <p:sp>
        <p:nvSpPr>
          <p:cNvPr id="5" name="TextBox 4"/>
          <p:cNvSpPr txBox="1"/>
          <p:nvPr/>
        </p:nvSpPr>
        <p:spPr>
          <a:xfrm>
            <a:off x="990601" y="4038600"/>
            <a:ext cx="7696200" cy="1569660"/>
          </a:xfrm>
          <a:prstGeom prst="rect">
            <a:avLst/>
          </a:prstGeom>
          <a:noFill/>
        </p:spPr>
        <p:txBody>
          <a:bodyPr wrap="square" rtlCol="0">
            <a:spAutoFit/>
          </a:bodyPr>
          <a:lstStyle/>
          <a:p>
            <a:r>
              <a:rPr lang="en-US" dirty="0" smtClean="0"/>
              <a:t>What equation to use for electron wave?</a:t>
            </a:r>
          </a:p>
          <a:p>
            <a:endParaRPr lang="en-US" dirty="0" smtClean="0"/>
          </a:p>
          <a:p>
            <a:r>
              <a:rPr lang="en-US" dirty="0" smtClean="0"/>
              <a:t>(obvious starting point-- look at light.  De Broglie got </a:t>
            </a:r>
            <a:r>
              <a:rPr lang="en-US" dirty="0" smtClean="0">
                <a:sym typeface="Symbol"/>
              </a:rPr>
              <a:t>=h/p right by copying light.)</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342F605-96DE-4B01-88A9-DDABE96DFEE8}" type="slidenum">
              <a:rPr lang="en-US" smtClean="0"/>
              <a:pPr>
                <a:defRPr/>
              </a:pPr>
              <a:t>6</a:t>
            </a:fld>
            <a:endParaRPr lang="en-US"/>
          </a:p>
        </p:txBody>
      </p:sp>
      <p:sp>
        <p:nvSpPr>
          <p:cNvPr id="3" name="TextBox 2"/>
          <p:cNvSpPr txBox="1"/>
          <p:nvPr/>
        </p:nvSpPr>
        <p:spPr>
          <a:xfrm>
            <a:off x="533400" y="609600"/>
            <a:ext cx="8283037" cy="3416320"/>
          </a:xfrm>
          <a:prstGeom prst="rect">
            <a:avLst/>
          </a:prstGeom>
          <a:noFill/>
        </p:spPr>
        <p:txBody>
          <a:bodyPr wrap="none" rtlCol="0">
            <a:spAutoFit/>
          </a:bodyPr>
          <a:lstStyle/>
          <a:p>
            <a:r>
              <a:rPr lang="en-US" dirty="0" smtClean="0"/>
              <a:t> </a:t>
            </a:r>
          </a:p>
          <a:p>
            <a:endParaRPr lang="en-US" dirty="0" smtClean="0"/>
          </a:p>
          <a:p>
            <a:r>
              <a:rPr lang="en-US" dirty="0" smtClean="0"/>
              <a:t>quantum interference sim--</a:t>
            </a:r>
          </a:p>
          <a:p>
            <a:r>
              <a:rPr lang="en-US" dirty="0" smtClean="0"/>
              <a:t>light-- photon detection probability</a:t>
            </a:r>
          </a:p>
          <a:p>
            <a:r>
              <a:rPr lang="en-US" dirty="0" smtClean="0"/>
              <a:t>electrons-- electron detection probability</a:t>
            </a:r>
          </a:p>
          <a:p>
            <a:endParaRPr lang="en-US" dirty="0" smtClean="0"/>
          </a:p>
          <a:p>
            <a:r>
              <a:rPr lang="en-US" dirty="0" smtClean="0"/>
              <a:t>How are light waves/photons and electron waves/electrons </a:t>
            </a:r>
          </a:p>
          <a:p>
            <a:r>
              <a:rPr lang="en-US" dirty="0" smtClean="0"/>
              <a:t>similar or different?</a:t>
            </a:r>
          </a:p>
          <a:p>
            <a:endParaRPr lang="en-CA" dirty="0"/>
          </a:p>
        </p:txBody>
      </p:sp>
      <p:sp>
        <p:nvSpPr>
          <p:cNvPr id="4" name="TextBox 3"/>
          <p:cNvSpPr txBox="1"/>
          <p:nvPr/>
        </p:nvSpPr>
        <p:spPr>
          <a:xfrm>
            <a:off x="685800" y="3962400"/>
            <a:ext cx="7766870" cy="1200329"/>
          </a:xfrm>
          <a:prstGeom prst="rect">
            <a:avLst/>
          </a:prstGeom>
          <a:noFill/>
        </p:spPr>
        <p:txBody>
          <a:bodyPr wrap="none" rtlCol="0">
            <a:spAutoFit/>
          </a:bodyPr>
          <a:lstStyle/>
          <a:p>
            <a:r>
              <a:rPr lang="en-US" dirty="0" smtClean="0"/>
              <a:t>Everyone write down on sheet of paper with name on it.</a:t>
            </a:r>
          </a:p>
          <a:p>
            <a:endParaRPr lang="en-US" dirty="0" smtClean="0"/>
          </a:p>
          <a:p>
            <a:r>
              <a:rPr lang="en-US" dirty="0" smtClean="0"/>
              <a:t>List of similarities                List of differences</a:t>
            </a:r>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342F605-96DE-4B01-88A9-DDABE96DFEE8}" type="slidenum">
              <a:rPr lang="en-US" smtClean="0"/>
              <a:pPr>
                <a:defRPr/>
              </a:pPr>
              <a:t>7</a:t>
            </a:fld>
            <a:endParaRPr lang="en-US"/>
          </a:p>
        </p:txBody>
      </p:sp>
      <p:sp>
        <p:nvSpPr>
          <p:cNvPr id="3" name="TextBox 2"/>
          <p:cNvSpPr txBox="1"/>
          <p:nvPr/>
        </p:nvSpPr>
        <p:spPr>
          <a:xfrm>
            <a:off x="1676400" y="609600"/>
            <a:ext cx="1792478" cy="1569660"/>
          </a:xfrm>
          <a:prstGeom prst="rect">
            <a:avLst/>
          </a:prstGeom>
          <a:noFill/>
        </p:spPr>
        <p:txBody>
          <a:bodyPr wrap="none" rtlCol="0">
            <a:spAutoFit/>
          </a:bodyPr>
          <a:lstStyle/>
          <a:p>
            <a:r>
              <a:rPr lang="en-US" b="1" dirty="0" smtClean="0"/>
              <a:t>similarities</a:t>
            </a:r>
          </a:p>
          <a:p>
            <a:endParaRPr lang="en-US" dirty="0" smtClean="0"/>
          </a:p>
          <a:p>
            <a:endParaRPr lang="en-US" dirty="0" smtClean="0"/>
          </a:p>
          <a:p>
            <a:r>
              <a:rPr lang="en-US" dirty="0" smtClean="0"/>
              <a:t> </a:t>
            </a:r>
            <a:endParaRPr lang="en-CA" dirty="0"/>
          </a:p>
        </p:txBody>
      </p:sp>
      <p:sp>
        <p:nvSpPr>
          <p:cNvPr id="4" name="TextBox 3"/>
          <p:cNvSpPr txBox="1"/>
          <p:nvPr/>
        </p:nvSpPr>
        <p:spPr>
          <a:xfrm>
            <a:off x="5257800" y="533400"/>
            <a:ext cx="1827744" cy="461665"/>
          </a:xfrm>
          <a:prstGeom prst="rect">
            <a:avLst/>
          </a:prstGeom>
          <a:noFill/>
        </p:spPr>
        <p:txBody>
          <a:bodyPr wrap="none" rtlCol="0">
            <a:spAutoFit/>
          </a:bodyPr>
          <a:lstStyle/>
          <a:p>
            <a:r>
              <a:rPr lang="en-US" b="1" dirty="0" smtClean="0"/>
              <a:t>differences</a:t>
            </a:r>
            <a:endParaRPr lang="en-CA" b="1" dirty="0"/>
          </a:p>
        </p:txBody>
      </p:sp>
      <p:sp>
        <p:nvSpPr>
          <p:cNvPr id="5" name="Rectangle 4"/>
          <p:cNvSpPr/>
          <p:nvPr/>
        </p:nvSpPr>
        <p:spPr>
          <a:xfrm>
            <a:off x="1066800" y="1143000"/>
            <a:ext cx="3267241" cy="2677656"/>
          </a:xfrm>
          <a:prstGeom prst="rect">
            <a:avLst/>
          </a:prstGeom>
        </p:spPr>
        <p:txBody>
          <a:bodyPr wrap="none">
            <a:spAutoFit/>
          </a:bodyPr>
          <a:lstStyle/>
          <a:p>
            <a:r>
              <a:rPr lang="en-US" dirty="0" smtClean="0">
                <a:sym typeface="Symbol"/>
              </a:rPr>
              <a:t>get interference</a:t>
            </a:r>
          </a:p>
          <a:p>
            <a:r>
              <a:rPr lang="en-US" dirty="0" smtClean="0">
                <a:sym typeface="Symbol"/>
              </a:rPr>
              <a:t>with =h/p</a:t>
            </a:r>
          </a:p>
          <a:p>
            <a:endParaRPr lang="en-US" dirty="0" smtClean="0">
              <a:sym typeface="Symbol"/>
            </a:endParaRPr>
          </a:p>
          <a:p>
            <a:r>
              <a:rPr lang="en-US" dirty="0" smtClean="0">
                <a:sym typeface="Symbol"/>
              </a:rPr>
              <a:t>wave determines</a:t>
            </a:r>
          </a:p>
          <a:p>
            <a:r>
              <a:rPr lang="en-US" dirty="0" smtClean="0">
                <a:sym typeface="Symbol"/>
              </a:rPr>
              <a:t>probability of detecting</a:t>
            </a:r>
          </a:p>
          <a:p>
            <a:r>
              <a:rPr lang="en-US" dirty="0" smtClean="0">
                <a:sym typeface="Symbol"/>
              </a:rPr>
              <a:t>photon/electron</a:t>
            </a:r>
          </a:p>
          <a:p>
            <a:endParaRPr lang="en-CA" dirty="0"/>
          </a:p>
        </p:txBody>
      </p:sp>
      <p:sp>
        <p:nvSpPr>
          <p:cNvPr id="6" name="TextBox 5"/>
          <p:cNvSpPr txBox="1"/>
          <p:nvPr/>
        </p:nvSpPr>
        <p:spPr>
          <a:xfrm>
            <a:off x="5081669" y="1295400"/>
            <a:ext cx="4062331" cy="2677656"/>
          </a:xfrm>
          <a:prstGeom prst="rect">
            <a:avLst/>
          </a:prstGeom>
          <a:noFill/>
        </p:spPr>
        <p:txBody>
          <a:bodyPr wrap="none" rtlCol="0">
            <a:spAutoFit/>
          </a:bodyPr>
          <a:lstStyle/>
          <a:p>
            <a:r>
              <a:rPr lang="en-US" dirty="0" smtClean="0"/>
              <a:t>light v always =c,</a:t>
            </a:r>
          </a:p>
          <a:p>
            <a:r>
              <a:rPr lang="en-US" dirty="0" smtClean="0"/>
              <a:t>electron v = v whatever</a:t>
            </a:r>
          </a:p>
          <a:p>
            <a:endParaRPr lang="en-US" dirty="0" smtClean="0"/>
          </a:p>
          <a:p>
            <a:r>
              <a:rPr lang="en-US" dirty="0" smtClean="0"/>
              <a:t>photon energy E= </a:t>
            </a:r>
            <a:r>
              <a:rPr lang="en-US" dirty="0" err="1" smtClean="0"/>
              <a:t>hf</a:t>
            </a:r>
            <a:r>
              <a:rPr lang="en-US" dirty="0" smtClean="0"/>
              <a:t>,</a:t>
            </a:r>
          </a:p>
          <a:p>
            <a:r>
              <a:rPr lang="en-US" dirty="0" smtClean="0"/>
              <a:t>electron energy is</a:t>
            </a:r>
          </a:p>
          <a:p>
            <a:r>
              <a:rPr lang="en-US" dirty="0" smtClean="0"/>
              <a:t>E = mv</a:t>
            </a:r>
            <a:r>
              <a:rPr lang="en-US" baseline="30000" dirty="0" smtClean="0"/>
              <a:t>2</a:t>
            </a:r>
            <a:r>
              <a:rPr lang="en-US" dirty="0" smtClean="0"/>
              <a:t>/2 + potential energy</a:t>
            </a:r>
          </a:p>
          <a:p>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B0070955-5B65-4910-A82E-029D08D5A164}" type="slidenum">
              <a:rPr lang="en-US" smtClean="0"/>
              <a:pPr/>
              <a:t>8</a:t>
            </a:fld>
            <a:endParaRPr lang="en-US" smtClean="0"/>
          </a:p>
        </p:txBody>
      </p:sp>
      <p:sp>
        <p:nvSpPr>
          <p:cNvPr id="123908" name="Text Box 4"/>
          <p:cNvSpPr txBox="1">
            <a:spLocks noChangeArrowheads="1"/>
          </p:cNvSpPr>
          <p:nvPr/>
        </p:nvSpPr>
        <p:spPr bwMode="auto">
          <a:xfrm>
            <a:off x="0" y="1219200"/>
            <a:ext cx="8686800" cy="457200"/>
          </a:xfrm>
          <a:prstGeom prst="rect">
            <a:avLst/>
          </a:prstGeom>
          <a:noFill/>
          <a:ln w="9525">
            <a:noFill/>
            <a:miter lim="800000"/>
            <a:headEnd/>
            <a:tailEnd/>
          </a:ln>
        </p:spPr>
        <p:txBody>
          <a:bodyPr>
            <a:spAutoFit/>
          </a:bodyPr>
          <a:lstStyle/>
          <a:p>
            <a:r>
              <a:rPr lang="en-US"/>
              <a:t>Electromagnetic wave (e.g. hitting screen of double slit)</a:t>
            </a:r>
          </a:p>
        </p:txBody>
      </p:sp>
      <p:sp>
        <p:nvSpPr>
          <p:cNvPr id="123909" name="Text Box 5"/>
          <p:cNvSpPr txBox="1">
            <a:spLocks noChangeArrowheads="1"/>
          </p:cNvSpPr>
          <p:nvPr/>
        </p:nvSpPr>
        <p:spPr bwMode="auto">
          <a:xfrm>
            <a:off x="152400" y="5638800"/>
            <a:ext cx="8839200" cy="457200"/>
          </a:xfrm>
          <a:prstGeom prst="rect">
            <a:avLst/>
          </a:prstGeom>
          <a:noFill/>
          <a:ln w="9525">
            <a:noFill/>
            <a:miter lim="800000"/>
            <a:headEnd/>
            <a:tailEnd/>
          </a:ln>
        </p:spPr>
        <p:txBody>
          <a:bodyPr>
            <a:spAutoFit/>
          </a:bodyPr>
          <a:lstStyle/>
          <a:p>
            <a:r>
              <a:rPr lang="en-US">
                <a:solidFill>
                  <a:srgbClr val="FF0000"/>
                </a:solidFill>
              </a:rPr>
              <a:t>Probability of photon detection ~ (Amplitude of EM wave)</a:t>
            </a:r>
            <a:r>
              <a:rPr lang="en-US" baseline="30000">
                <a:solidFill>
                  <a:srgbClr val="FF0000"/>
                </a:solidFill>
              </a:rPr>
              <a:t>2</a:t>
            </a:r>
            <a:endParaRPr lang="en-US">
              <a:solidFill>
                <a:srgbClr val="FF0000"/>
              </a:solidFill>
            </a:endParaRPr>
          </a:p>
        </p:txBody>
      </p:sp>
      <p:grpSp>
        <p:nvGrpSpPr>
          <p:cNvPr id="2" name="Group 6"/>
          <p:cNvGrpSpPr>
            <a:grpSpLocks/>
          </p:cNvGrpSpPr>
          <p:nvPr/>
        </p:nvGrpSpPr>
        <p:grpSpPr bwMode="auto">
          <a:xfrm>
            <a:off x="203200" y="1752600"/>
            <a:ext cx="8535988" cy="3810000"/>
            <a:chOff x="128" y="1104"/>
            <a:chExt cx="5377" cy="2400"/>
          </a:xfrm>
        </p:grpSpPr>
        <p:sp>
          <p:nvSpPr>
            <p:cNvPr id="27656" name="Text Box 7"/>
            <p:cNvSpPr txBox="1">
              <a:spLocks noChangeArrowheads="1"/>
            </p:cNvSpPr>
            <p:nvPr/>
          </p:nvSpPr>
          <p:spPr bwMode="auto">
            <a:xfrm>
              <a:off x="2688" y="1440"/>
              <a:ext cx="725" cy="288"/>
            </a:xfrm>
            <a:prstGeom prst="rect">
              <a:avLst/>
            </a:prstGeom>
            <a:noFill/>
            <a:ln w="9525">
              <a:noFill/>
              <a:miter lim="800000"/>
              <a:headEnd/>
              <a:tailEnd/>
            </a:ln>
          </p:spPr>
          <p:txBody>
            <a:bodyPr wrap="none">
              <a:spAutoFit/>
            </a:bodyPr>
            <a:lstStyle/>
            <a:p>
              <a:r>
                <a:rPr lang="en-US"/>
                <a:t>Screen</a:t>
              </a:r>
            </a:p>
          </p:txBody>
        </p:sp>
        <p:pic>
          <p:nvPicPr>
            <p:cNvPr id="27657" name="Picture 8"/>
            <p:cNvPicPr>
              <a:picLocks noChangeAspect="1" noChangeArrowheads="1"/>
            </p:cNvPicPr>
            <p:nvPr/>
          </p:nvPicPr>
          <p:blipFill>
            <a:blip r:embed="rId3"/>
            <a:srcRect l="12500" t="8594" r="35625" b="53906"/>
            <a:stretch>
              <a:fillRect/>
            </a:stretch>
          </p:blipFill>
          <p:spPr bwMode="auto">
            <a:xfrm>
              <a:off x="192" y="1104"/>
              <a:ext cx="3456" cy="1998"/>
            </a:xfrm>
            <a:prstGeom prst="rect">
              <a:avLst/>
            </a:prstGeom>
            <a:noFill/>
            <a:ln w="9525">
              <a:noFill/>
              <a:miter lim="800000"/>
              <a:headEnd/>
              <a:tailEnd/>
            </a:ln>
          </p:spPr>
        </p:pic>
        <p:sp>
          <p:nvSpPr>
            <p:cNvPr id="27658" name="Freeform 9"/>
            <p:cNvSpPr>
              <a:spLocks/>
            </p:cNvSpPr>
            <p:nvPr/>
          </p:nvSpPr>
          <p:spPr bwMode="auto">
            <a:xfrm>
              <a:off x="128" y="1680"/>
              <a:ext cx="400" cy="1680"/>
            </a:xfrm>
            <a:custGeom>
              <a:avLst/>
              <a:gdLst>
                <a:gd name="T0" fmla="*/ 256 w 352"/>
                <a:gd name="T1" fmla="*/ 0 h 960"/>
                <a:gd name="T2" fmla="*/ 16 w 352"/>
                <a:gd name="T3" fmla="*/ 528 h 960"/>
                <a:gd name="T4" fmla="*/ 352 w 352"/>
                <a:gd name="T5" fmla="*/ 960 h 960"/>
                <a:gd name="T6" fmla="*/ 0 60000 65536"/>
                <a:gd name="T7" fmla="*/ 0 60000 65536"/>
                <a:gd name="T8" fmla="*/ 0 60000 65536"/>
                <a:gd name="T9" fmla="*/ 0 w 352"/>
                <a:gd name="T10" fmla="*/ 0 h 960"/>
                <a:gd name="T11" fmla="*/ 352 w 352"/>
                <a:gd name="T12" fmla="*/ 960 h 960"/>
              </a:gdLst>
              <a:ahLst/>
              <a:cxnLst>
                <a:cxn ang="T6">
                  <a:pos x="T0" y="T1"/>
                </a:cxn>
                <a:cxn ang="T7">
                  <a:pos x="T2" y="T3"/>
                </a:cxn>
                <a:cxn ang="T8">
                  <a:pos x="T4" y="T5"/>
                </a:cxn>
              </a:cxnLst>
              <a:rect l="T9" t="T10" r="T11" b="T12"/>
              <a:pathLst>
                <a:path w="352" h="960">
                  <a:moveTo>
                    <a:pt x="256" y="0"/>
                  </a:moveTo>
                  <a:cubicBezTo>
                    <a:pt x="128" y="184"/>
                    <a:pt x="0" y="368"/>
                    <a:pt x="16" y="528"/>
                  </a:cubicBezTo>
                  <a:cubicBezTo>
                    <a:pt x="32" y="688"/>
                    <a:pt x="192" y="824"/>
                    <a:pt x="352" y="960"/>
                  </a:cubicBezTo>
                </a:path>
              </a:pathLst>
            </a:custGeom>
            <a:noFill/>
            <a:ln w="28575">
              <a:solidFill>
                <a:srgbClr val="969696"/>
              </a:solidFill>
              <a:round/>
              <a:headEnd/>
              <a:tailEnd type="triangle" w="med" len="med"/>
            </a:ln>
          </p:spPr>
          <p:txBody>
            <a:bodyPr/>
            <a:lstStyle/>
            <a:p>
              <a:endParaRPr lang="en-CA"/>
            </a:p>
          </p:txBody>
        </p:sp>
        <p:sp>
          <p:nvSpPr>
            <p:cNvPr id="27659" name="Text Box 10"/>
            <p:cNvSpPr txBox="1">
              <a:spLocks noChangeArrowheads="1"/>
            </p:cNvSpPr>
            <p:nvPr/>
          </p:nvSpPr>
          <p:spPr bwMode="auto">
            <a:xfrm>
              <a:off x="480" y="3216"/>
              <a:ext cx="4848" cy="288"/>
            </a:xfrm>
            <a:prstGeom prst="rect">
              <a:avLst/>
            </a:prstGeom>
            <a:noFill/>
            <a:ln w="9525">
              <a:noFill/>
              <a:miter lim="800000"/>
              <a:headEnd/>
              <a:tailEnd/>
            </a:ln>
          </p:spPr>
          <p:txBody>
            <a:bodyPr>
              <a:spAutoFit/>
            </a:bodyPr>
            <a:lstStyle/>
            <a:p>
              <a:r>
                <a:rPr lang="en-US"/>
                <a:t>Describe photon’s EM wave spread out in space.</a:t>
              </a:r>
            </a:p>
          </p:txBody>
        </p:sp>
        <p:grpSp>
          <p:nvGrpSpPr>
            <p:cNvPr id="27660" name="Group 11"/>
            <p:cNvGrpSpPr>
              <a:grpSpLocks/>
            </p:cNvGrpSpPr>
            <p:nvPr/>
          </p:nvGrpSpPr>
          <p:grpSpPr bwMode="auto">
            <a:xfrm>
              <a:off x="1728" y="1392"/>
              <a:ext cx="284" cy="1095"/>
              <a:chOff x="1588" y="1488"/>
              <a:chExt cx="476" cy="1095"/>
            </a:xfrm>
          </p:grpSpPr>
          <p:sp>
            <p:nvSpPr>
              <p:cNvPr id="27665" name="Freeform 12"/>
              <p:cNvSpPr>
                <a:spLocks/>
              </p:cNvSpPr>
              <p:nvPr/>
            </p:nvSpPr>
            <p:spPr bwMode="auto">
              <a:xfrm>
                <a:off x="1588" y="1488"/>
                <a:ext cx="476" cy="1095"/>
              </a:xfrm>
              <a:custGeom>
                <a:avLst/>
                <a:gdLst>
                  <a:gd name="T0" fmla="*/ 150 w 476"/>
                  <a:gd name="T1" fmla="*/ 1095 h 1095"/>
                  <a:gd name="T2" fmla="*/ 178 w 476"/>
                  <a:gd name="T3" fmla="*/ 1034 h 1095"/>
                  <a:gd name="T4" fmla="*/ 220 w 476"/>
                  <a:gd name="T5" fmla="*/ 994 h 1095"/>
                  <a:gd name="T6" fmla="*/ 307 w 476"/>
                  <a:gd name="T7" fmla="*/ 945 h 1095"/>
                  <a:gd name="T8" fmla="*/ 353 w 476"/>
                  <a:gd name="T9" fmla="*/ 906 h 1095"/>
                  <a:gd name="T10" fmla="*/ 360 w 476"/>
                  <a:gd name="T11" fmla="*/ 862 h 1095"/>
                  <a:gd name="T12" fmla="*/ 318 w 476"/>
                  <a:gd name="T13" fmla="*/ 792 h 1095"/>
                  <a:gd name="T14" fmla="*/ 141 w 476"/>
                  <a:gd name="T15" fmla="*/ 703 h 1095"/>
                  <a:gd name="T16" fmla="*/ 53 w 476"/>
                  <a:gd name="T17" fmla="*/ 629 h 1095"/>
                  <a:gd name="T18" fmla="*/ 126 w 476"/>
                  <a:gd name="T19" fmla="*/ 560 h 1095"/>
                  <a:gd name="T20" fmla="*/ 247 w 476"/>
                  <a:gd name="T21" fmla="*/ 515 h 1095"/>
                  <a:gd name="T22" fmla="*/ 417 w 476"/>
                  <a:gd name="T23" fmla="*/ 451 h 1095"/>
                  <a:gd name="T24" fmla="*/ 466 w 476"/>
                  <a:gd name="T25" fmla="*/ 394 h 1095"/>
                  <a:gd name="T26" fmla="*/ 353 w 476"/>
                  <a:gd name="T27" fmla="*/ 327 h 1095"/>
                  <a:gd name="T28" fmla="*/ 51 w 476"/>
                  <a:gd name="T29" fmla="*/ 247 h 1095"/>
                  <a:gd name="T30" fmla="*/ 44 w 476"/>
                  <a:gd name="T31" fmla="*/ 123 h 1095"/>
                  <a:gd name="T32" fmla="*/ 167 w 476"/>
                  <a:gd name="T33" fmla="*/ 62 h 1095"/>
                  <a:gd name="T34" fmla="*/ 359 w 476"/>
                  <a:gd name="T35" fmla="*/ 0 h 109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76"/>
                  <a:gd name="T55" fmla="*/ 0 h 1095"/>
                  <a:gd name="T56" fmla="*/ 476 w 476"/>
                  <a:gd name="T57" fmla="*/ 1095 h 109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76" h="1095">
                    <a:moveTo>
                      <a:pt x="150" y="1095"/>
                    </a:moveTo>
                    <a:cubicBezTo>
                      <a:pt x="157" y="1085"/>
                      <a:pt x="166" y="1051"/>
                      <a:pt x="178" y="1034"/>
                    </a:cubicBezTo>
                    <a:cubicBezTo>
                      <a:pt x="190" y="1017"/>
                      <a:pt x="199" y="1008"/>
                      <a:pt x="220" y="994"/>
                    </a:cubicBezTo>
                    <a:cubicBezTo>
                      <a:pt x="241" y="979"/>
                      <a:pt x="285" y="960"/>
                      <a:pt x="307" y="945"/>
                    </a:cubicBezTo>
                    <a:cubicBezTo>
                      <a:pt x="329" y="930"/>
                      <a:pt x="344" y="920"/>
                      <a:pt x="353" y="906"/>
                    </a:cubicBezTo>
                    <a:cubicBezTo>
                      <a:pt x="361" y="893"/>
                      <a:pt x="365" y="881"/>
                      <a:pt x="360" y="862"/>
                    </a:cubicBezTo>
                    <a:cubicBezTo>
                      <a:pt x="354" y="843"/>
                      <a:pt x="354" y="818"/>
                      <a:pt x="318" y="792"/>
                    </a:cubicBezTo>
                    <a:cubicBezTo>
                      <a:pt x="282" y="765"/>
                      <a:pt x="185" y="730"/>
                      <a:pt x="141" y="703"/>
                    </a:cubicBezTo>
                    <a:cubicBezTo>
                      <a:pt x="96" y="676"/>
                      <a:pt x="56" y="653"/>
                      <a:pt x="53" y="629"/>
                    </a:cubicBezTo>
                    <a:cubicBezTo>
                      <a:pt x="51" y="606"/>
                      <a:pt x="92" y="579"/>
                      <a:pt x="126" y="560"/>
                    </a:cubicBezTo>
                    <a:cubicBezTo>
                      <a:pt x="158" y="541"/>
                      <a:pt x="198" y="533"/>
                      <a:pt x="247" y="515"/>
                    </a:cubicBezTo>
                    <a:cubicBezTo>
                      <a:pt x="294" y="497"/>
                      <a:pt x="381" y="471"/>
                      <a:pt x="417" y="451"/>
                    </a:cubicBezTo>
                    <a:cubicBezTo>
                      <a:pt x="453" y="431"/>
                      <a:pt x="476" y="414"/>
                      <a:pt x="466" y="394"/>
                    </a:cubicBezTo>
                    <a:cubicBezTo>
                      <a:pt x="456" y="373"/>
                      <a:pt x="422" y="351"/>
                      <a:pt x="353" y="327"/>
                    </a:cubicBezTo>
                    <a:cubicBezTo>
                      <a:pt x="284" y="303"/>
                      <a:pt x="102" y="281"/>
                      <a:pt x="51" y="247"/>
                    </a:cubicBezTo>
                    <a:cubicBezTo>
                      <a:pt x="0" y="213"/>
                      <a:pt x="25" y="154"/>
                      <a:pt x="44" y="123"/>
                    </a:cubicBezTo>
                    <a:cubicBezTo>
                      <a:pt x="63" y="92"/>
                      <a:pt x="114" y="83"/>
                      <a:pt x="167" y="62"/>
                    </a:cubicBezTo>
                    <a:cubicBezTo>
                      <a:pt x="220" y="41"/>
                      <a:pt x="319" y="13"/>
                      <a:pt x="359" y="0"/>
                    </a:cubicBezTo>
                  </a:path>
                </a:pathLst>
              </a:custGeom>
              <a:noFill/>
              <a:ln w="19050">
                <a:solidFill>
                  <a:srgbClr val="FFFF00"/>
                </a:solidFill>
                <a:round/>
                <a:headEnd/>
                <a:tailEnd/>
              </a:ln>
            </p:spPr>
            <p:txBody>
              <a:bodyPr/>
              <a:lstStyle/>
              <a:p>
                <a:endParaRPr lang="en-CA"/>
              </a:p>
            </p:txBody>
          </p:sp>
          <p:sp>
            <p:nvSpPr>
              <p:cNvPr id="27666" name="Line 13"/>
              <p:cNvSpPr>
                <a:spLocks noChangeShapeType="1"/>
              </p:cNvSpPr>
              <p:nvPr/>
            </p:nvSpPr>
            <p:spPr bwMode="auto">
              <a:xfrm rot="16200000" flipV="1">
                <a:off x="1733" y="2012"/>
                <a:ext cx="0" cy="201"/>
              </a:xfrm>
              <a:prstGeom prst="line">
                <a:avLst/>
              </a:prstGeom>
              <a:noFill/>
              <a:ln w="9525">
                <a:solidFill>
                  <a:srgbClr val="FFFF00"/>
                </a:solidFill>
                <a:round/>
                <a:headEnd/>
                <a:tailEnd type="triangle" w="med" len="med"/>
              </a:ln>
            </p:spPr>
            <p:txBody>
              <a:bodyPr/>
              <a:lstStyle/>
              <a:p>
                <a:endParaRPr lang="en-CA"/>
              </a:p>
            </p:txBody>
          </p:sp>
          <p:sp>
            <p:nvSpPr>
              <p:cNvPr id="27667" name="Line 14"/>
              <p:cNvSpPr>
                <a:spLocks noChangeShapeType="1"/>
              </p:cNvSpPr>
              <p:nvPr/>
            </p:nvSpPr>
            <p:spPr bwMode="auto">
              <a:xfrm rot="16200000" flipV="1">
                <a:off x="1745" y="1994"/>
                <a:ext cx="0" cy="146"/>
              </a:xfrm>
              <a:prstGeom prst="line">
                <a:avLst/>
              </a:prstGeom>
              <a:noFill/>
              <a:ln w="9525">
                <a:solidFill>
                  <a:srgbClr val="FFFF00"/>
                </a:solidFill>
                <a:round/>
                <a:headEnd/>
                <a:tailEnd type="triangle" w="med" len="med"/>
              </a:ln>
            </p:spPr>
            <p:txBody>
              <a:bodyPr/>
              <a:lstStyle/>
              <a:p>
                <a:endParaRPr lang="en-CA"/>
              </a:p>
            </p:txBody>
          </p:sp>
          <p:sp>
            <p:nvSpPr>
              <p:cNvPr id="27668" name="Line 15"/>
              <p:cNvSpPr>
                <a:spLocks noChangeShapeType="1"/>
              </p:cNvSpPr>
              <p:nvPr/>
            </p:nvSpPr>
            <p:spPr bwMode="auto">
              <a:xfrm rot="16200000" flipV="1">
                <a:off x="1760" y="2075"/>
                <a:ext cx="0" cy="172"/>
              </a:xfrm>
              <a:prstGeom prst="line">
                <a:avLst/>
              </a:prstGeom>
              <a:noFill/>
              <a:ln w="9525">
                <a:solidFill>
                  <a:srgbClr val="FFFF00"/>
                </a:solidFill>
                <a:round/>
                <a:headEnd/>
                <a:tailEnd type="triangle" w="med" len="med"/>
              </a:ln>
            </p:spPr>
            <p:txBody>
              <a:bodyPr/>
              <a:lstStyle/>
              <a:p>
                <a:endParaRPr lang="en-CA"/>
              </a:p>
            </p:txBody>
          </p:sp>
          <p:grpSp>
            <p:nvGrpSpPr>
              <p:cNvPr id="27669" name="Group 16"/>
              <p:cNvGrpSpPr>
                <a:grpSpLocks/>
              </p:cNvGrpSpPr>
              <p:nvPr/>
            </p:nvGrpSpPr>
            <p:grpSpPr bwMode="auto">
              <a:xfrm rot="5400000">
                <a:off x="1867" y="1784"/>
                <a:ext cx="95" cy="214"/>
                <a:chOff x="1795" y="2600"/>
                <a:chExt cx="168" cy="102"/>
              </a:xfrm>
            </p:grpSpPr>
            <p:sp>
              <p:nvSpPr>
                <p:cNvPr id="27678" name="Line 17"/>
                <p:cNvSpPr>
                  <a:spLocks noChangeShapeType="1"/>
                </p:cNvSpPr>
                <p:nvPr/>
              </p:nvSpPr>
              <p:spPr bwMode="auto">
                <a:xfrm flipV="1">
                  <a:off x="1880" y="2600"/>
                  <a:ext cx="0" cy="96"/>
                </a:xfrm>
                <a:prstGeom prst="line">
                  <a:avLst/>
                </a:prstGeom>
                <a:noFill/>
                <a:ln w="9525">
                  <a:solidFill>
                    <a:srgbClr val="FFFF00"/>
                  </a:solidFill>
                  <a:round/>
                  <a:headEnd/>
                  <a:tailEnd type="triangle" w="med" len="med"/>
                </a:ln>
              </p:spPr>
              <p:txBody>
                <a:bodyPr/>
                <a:lstStyle/>
                <a:p>
                  <a:endParaRPr lang="en-CA"/>
                </a:p>
              </p:txBody>
            </p:sp>
            <p:sp>
              <p:nvSpPr>
                <p:cNvPr id="27679" name="Line 18"/>
                <p:cNvSpPr>
                  <a:spLocks noChangeShapeType="1"/>
                </p:cNvSpPr>
                <p:nvPr/>
              </p:nvSpPr>
              <p:spPr bwMode="auto">
                <a:xfrm flipV="1">
                  <a:off x="1963" y="2619"/>
                  <a:ext cx="0" cy="70"/>
                </a:xfrm>
                <a:prstGeom prst="line">
                  <a:avLst/>
                </a:prstGeom>
                <a:noFill/>
                <a:ln w="9525">
                  <a:solidFill>
                    <a:srgbClr val="FFFF00"/>
                  </a:solidFill>
                  <a:round/>
                  <a:headEnd/>
                  <a:tailEnd type="triangle" w="med" len="med"/>
                </a:ln>
              </p:spPr>
              <p:txBody>
                <a:bodyPr/>
                <a:lstStyle/>
                <a:p>
                  <a:endParaRPr lang="en-CA"/>
                </a:p>
              </p:txBody>
            </p:sp>
            <p:sp>
              <p:nvSpPr>
                <p:cNvPr id="27680" name="Line 19"/>
                <p:cNvSpPr>
                  <a:spLocks noChangeShapeType="1"/>
                </p:cNvSpPr>
                <p:nvPr/>
              </p:nvSpPr>
              <p:spPr bwMode="auto">
                <a:xfrm flipV="1">
                  <a:off x="1795" y="2620"/>
                  <a:ext cx="0" cy="82"/>
                </a:xfrm>
                <a:prstGeom prst="line">
                  <a:avLst/>
                </a:prstGeom>
                <a:noFill/>
                <a:ln w="9525">
                  <a:solidFill>
                    <a:srgbClr val="FFFF00"/>
                  </a:solidFill>
                  <a:round/>
                  <a:headEnd/>
                  <a:tailEnd type="triangle" w="med" len="med"/>
                </a:ln>
              </p:spPr>
              <p:txBody>
                <a:bodyPr/>
                <a:lstStyle/>
                <a:p>
                  <a:endParaRPr lang="en-CA"/>
                </a:p>
              </p:txBody>
            </p:sp>
          </p:grpSp>
          <p:grpSp>
            <p:nvGrpSpPr>
              <p:cNvPr id="27670" name="Group 20"/>
              <p:cNvGrpSpPr>
                <a:grpSpLocks/>
              </p:cNvGrpSpPr>
              <p:nvPr/>
            </p:nvGrpSpPr>
            <p:grpSpPr bwMode="auto">
              <a:xfrm rot="5400000">
                <a:off x="1838" y="2265"/>
                <a:ext cx="95" cy="157"/>
                <a:chOff x="1795" y="2600"/>
                <a:chExt cx="168" cy="102"/>
              </a:xfrm>
            </p:grpSpPr>
            <p:sp>
              <p:nvSpPr>
                <p:cNvPr id="27675" name="Line 21"/>
                <p:cNvSpPr>
                  <a:spLocks noChangeShapeType="1"/>
                </p:cNvSpPr>
                <p:nvPr/>
              </p:nvSpPr>
              <p:spPr bwMode="auto">
                <a:xfrm flipV="1">
                  <a:off x="1880" y="2600"/>
                  <a:ext cx="0" cy="96"/>
                </a:xfrm>
                <a:prstGeom prst="line">
                  <a:avLst/>
                </a:prstGeom>
                <a:noFill/>
                <a:ln w="9525">
                  <a:solidFill>
                    <a:srgbClr val="FFFF00"/>
                  </a:solidFill>
                  <a:round/>
                  <a:headEnd/>
                  <a:tailEnd type="triangle" w="med" len="med"/>
                </a:ln>
              </p:spPr>
              <p:txBody>
                <a:bodyPr/>
                <a:lstStyle/>
                <a:p>
                  <a:endParaRPr lang="en-CA"/>
                </a:p>
              </p:txBody>
            </p:sp>
            <p:sp>
              <p:nvSpPr>
                <p:cNvPr id="27676" name="Line 22"/>
                <p:cNvSpPr>
                  <a:spLocks noChangeShapeType="1"/>
                </p:cNvSpPr>
                <p:nvPr/>
              </p:nvSpPr>
              <p:spPr bwMode="auto">
                <a:xfrm flipV="1">
                  <a:off x="1963" y="2619"/>
                  <a:ext cx="0" cy="70"/>
                </a:xfrm>
                <a:prstGeom prst="line">
                  <a:avLst/>
                </a:prstGeom>
                <a:noFill/>
                <a:ln w="9525">
                  <a:solidFill>
                    <a:srgbClr val="FFFF00"/>
                  </a:solidFill>
                  <a:round/>
                  <a:headEnd/>
                  <a:tailEnd type="triangle" w="med" len="med"/>
                </a:ln>
              </p:spPr>
              <p:txBody>
                <a:bodyPr/>
                <a:lstStyle/>
                <a:p>
                  <a:endParaRPr lang="en-CA"/>
                </a:p>
              </p:txBody>
            </p:sp>
            <p:sp>
              <p:nvSpPr>
                <p:cNvPr id="27677" name="Line 23"/>
                <p:cNvSpPr>
                  <a:spLocks noChangeShapeType="1"/>
                </p:cNvSpPr>
                <p:nvPr/>
              </p:nvSpPr>
              <p:spPr bwMode="auto">
                <a:xfrm flipV="1">
                  <a:off x="1795" y="2620"/>
                  <a:ext cx="0" cy="82"/>
                </a:xfrm>
                <a:prstGeom prst="line">
                  <a:avLst/>
                </a:prstGeom>
                <a:noFill/>
                <a:ln w="9525">
                  <a:solidFill>
                    <a:srgbClr val="FFFF00"/>
                  </a:solidFill>
                  <a:round/>
                  <a:headEnd/>
                  <a:tailEnd type="triangle" w="med" len="med"/>
                </a:ln>
              </p:spPr>
              <p:txBody>
                <a:bodyPr/>
                <a:lstStyle/>
                <a:p>
                  <a:endParaRPr lang="en-CA"/>
                </a:p>
              </p:txBody>
            </p:sp>
          </p:grpSp>
          <p:grpSp>
            <p:nvGrpSpPr>
              <p:cNvPr id="27671" name="Group 24"/>
              <p:cNvGrpSpPr>
                <a:grpSpLocks/>
              </p:cNvGrpSpPr>
              <p:nvPr/>
            </p:nvGrpSpPr>
            <p:grpSpPr bwMode="auto">
              <a:xfrm rot="-5400000">
                <a:off x="1657" y="1559"/>
                <a:ext cx="127" cy="178"/>
                <a:chOff x="1795" y="2600"/>
                <a:chExt cx="168" cy="102"/>
              </a:xfrm>
            </p:grpSpPr>
            <p:sp>
              <p:nvSpPr>
                <p:cNvPr id="27672" name="Line 25"/>
                <p:cNvSpPr>
                  <a:spLocks noChangeShapeType="1"/>
                </p:cNvSpPr>
                <p:nvPr/>
              </p:nvSpPr>
              <p:spPr bwMode="auto">
                <a:xfrm flipV="1">
                  <a:off x="1880" y="2600"/>
                  <a:ext cx="0" cy="96"/>
                </a:xfrm>
                <a:prstGeom prst="line">
                  <a:avLst/>
                </a:prstGeom>
                <a:noFill/>
                <a:ln w="9525">
                  <a:solidFill>
                    <a:srgbClr val="FFFF00"/>
                  </a:solidFill>
                  <a:round/>
                  <a:headEnd/>
                  <a:tailEnd type="triangle" w="med" len="med"/>
                </a:ln>
              </p:spPr>
              <p:txBody>
                <a:bodyPr/>
                <a:lstStyle/>
                <a:p>
                  <a:endParaRPr lang="en-CA"/>
                </a:p>
              </p:txBody>
            </p:sp>
            <p:sp>
              <p:nvSpPr>
                <p:cNvPr id="27673" name="Line 26"/>
                <p:cNvSpPr>
                  <a:spLocks noChangeShapeType="1"/>
                </p:cNvSpPr>
                <p:nvPr/>
              </p:nvSpPr>
              <p:spPr bwMode="auto">
                <a:xfrm flipV="1">
                  <a:off x="1963" y="2619"/>
                  <a:ext cx="0" cy="70"/>
                </a:xfrm>
                <a:prstGeom prst="line">
                  <a:avLst/>
                </a:prstGeom>
                <a:noFill/>
                <a:ln w="9525">
                  <a:solidFill>
                    <a:srgbClr val="FFFF00"/>
                  </a:solidFill>
                  <a:round/>
                  <a:headEnd/>
                  <a:tailEnd type="triangle" w="med" len="med"/>
                </a:ln>
              </p:spPr>
              <p:txBody>
                <a:bodyPr/>
                <a:lstStyle/>
                <a:p>
                  <a:endParaRPr lang="en-CA"/>
                </a:p>
              </p:txBody>
            </p:sp>
            <p:sp>
              <p:nvSpPr>
                <p:cNvPr id="27674" name="Line 27"/>
                <p:cNvSpPr>
                  <a:spLocks noChangeShapeType="1"/>
                </p:cNvSpPr>
                <p:nvPr/>
              </p:nvSpPr>
              <p:spPr bwMode="auto">
                <a:xfrm flipV="1">
                  <a:off x="1795" y="2620"/>
                  <a:ext cx="0" cy="82"/>
                </a:xfrm>
                <a:prstGeom prst="line">
                  <a:avLst/>
                </a:prstGeom>
                <a:noFill/>
                <a:ln w="9525">
                  <a:solidFill>
                    <a:srgbClr val="FFFF00"/>
                  </a:solidFill>
                  <a:round/>
                  <a:headEnd/>
                  <a:tailEnd type="triangle" w="med" len="med"/>
                </a:ln>
              </p:spPr>
              <p:txBody>
                <a:bodyPr/>
                <a:lstStyle/>
                <a:p>
                  <a:endParaRPr lang="en-CA"/>
                </a:p>
              </p:txBody>
            </p:sp>
          </p:grpSp>
        </p:grpSp>
        <p:sp>
          <p:nvSpPr>
            <p:cNvPr id="27661" name="Line 28"/>
            <p:cNvSpPr>
              <a:spLocks noChangeShapeType="1"/>
            </p:cNvSpPr>
            <p:nvPr/>
          </p:nvSpPr>
          <p:spPr bwMode="auto">
            <a:xfrm flipV="1">
              <a:off x="1872" y="1344"/>
              <a:ext cx="2160" cy="96"/>
            </a:xfrm>
            <a:prstGeom prst="line">
              <a:avLst/>
            </a:prstGeom>
            <a:noFill/>
            <a:ln w="38100">
              <a:solidFill>
                <a:srgbClr val="CC99FF"/>
              </a:solidFill>
              <a:round/>
              <a:headEnd type="triangle" w="med" len="med"/>
              <a:tailEnd/>
            </a:ln>
          </p:spPr>
          <p:txBody>
            <a:bodyPr/>
            <a:lstStyle/>
            <a:p>
              <a:endParaRPr lang="en-CA"/>
            </a:p>
          </p:txBody>
        </p:sp>
        <p:sp>
          <p:nvSpPr>
            <p:cNvPr id="27662" name="Line 29"/>
            <p:cNvSpPr>
              <a:spLocks noChangeShapeType="1"/>
            </p:cNvSpPr>
            <p:nvPr/>
          </p:nvSpPr>
          <p:spPr bwMode="auto">
            <a:xfrm>
              <a:off x="2400" y="1536"/>
              <a:ext cx="1776" cy="384"/>
            </a:xfrm>
            <a:prstGeom prst="line">
              <a:avLst/>
            </a:prstGeom>
            <a:noFill/>
            <a:ln w="38100">
              <a:solidFill>
                <a:srgbClr val="CC99FF"/>
              </a:solidFill>
              <a:round/>
              <a:headEnd type="triangle" w="med" len="med"/>
              <a:tailEnd/>
            </a:ln>
          </p:spPr>
          <p:txBody>
            <a:bodyPr/>
            <a:lstStyle/>
            <a:p>
              <a:endParaRPr lang="en-CA"/>
            </a:p>
          </p:txBody>
        </p:sp>
        <p:sp>
          <p:nvSpPr>
            <p:cNvPr id="27663" name="Text Box 30"/>
            <p:cNvSpPr txBox="1">
              <a:spLocks noChangeArrowheads="1"/>
            </p:cNvSpPr>
            <p:nvPr/>
          </p:nvSpPr>
          <p:spPr bwMode="auto">
            <a:xfrm>
              <a:off x="4022" y="1177"/>
              <a:ext cx="1420" cy="288"/>
            </a:xfrm>
            <a:prstGeom prst="rect">
              <a:avLst/>
            </a:prstGeom>
            <a:noFill/>
            <a:ln w="9525">
              <a:noFill/>
              <a:miter lim="800000"/>
              <a:headEnd/>
              <a:tailEnd/>
            </a:ln>
          </p:spPr>
          <p:txBody>
            <a:bodyPr wrap="none">
              <a:spAutoFit/>
            </a:bodyPr>
            <a:lstStyle/>
            <a:p>
              <a:r>
                <a:rPr lang="en-US"/>
                <a:t>High Amplitude</a:t>
              </a:r>
            </a:p>
          </p:txBody>
        </p:sp>
        <p:sp>
          <p:nvSpPr>
            <p:cNvPr id="27664" name="Text Box 31"/>
            <p:cNvSpPr txBox="1">
              <a:spLocks noChangeArrowheads="1"/>
            </p:cNvSpPr>
            <p:nvPr/>
          </p:nvSpPr>
          <p:spPr bwMode="auto">
            <a:xfrm>
              <a:off x="4128" y="1776"/>
              <a:ext cx="1377" cy="288"/>
            </a:xfrm>
            <a:prstGeom prst="rect">
              <a:avLst/>
            </a:prstGeom>
            <a:noFill/>
            <a:ln w="9525">
              <a:noFill/>
              <a:miter lim="800000"/>
              <a:headEnd/>
              <a:tailEnd/>
            </a:ln>
          </p:spPr>
          <p:txBody>
            <a:bodyPr wrap="none">
              <a:spAutoFit/>
            </a:bodyPr>
            <a:lstStyle/>
            <a:p>
              <a:r>
                <a:rPr lang="en-US"/>
                <a:t>Low Amplitude</a:t>
              </a:r>
            </a:p>
          </p:txBody>
        </p:sp>
      </p:grpSp>
      <p:sp>
        <p:nvSpPr>
          <p:cNvPr id="31" name="TextBox 30"/>
          <p:cNvSpPr txBox="1"/>
          <p:nvPr/>
        </p:nvSpPr>
        <p:spPr>
          <a:xfrm>
            <a:off x="762000" y="304800"/>
            <a:ext cx="1399742" cy="461665"/>
          </a:xfrm>
          <a:prstGeom prst="rect">
            <a:avLst/>
          </a:prstGeom>
          <a:noFill/>
        </p:spPr>
        <p:txBody>
          <a:bodyPr wrap="none" rtlCol="0">
            <a:spAutoFit/>
          </a:bodyPr>
          <a:lstStyle/>
          <a:p>
            <a:r>
              <a:rPr lang="en-US" i="1" dirty="0" smtClean="0"/>
              <a:t>may skip</a:t>
            </a:r>
            <a:endParaRPr lang="en-CA"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p>
            <a:fld id="{B10DBDFE-6A39-4322-9AA9-2B9AF63695B5}" type="slidenum">
              <a:rPr lang="en-US" smtClean="0"/>
              <a:pPr/>
              <a:t>9</a:t>
            </a:fld>
            <a:endParaRPr lang="en-US" smtClean="0"/>
          </a:p>
        </p:txBody>
      </p:sp>
      <p:sp>
        <p:nvSpPr>
          <p:cNvPr id="28677" name="Text Box 4"/>
          <p:cNvSpPr txBox="1">
            <a:spLocks noChangeArrowheads="1"/>
          </p:cNvSpPr>
          <p:nvPr/>
        </p:nvSpPr>
        <p:spPr bwMode="auto">
          <a:xfrm>
            <a:off x="0" y="1219200"/>
            <a:ext cx="8686800" cy="457200"/>
          </a:xfrm>
          <a:prstGeom prst="rect">
            <a:avLst/>
          </a:prstGeom>
          <a:noFill/>
          <a:ln w="9525">
            <a:noFill/>
            <a:miter lim="800000"/>
            <a:headEnd/>
            <a:tailEnd/>
          </a:ln>
        </p:spPr>
        <p:txBody>
          <a:bodyPr>
            <a:spAutoFit/>
          </a:bodyPr>
          <a:lstStyle/>
          <a:p>
            <a:r>
              <a:rPr lang="en-US"/>
              <a:t>Electromagnetic wave (e.g. hitting screen of double slit)</a:t>
            </a:r>
          </a:p>
        </p:txBody>
      </p:sp>
      <p:sp>
        <p:nvSpPr>
          <p:cNvPr id="28678" name="Text Box 5"/>
          <p:cNvSpPr txBox="1">
            <a:spLocks noChangeArrowheads="1"/>
          </p:cNvSpPr>
          <p:nvPr/>
        </p:nvSpPr>
        <p:spPr bwMode="auto">
          <a:xfrm>
            <a:off x="304800" y="4876800"/>
            <a:ext cx="3657600" cy="822325"/>
          </a:xfrm>
          <a:prstGeom prst="rect">
            <a:avLst/>
          </a:prstGeom>
          <a:noFill/>
          <a:ln w="9525">
            <a:noFill/>
            <a:miter lim="800000"/>
            <a:headEnd/>
            <a:tailEnd/>
          </a:ln>
        </p:spPr>
        <p:txBody>
          <a:bodyPr>
            <a:spAutoFit/>
          </a:bodyPr>
          <a:lstStyle/>
          <a:p>
            <a:r>
              <a:rPr lang="en-US"/>
              <a:t>Probability of photon detection ~ (Amplitude)</a:t>
            </a:r>
            <a:r>
              <a:rPr lang="en-US" baseline="30000"/>
              <a:t>2</a:t>
            </a:r>
            <a:endParaRPr lang="en-US"/>
          </a:p>
        </p:txBody>
      </p:sp>
      <p:sp>
        <p:nvSpPr>
          <p:cNvPr id="125958" name="Text Box 6"/>
          <p:cNvSpPr txBox="1">
            <a:spLocks noChangeArrowheads="1"/>
          </p:cNvSpPr>
          <p:nvPr/>
        </p:nvSpPr>
        <p:spPr bwMode="auto">
          <a:xfrm>
            <a:off x="4572000" y="3886200"/>
            <a:ext cx="3363913" cy="457200"/>
          </a:xfrm>
          <a:prstGeom prst="rect">
            <a:avLst/>
          </a:prstGeom>
          <a:noFill/>
          <a:ln w="9525">
            <a:noFill/>
            <a:miter lim="800000"/>
            <a:headEnd/>
            <a:tailEnd/>
          </a:ln>
        </p:spPr>
        <p:txBody>
          <a:bodyPr wrap="none">
            <a:spAutoFit/>
          </a:bodyPr>
          <a:lstStyle/>
          <a:p>
            <a:r>
              <a:rPr lang="en-US"/>
              <a:t>P(x)=probability density</a:t>
            </a:r>
          </a:p>
        </p:txBody>
      </p:sp>
      <p:grpSp>
        <p:nvGrpSpPr>
          <p:cNvPr id="2" name="Group 7"/>
          <p:cNvGrpSpPr>
            <a:grpSpLocks/>
          </p:cNvGrpSpPr>
          <p:nvPr/>
        </p:nvGrpSpPr>
        <p:grpSpPr bwMode="auto">
          <a:xfrm>
            <a:off x="5270500" y="4194175"/>
            <a:ext cx="2343150" cy="1812925"/>
            <a:chOff x="3320" y="2642"/>
            <a:chExt cx="1476" cy="1142"/>
          </a:xfrm>
        </p:grpSpPr>
        <p:sp>
          <p:nvSpPr>
            <p:cNvPr id="28900" name="AutoShape 8"/>
            <p:cNvSpPr>
              <a:spLocks noChangeAspect="1" noChangeArrowheads="1" noTextEdit="1"/>
            </p:cNvSpPr>
            <p:nvPr/>
          </p:nvSpPr>
          <p:spPr bwMode="auto">
            <a:xfrm>
              <a:off x="3320" y="2642"/>
              <a:ext cx="1476" cy="1109"/>
            </a:xfrm>
            <a:prstGeom prst="rect">
              <a:avLst/>
            </a:prstGeom>
            <a:noFill/>
            <a:ln w="9525">
              <a:noFill/>
              <a:miter lim="800000"/>
              <a:headEnd/>
              <a:tailEnd/>
            </a:ln>
          </p:spPr>
          <p:txBody>
            <a:bodyPr/>
            <a:lstStyle/>
            <a:p>
              <a:endParaRPr lang="en-CA"/>
            </a:p>
          </p:txBody>
        </p:sp>
        <p:sp>
          <p:nvSpPr>
            <p:cNvPr id="28901" name="Line 9"/>
            <p:cNvSpPr>
              <a:spLocks noChangeShapeType="1"/>
            </p:cNvSpPr>
            <p:nvPr/>
          </p:nvSpPr>
          <p:spPr bwMode="auto">
            <a:xfrm>
              <a:off x="3371" y="2784"/>
              <a:ext cx="1" cy="999"/>
            </a:xfrm>
            <a:prstGeom prst="line">
              <a:avLst/>
            </a:prstGeom>
            <a:noFill/>
            <a:ln w="0">
              <a:solidFill>
                <a:srgbClr val="000000"/>
              </a:solidFill>
              <a:round/>
              <a:headEnd/>
              <a:tailEnd/>
            </a:ln>
          </p:spPr>
          <p:txBody>
            <a:bodyPr/>
            <a:lstStyle/>
            <a:p>
              <a:endParaRPr lang="en-CA"/>
            </a:p>
          </p:txBody>
        </p:sp>
        <p:sp>
          <p:nvSpPr>
            <p:cNvPr id="28902" name="Line 10"/>
            <p:cNvSpPr>
              <a:spLocks noChangeShapeType="1"/>
            </p:cNvSpPr>
            <p:nvPr/>
          </p:nvSpPr>
          <p:spPr bwMode="auto">
            <a:xfrm>
              <a:off x="3371" y="3783"/>
              <a:ext cx="1373" cy="1"/>
            </a:xfrm>
            <a:prstGeom prst="line">
              <a:avLst/>
            </a:prstGeom>
            <a:noFill/>
            <a:ln w="0">
              <a:solidFill>
                <a:srgbClr val="000000"/>
              </a:solidFill>
              <a:round/>
              <a:headEnd/>
              <a:tailEnd/>
            </a:ln>
          </p:spPr>
          <p:txBody>
            <a:bodyPr/>
            <a:lstStyle/>
            <a:p>
              <a:endParaRPr lang="en-CA"/>
            </a:p>
          </p:txBody>
        </p:sp>
        <p:grpSp>
          <p:nvGrpSpPr>
            <p:cNvPr id="28903" name="Group 11"/>
            <p:cNvGrpSpPr>
              <a:grpSpLocks/>
            </p:cNvGrpSpPr>
            <p:nvPr/>
          </p:nvGrpSpPr>
          <p:grpSpPr bwMode="auto">
            <a:xfrm>
              <a:off x="3371" y="3312"/>
              <a:ext cx="343" cy="471"/>
              <a:chOff x="3371" y="2865"/>
              <a:chExt cx="343" cy="831"/>
            </a:xfrm>
          </p:grpSpPr>
          <p:sp>
            <p:nvSpPr>
              <p:cNvPr id="28933" name="Freeform 12"/>
              <p:cNvSpPr>
                <a:spLocks/>
              </p:cNvSpPr>
              <p:nvPr/>
            </p:nvSpPr>
            <p:spPr bwMode="auto">
              <a:xfrm>
                <a:off x="3371" y="3653"/>
                <a:ext cx="27" cy="43"/>
              </a:xfrm>
              <a:custGeom>
                <a:avLst/>
                <a:gdLst>
                  <a:gd name="T0" fmla="*/ 0 w 29"/>
                  <a:gd name="T1" fmla="*/ 43 h 43"/>
                  <a:gd name="T2" fmla="*/ 14 w 29"/>
                  <a:gd name="T3" fmla="*/ 25 h 43"/>
                  <a:gd name="T4" fmla="*/ 22 w 29"/>
                  <a:gd name="T5" fmla="*/ 14 h 43"/>
                  <a:gd name="T6" fmla="*/ 29 w 29"/>
                  <a:gd name="T7" fmla="*/ 0 h 43"/>
                  <a:gd name="T8" fmla="*/ 0 60000 65536"/>
                  <a:gd name="T9" fmla="*/ 0 60000 65536"/>
                  <a:gd name="T10" fmla="*/ 0 60000 65536"/>
                  <a:gd name="T11" fmla="*/ 0 60000 65536"/>
                  <a:gd name="T12" fmla="*/ 0 w 29"/>
                  <a:gd name="T13" fmla="*/ 0 h 43"/>
                  <a:gd name="T14" fmla="*/ 29 w 29"/>
                  <a:gd name="T15" fmla="*/ 43 h 43"/>
                </a:gdLst>
                <a:ahLst/>
                <a:cxnLst>
                  <a:cxn ang="T8">
                    <a:pos x="T0" y="T1"/>
                  </a:cxn>
                  <a:cxn ang="T9">
                    <a:pos x="T2" y="T3"/>
                  </a:cxn>
                  <a:cxn ang="T10">
                    <a:pos x="T4" y="T5"/>
                  </a:cxn>
                  <a:cxn ang="T11">
                    <a:pos x="T6" y="T7"/>
                  </a:cxn>
                </a:cxnLst>
                <a:rect l="T12" t="T13" r="T14" b="T15"/>
                <a:pathLst>
                  <a:path w="29" h="43">
                    <a:moveTo>
                      <a:pt x="0" y="43"/>
                    </a:moveTo>
                    <a:lnTo>
                      <a:pt x="14" y="25"/>
                    </a:lnTo>
                    <a:lnTo>
                      <a:pt x="22" y="14"/>
                    </a:lnTo>
                    <a:lnTo>
                      <a:pt x="29" y="0"/>
                    </a:lnTo>
                  </a:path>
                </a:pathLst>
              </a:custGeom>
              <a:noFill/>
              <a:ln w="17463">
                <a:solidFill>
                  <a:srgbClr val="FF00FF"/>
                </a:solidFill>
                <a:round/>
                <a:headEnd/>
                <a:tailEnd/>
              </a:ln>
            </p:spPr>
            <p:txBody>
              <a:bodyPr/>
              <a:lstStyle/>
              <a:p>
                <a:endParaRPr lang="en-CA"/>
              </a:p>
            </p:txBody>
          </p:sp>
          <p:sp>
            <p:nvSpPr>
              <p:cNvPr id="28934" name="Freeform 13"/>
              <p:cNvSpPr>
                <a:spLocks/>
              </p:cNvSpPr>
              <p:nvPr/>
            </p:nvSpPr>
            <p:spPr bwMode="auto">
              <a:xfrm>
                <a:off x="3398" y="3525"/>
                <a:ext cx="31" cy="128"/>
              </a:xfrm>
              <a:custGeom>
                <a:avLst/>
                <a:gdLst>
                  <a:gd name="T0" fmla="*/ 0 w 33"/>
                  <a:gd name="T1" fmla="*/ 128 h 128"/>
                  <a:gd name="T2" fmla="*/ 7 w 33"/>
                  <a:gd name="T3" fmla="*/ 102 h 128"/>
                  <a:gd name="T4" fmla="*/ 15 w 33"/>
                  <a:gd name="T5" fmla="*/ 73 h 128"/>
                  <a:gd name="T6" fmla="*/ 25 w 33"/>
                  <a:gd name="T7" fmla="*/ 36 h 128"/>
                  <a:gd name="T8" fmla="*/ 33 w 33"/>
                  <a:gd name="T9" fmla="*/ 0 h 128"/>
                  <a:gd name="T10" fmla="*/ 0 60000 65536"/>
                  <a:gd name="T11" fmla="*/ 0 60000 65536"/>
                  <a:gd name="T12" fmla="*/ 0 60000 65536"/>
                  <a:gd name="T13" fmla="*/ 0 60000 65536"/>
                  <a:gd name="T14" fmla="*/ 0 60000 65536"/>
                  <a:gd name="T15" fmla="*/ 0 w 33"/>
                  <a:gd name="T16" fmla="*/ 0 h 128"/>
                  <a:gd name="T17" fmla="*/ 33 w 33"/>
                  <a:gd name="T18" fmla="*/ 128 h 128"/>
                </a:gdLst>
                <a:ahLst/>
                <a:cxnLst>
                  <a:cxn ang="T10">
                    <a:pos x="T0" y="T1"/>
                  </a:cxn>
                  <a:cxn ang="T11">
                    <a:pos x="T2" y="T3"/>
                  </a:cxn>
                  <a:cxn ang="T12">
                    <a:pos x="T4" y="T5"/>
                  </a:cxn>
                  <a:cxn ang="T13">
                    <a:pos x="T6" y="T7"/>
                  </a:cxn>
                  <a:cxn ang="T14">
                    <a:pos x="T8" y="T9"/>
                  </a:cxn>
                </a:cxnLst>
                <a:rect l="T15" t="T16" r="T17" b="T18"/>
                <a:pathLst>
                  <a:path w="33" h="128">
                    <a:moveTo>
                      <a:pt x="0" y="128"/>
                    </a:moveTo>
                    <a:lnTo>
                      <a:pt x="7" y="102"/>
                    </a:lnTo>
                    <a:lnTo>
                      <a:pt x="15" y="73"/>
                    </a:lnTo>
                    <a:lnTo>
                      <a:pt x="25" y="36"/>
                    </a:lnTo>
                    <a:lnTo>
                      <a:pt x="33" y="0"/>
                    </a:lnTo>
                  </a:path>
                </a:pathLst>
              </a:custGeom>
              <a:noFill/>
              <a:ln w="17463">
                <a:solidFill>
                  <a:srgbClr val="FF00FF"/>
                </a:solidFill>
                <a:round/>
                <a:headEnd/>
                <a:tailEnd/>
              </a:ln>
            </p:spPr>
            <p:txBody>
              <a:bodyPr/>
              <a:lstStyle/>
              <a:p>
                <a:endParaRPr lang="en-CA"/>
              </a:p>
            </p:txBody>
          </p:sp>
          <p:sp>
            <p:nvSpPr>
              <p:cNvPr id="28935" name="Freeform 14"/>
              <p:cNvSpPr>
                <a:spLocks/>
              </p:cNvSpPr>
              <p:nvPr/>
            </p:nvSpPr>
            <p:spPr bwMode="auto">
              <a:xfrm>
                <a:off x="3429" y="3346"/>
                <a:ext cx="27" cy="179"/>
              </a:xfrm>
              <a:custGeom>
                <a:avLst/>
                <a:gdLst>
                  <a:gd name="T0" fmla="*/ 0 w 29"/>
                  <a:gd name="T1" fmla="*/ 179 h 179"/>
                  <a:gd name="T2" fmla="*/ 7 w 29"/>
                  <a:gd name="T3" fmla="*/ 139 h 179"/>
                  <a:gd name="T4" fmla="*/ 14 w 29"/>
                  <a:gd name="T5" fmla="*/ 95 h 179"/>
                  <a:gd name="T6" fmla="*/ 29 w 29"/>
                  <a:gd name="T7" fmla="*/ 0 h 179"/>
                  <a:gd name="T8" fmla="*/ 0 60000 65536"/>
                  <a:gd name="T9" fmla="*/ 0 60000 65536"/>
                  <a:gd name="T10" fmla="*/ 0 60000 65536"/>
                  <a:gd name="T11" fmla="*/ 0 60000 65536"/>
                  <a:gd name="T12" fmla="*/ 0 w 29"/>
                  <a:gd name="T13" fmla="*/ 0 h 179"/>
                  <a:gd name="T14" fmla="*/ 29 w 29"/>
                  <a:gd name="T15" fmla="*/ 179 h 179"/>
                </a:gdLst>
                <a:ahLst/>
                <a:cxnLst>
                  <a:cxn ang="T8">
                    <a:pos x="T0" y="T1"/>
                  </a:cxn>
                  <a:cxn ang="T9">
                    <a:pos x="T2" y="T3"/>
                  </a:cxn>
                  <a:cxn ang="T10">
                    <a:pos x="T4" y="T5"/>
                  </a:cxn>
                  <a:cxn ang="T11">
                    <a:pos x="T6" y="T7"/>
                  </a:cxn>
                </a:cxnLst>
                <a:rect l="T12" t="T13" r="T14" b="T15"/>
                <a:pathLst>
                  <a:path w="29" h="179">
                    <a:moveTo>
                      <a:pt x="0" y="179"/>
                    </a:moveTo>
                    <a:lnTo>
                      <a:pt x="7" y="139"/>
                    </a:lnTo>
                    <a:lnTo>
                      <a:pt x="14" y="95"/>
                    </a:lnTo>
                    <a:lnTo>
                      <a:pt x="29" y="0"/>
                    </a:lnTo>
                  </a:path>
                </a:pathLst>
              </a:custGeom>
              <a:noFill/>
              <a:ln w="17463">
                <a:solidFill>
                  <a:srgbClr val="FF00FF"/>
                </a:solidFill>
                <a:round/>
                <a:headEnd/>
                <a:tailEnd/>
              </a:ln>
            </p:spPr>
            <p:txBody>
              <a:bodyPr/>
              <a:lstStyle/>
              <a:p>
                <a:endParaRPr lang="en-CA"/>
              </a:p>
            </p:txBody>
          </p:sp>
          <p:sp>
            <p:nvSpPr>
              <p:cNvPr id="28936" name="Freeform 15"/>
              <p:cNvSpPr>
                <a:spLocks/>
              </p:cNvSpPr>
              <p:nvPr/>
            </p:nvSpPr>
            <p:spPr bwMode="auto">
              <a:xfrm>
                <a:off x="3456" y="3153"/>
                <a:ext cx="31" cy="193"/>
              </a:xfrm>
              <a:custGeom>
                <a:avLst/>
                <a:gdLst>
                  <a:gd name="T0" fmla="*/ 0 w 33"/>
                  <a:gd name="T1" fmla="*/ 193 h 193"/>
                  <a:gd name="T2" fmla="*/ 7 w 33"/>
                  <a:gd name="T3" fmla="*/ 146 h 193"/>
                  <a:gd name="T4" fmla="*/ 15 w 33"/>
                  <a:gd name="T5" fmla="*/ 95 h 193"/>
                  <a:gd name="T6" fmla="*/ 26 w 33"/>
                  <a:gd name="T7" fmla="*/ 47 h 193"/>
                  <a:gd name="T8" fmla="*/ 33 w 33"/>
                  <a:gd name="T9" fmla="*/ 0 h 193"/>
                  <a:gd name="T10" fmla="*/ 0 60000 65536"/>
                  <a:gd name="T11" fmla="*/ 0 60000 65536"/>
                  <a:gd name="T12" fmla="*/ 0 60000 65536"/>
                  <a:gd name="T13" fmla="*/ 0 60000 65536"/>
                  <a:gd name="T14" fmla="*/ 0 60000 65536"/>
                  <a:gd name="T15" fmla="*/ 0 w 33"/>
                  <a:gd name="T16" fmla="*/ 0 h 193"/>
                  <a:gd name="T17" fmla="*/ 33 w 33"/>
                  <a:gd name="T18" fmla="*/ 193 h 193"/>
                </a:gdLst>
                <a:ahLst/>
                <a:cxnLst>
                  <a:cxn ang="T10">
                    <a:pos x="T0" y="T1"/>
                  </a:cxn>
                  <a:cxn ang="T11">
                    <a:pos x="T2" y="T3"/>
                  </a:cxn>
                  <a:cxn ang="T12">
                    <a:pos x="T4" y="T5"/>
                  </a:cxn>
                  <a:cxn ang="T13">
                    <a:pos x="T6" y="T7"/>
                  </a:cxn>
                  <a:cxn ang="T14">
                    <a:pos x="T8" y="T9"/>
                  </a:cxn>
                </a:cxnLst>
                <a:rect l="T15" t="T16" r="T17" b="T18"/>
                <a:pathLst>
                  <a:path w="33" h="193">
                    <a:moveTo>
                      <a:pt x="0" y="193"/>
                    </a:moveTo>
                    <a:lnTo>
                      <a:pt x="7" y="146"/>
                    </a:lnTo>
                    <a:lnTo>
                      <a:pt x="15" y="95"/>
                    </a:lnTo>
                    <a:lnTo>
                      <a:pt x="26" y="47"/>
                    </a:lnTo>
                    <a:lnTo>
                      <a:pt x="33" y="0"/>
                    </a:lnTo>
                  </a:path>
                </a:pathLst>
              </a:custGeom>
              <a:noFill/>
              <a:ln w="17463">
                <a:solidFill>
                  <a:srgbClr val="FF00FF"/>
                </a:solidFill>
                <a:round/>
                <a:headEnd/>
                <a:tailEnd/>
              </a:ln>
            </p:spPr>
            <p:txBody>
              <a:bodyPr/>
              <a:lstStyle/>
              <a:p>
                <a:endParaRPr lang="en-CA"/>
              </a:p>
            </p:txBody>
          </p:sp>
          <p:sp>
            <p:nvSpPr>
              <p:cNvPr id="28937" name="Freeform 16"/>
              <p:cNvSpPr>
                <a:spLocks/>
              </p:cNvSpPr>
              <p:nvPr/>
            </p:nvSpPr>
            <p:spPr bwMode="auto">
              <a:xfrm>
                <a:off x="3487" y="2985"/>
                <a:ext cx="27" cy="168"/>
              </a:xfrm>
              <a:custGeom>
                <a:avLst/>
                <a:gdLst>
                  <a:gd name="T0" fmla="*/ 0 w 29"/>
                  <a:gd name="T1" fmla="*/ 168 h 168"/>
                  <a:gd name="T2" fmla="*/ 7 w 29"/>
                  <a:gd name="T3" fmla="*/ 124 h 168"/>
                  <a:gd name="T4" fmla="*/ 14 w 29"/>
                  <a:gd name="T5" fmla="*/ 77 h 168"/>
                  <a:gd name="T6" fmla="*/ 22 w 29"/>
                  <a:gd name="T7" fmla="*/ 36 h 168"/>
                  <a:gd name="T8" fmla="*/ 29 w 29"/>
                  <a:gd name="T9" fmla="*/ 0 h 168"/>
                  <a:gd name="T10" fmla="*/ 0 60000 65536"/>
                  <a:gd name="T11" fmla="*/ 0 60000 65536"/>
                  <a:gd name="T12" fmla="*/ 0 60000 65536"/>
                  <a:gd name="T13" fmla="*/ 0 60000 65536"/>
                  <a:gd name="T14" fmla="*/ 0 60000 65536"/>
                  <a:gd name="T15" fmla="*/ 0 w 29"/>
                  <a:gd name="T16" fmla="*/ 0 h 168"/>
                  <a:gd name="T17" fmla="*/ 29 w 29"/>
                  <a:gd name="T18" fmla="*/ 168 h 168"/>
                </a:gdLst>
                <a:ahLst/>
                <a:cxnLst>
                  <a:cxn ang="T10">
                    <a:pos x="T0" y="T1"/>
                  </a:cxn>
                  <a:cxn ang="T11">
                    <a:pos x="T2" y="T3"/>
                  </a:cxn>
                  <a:cxn ang="T12">
                    <a:pos x="T4" y="T5"/>
                  </a:cxn>
                  <a:cxn ang="T13">
                    <a:pos x="T6" y="T7"/>
                  </a:cxn>
                  <a:cxn ang="T14">
                    <a:pos x="T8" y="T9"/>
                  </a:cxn>
                </a:cxnLst>
                <a:rect l="T15" t="T16" r="T17" b="T18"/>
                <a:pathLst>
                  <a:path w="29" h="168">
                    <a:moveTo>
                      <a:pt x="0" y="168"/>
                    </a:moveTo>
                    <a:lnTo>
                      <a:pt x="7" y="124"/>
                    </a:lnTo>
                    <a:lnTo>
                      <a:pt x="14" y="77"/>
                    </a:lnTo>
                    <a:lnTo>
                      <a:pt x="22" y="36"/>
                    </a:lnTo>
                    <a:lnTo>
                      <a:pt x="29" y="0"/>
                    </a:lnTo>
                  </a:path>
                </a:pathLst>
              </a:custGeom>
              <a:noFill/>
              <a:ln w="17463">
                <a:solidFill>
                  <a:srgbClr val="FF00FF"/>
                </a:solidFill>
                <a:round/>
                <a:headEnd/>
                <a:tailEnd/>
              </a:ln>
            </p:spPr>
            <p:txBody>
              <a:bodyPr/>
              <a:lstStyle/>
              <a:p>
                <a:endParaRPr lang="en-CA"/>
              </a:p>
            </p:txBody>
          </p:sp>
          <p:sp>
            <p:nvSpPr>
              <p:cNvPr id="28938" name="Freeform 17"/>
              <p:cNvSpPr>
                <a:spLocks/>
              </p:cNvSpPr>
              <p:nvPr/>
            </p:nvSpPr>
            <p:spPr bwMode="auto">
              <a:xfrm>
                <a:off x="3514" y="2883"/>
                <a:ext cx="30" cy="102"/>
              </a:xfrm>
              <a:custGeom>
                <a:avLst/>
                <a:gdLst>
                  <a:gd name="T0" fmla="*/ 0 w 33"/>
                  <a:gd name="T1" fmla="*/ 102 h 102"/>
                  <a:gd name="T2" fmla="*/ 7 w 33"/>
                  <a:gd name="T3" fmla="*/ 69 h 102"/>
                  <a:gd name="T4" fmla="*/ 15 w 33"/>
                  <a:gd name="T5" fmla="*/ 40 h 102"/>
                  <a:gd name="T6" fmla="*/ 26 w 33"/>
                  <a:gd name="T7" fmla="*/ 18 h 102"/>
                  <a:gd name="T8" fmla="*/ 33 w 33"/>
                  <a:gd name="T9" fmla="*/ 0 h 102"/>
                  <a:gd name="T10" fmla="*/ 0 60000 65536"/>
                  <a:gd name="T11" fmla="*/ 0 60000 65536"/>
                  <a:gd name="T12" fmla="*/ 0 60000 65536"/>
                  <a:gd name="T13" fmla="*/ 0 60000 65536"/>
                  <a:gd name="T14" fmla="*/ 0 60000 65536"/>
                  <a:gd name="T15" fmla="*/ 0 w 33"/>
                  <a:gd name="T16" fmla="*/ 0 h 102"/>
                  <a:gd name="T17" fmla="*/ 33 w 33"/>
                  <a:gd name="T18" fmla="*/ 102 h 102"/>
                </a:gdLst>
                <a:ahLst/>
                <a:cxnLst>
                  <a:cxn ang="T10">
                    <a:pos x="T0" y="T1"/>
                  </a:cxn>
                  <a:cxn ang="T11">
                    <a:pos x="T2" y="T3"/>
                  </a:cxn>
                  <a:cxn ang="T12">
                    <a:pos x="T4" y="T5"/>
                  </a:cxn>
                  <a:cxn ang="T13">
                    <a:pos x="T6" y="T7"/>
                  </a:cxn>
                  <a:cxn ang="T14">
                    <a:pos x="T8" y="T9"/>
                  </a:cxn>
                </a:cxnLst>
                <a:rect l="T15" t="T16" r="T17" b="T18"/>
                <a:pathLst>
                  <a:path w="33" h="102">
                    <a:moveTo>
                      <a:pt x="0" y="102"/>
                    </a:moveTo>
                    <a:lnTo>
                      <a:pt x="7" y="69"/>
                    </a:lnTo>
                    <a:lnTo>
                      <a:pt x="15" y="40"/>
                    </a:lnTo>
                    <a:lnTo>
                      <a:pt x="26" y="18"/>
                    </a:lnTo>
                    <a:lnTo>
                      <a:pt x="33" y="0"/>
                    </a:lnTo>
                  </a:path>
                </a:pathLst>
              </a:custGeom>
              <a:noFill/>
              <a:ln w="17463">
                <a:solidFill>
                  <a:srgbClr val="FF00FF"/>
                </a:solidFill>
                <a:round/>
                <a:headEnd/>
                <a:tailEnd/>
              </a:ln>
            </p:spPr>
            <p:txBody>
              <a:bodyPr/>
              <a:lstStyle/>
              <a:p>
                <a:endParaRPr lang="en-CA"/>
              </a:p>
            </p:txBody>
          </p:sp>
          <p:sp>
            <p:nvSpPr>
              <p:cNvPr id="28939" name="Freeform 18"/>
              <p:cNvSpPr>
                <a:spLocks/>
              </p:cNvSpPr>
              <p:nvPr/>
            </p:nvSpPr>
            <p:spPr bwMode="auto">
              <a:xfrm>
                <a:off x="3544" y="2865"/>
                <a:ext cx="28" cy="18"/>
              </a:xfrm>
              <a:custGeom>
                <a:avLst/>
                <a:gdLst>
                  <a:gd name="T0" fmla="*/ 0 w 29"/>
                  <a:gd name="T1" fmla="*/ 18 h 18"/>
                  <a:gd name="T2" fmla="*/ 7 w 29"/>
                  <a:gd name="T3" fmla="*/ 7 h 18"/>
                  <a:gd name="T4" fmla="*/ 14 w 29"/>
                  <a:gd name="T5" fmla="*/ 3 h 18"/>
                  <a:gd name="T6" fmla="*/ 22 w 29"/>
                  <a:gd name="T7" fmla="*/ 0 h 18"/>
                  <a:gd name="T8" fmla="*/ 29 w 29"/>
                  <a:gd name="T9" fmla="*/ 3 h 18"/>
                  <a:gd name="T10" fmla="*/ 0 60000 65536"/>
                  <a:gd name="T11" fmla="*/ 0 60000 65536"/>
                  <a:gd name="T12" fmla="*/ 0 60000 65536"/>
                  <a:gd name="T13" fmla="*/ 0 60000 65536"/>
                  <a:gd name="T14" fmla="*/ 0 60000 65536"/>
                  <a:gd name="T15" fmla="*/ 0 w 29"/>
                  <a:gd name="T16" fmla="*/ 0 h 18"/>
                  <a:gd name="T17" fmla="*/ 29 w 29"/>
                  <a:gd name="T18" fmla="*/ 18 h 18"/>
                </a:gdLst>
                <a:ahLst/>
                <a:cxnLst>
                  <a:cxn ang="T10">
                    <a:pos x="T0" y="T1"/>
                  </a:cxn>
                  <a:cxn ang="T11">
                    <a:pos x="T2" y="T3"/>
                  </a:cxn>
                  <a:cxn ang="T12">
                    <a:pos x="T4" y="T5"/>
                  </a:cxn>
                  <a:cxn ang="T13">
                    <a:pos x="T6" y="T7"/>
                  </a:cxn>
                  <a:cxn ang="T14">
                    <a:pos x="T8" y="T9"/>
                  </a:cxn>
                </a:cxnLst>
                <a:rect l="T15" t="T16" r="T17" b="T18"/>
                <a:pathLst>
                  <a:path w="29" h="18">
                    <a:moveTo>
                      <a:pt x="0" y="18"/>
                    </a:moveTo>
                    <a:lnTo>
                      <a:pt x="7" y="7"/>
                    </a:lnTo>
                    <a:lnTo>
                      <a:pt x="14" y="3"/>
                    </a:lnTo>
                    <a:lnTo>
                      <a:pt x="22" y="0"/>
                    </a:lnTo>
                    <a:lnTo>
                      <a:pt x="29" y="3"/>
                    </a:lnTo>
                  </a:path>
                </a:pathLst>
              </a:custGeom>
              <a:noFill/>
              <a:ln w="17463">
                <a:solidFill>
                  <a:srgbClr val="FF00FF"/>
                </a:solidFill>
                <a:round/>
                <a:headEnd/>
                <a:tailEnd/>
              </a:ln>
            </p:spPr>
            <p:txBody>
              <a:bodyPr/>
              <a:lstStyle/>
              <a:p>
                <a:endParaRPr lang="en-CA"/>
              </a:p>
            </p:txBody>
          </p:sp>
          <p:sp>
            <p:nvSpPr>
              <p:cNvPr id="28940" name="Freeform 19"/>
              <p:cNvSpPr>
                <a:spLocks/>
              </p:cNvSpPr>
              <p:nvPr/>
            </p:nvSpPr>
            <p:spPr bwMode="auto">
              <a:xfrm>
                <a:off x="3572" y="2868"/>
                <a:ext cx="27" cy="73"/>
              </a:xfrm>
              <a:custGeom>
                <a:avLst/>
                <a:gdLst>
                  <a:gd name="T0" fmla="*/ 0 w 29"/>
                  <a:gd name="T1" fmla="*/ 0 h 73"/>
                  <a:gd name="T2" fmla="*/ 7 w 29"/>
                  <a:gd name="T3" fmla="*/ 11 h 73"/>
                  <a:gd name="T4" fmla="*/ 15 w 29"/>
                  <a:gd name="T5" fmla="*/ 26 h 73"/>
                  <a:gd name="T6" fmla="*/ 22 w 29"/>
                  <a:gd name="T7" fmla="*/ 48 h 73"/>
                  <a:gd name="T8" fmla="*/ 29 w 29"/>
                  <a:gd name="T9" fmla="*/ 73 h 73"/>
                  <a:gd name="T10" fmla="*/ 0 60000 65536"/>
                  <a:gd name="T11" fmla="*/ 0 60000 65536"/>
                  <a:gd name="T12" fmla="*/ 0 60000 65536"/>
                  <a:gd name="T13" fmla="*/ 0 60000 65536"/>
                  <a:gd name="T14" fmla="*/ 0 60000 65536"/>
                  <a:gd name="T15" fmla="*/ 0 w 29"/>
                  <a:gd name="T16" fmla="*/ 0 h 73"/>
                  <a:gd name="T17" fmla="*/ 29 w 29"/>
                  <a:gd name="T18" fmla="*/ 73 h 73"/>
                </a:gdLst>
                <a:ahLst/>
                <a:cxnLst>
                  <a:cxn ang="T10">
                    <a:pos x="T0" y="T1"/>
                  </a:cxn>
                  <a:cxn ang="T11">
                    <a:pos x="T2" y="T3"/>
                  </a:cxn>
                  <a:cxn ang="T12">
                    <a:pos x="T4" y="T5"/>
                  </a:cxn>
                  <a:cxn ang="T13">
                    <a:pos x="T6" y="T7"/>
                  </a:cxn>
                  <a:cxn ang="T14">
                    <a:pos x="T8" y="T9"/>
                  </a:cxn>
                </a:cxnLst>
                <a:rect l="T15" t="T16" r="T17" b="T18"/>
                <a:pathLst>
                  <a:path w="29" h="73">
                    <a:moveTo>
                      <a:pt x="0" y="0"/>
                    </a:moveTo>
                    <a:lnTo>
                      <a:pt x="7" y="11"/>
                    </a:lnTo>
                    <a:lnTo>
                      <a:pt x="15" y="26"/>
                    </a:lnTo>
                    <a:lnTo>
                      <a:pt x="22" y="48"/>
                    </a:lnTo>
                    <a:lnTo>
                      <a:pt x="29" y="73"/>
                    </a:lnTo>
                  </a:path>
                </a:pathLst>
              </a:custGeom>
              <a:noFill/>
              <a:ln w="17463">
                <a:solidFill>
                  <a:srgbClr val="FF00FF"/>
                </a:solidFill>
                <a:round/>
                <a:headEnd/>
                <a:tailEnd/>
              </a:ln>
            </p:spPr>
            <p:txBody>
              <a:bodyPr/>
              <a:lstStyle/>
              <a:p>
                <a:endParaRPr lang="en-CA"/>
              </a:p>
            </p:txBody>
          </p:sp>
          <p:sp>
            <p:nvSpPr>
              <p:cNvPr id="28941" name="Freeform 20"/>
              <p:cNvSpPr>
                <a:spLocks/>
              </p:cNvSpPr>
              <p:nvPr/>
            </p:nvSpPr>
            <p:spPr bwMode="auto">
              <a:xfrm>
                <a:off x="3599" y="2941"/>
                <a:ext cx="30" cy="150"/>
              </a:xfrm>
              <a:custGeom>
                <a:avLst/>
                <a:gdLst>
                  <a:gd name="T0" fmla="*/ 0 w 33"/>
                  <a:gd name="T1" fmla="*/ 0 h 150"/>
                  <a:gd name="T2" fmla="*/ 8 w 33"/>
                  <a:gd name="T3" fmla="*/ 29 h 150"/>
                  <a:gd name="T4" fmla="*/ 15 w 33"/>
                  <a:gd name="T5" fmla="*/ 66 h 150"/>
                  <a:gd name="T6" fmla="*/ 26 w 33"/>
                  <a:gd name="T7" fmla="*/ 106 h 150"/>
                  <a:gd name="T8" fmla="*/ 33 w 33"/>
                  <a:gd name="T9" fmla="*/ 150 h 150"/>
                  <a:gd name="T10" fmla="*/ 0 60000 65536"/>
                  <a:gd name="T11" fmla="*/ 0 60000 65536"/>
                  <a:gd name="T12" fmla="*/ 0 60000 65536"/>
                  <a:gd name="T13" fmla="*/ 0 60000 65536"/>
                  <a:gd name="T14" fmla="*/ 0 60000 65536"/>
                  <a:gd name="T15" fmla="*/ 0 w 33"/>
                  <a:gd name="T16" fmla="*/ 0 h 150"/>
                  <a:gd name="T17" fmla="*/ 33 w 33"/>
                  <a:gd name="T18" fmla="*/ 150 h 150"/>
                </a:gdLst>
                <a:ahLst/>
                <a:cxnLst>
                  <a:cxn ang="T10">
                    <a:pos x="T0" y="T1"/>
                  </a:cxn>
                  <a:cxn ang="T11">
                    <a:pos x="T2" y="T3"/>
                  </a:cxn>
                  <a:cxn ang="T12">
                    <a:pos x="T4" y="T5"/>
                  </a:cxn>
                  <a:cxn ang="T13">
                    <a:pos x="T6" y="T7"/>
                  </a:cxn>
                  <a:cxn ang="T14">
                    <a:pos x="T8" y="T9"/>
                  </a:cxn>
                </a:cxnLst>
                <a:rect l="T15" t="T16" r="T17" b="T18"/>
                <a:pathLst>
                  <a:path w="33" h="150">
                    <a:moveTo>
                      <a:pt x="0" y="0"/>
                    </a:moveTo>
                    <a:lnTo>
                      <a:pt x="8" y="29"/>
                    </a:lnTo>
                    <a:lnTo>
                      <a:pt x="15" y="66"/>
                    </a:lnTo>
                    <a:lnTo>
                      <a:pt x="26" y="106"/>
                    </a:lnTo>
                    <a:lnTo>
                      <a:pt x="33" y="150"/>
                    </a:lnTo>
                  </a:path>
                </a:pathLst>
              </a:custGeom>
              <a:noFill/>
              <a:ln w="17463">
                <a:solidFill>
                  <a:srgbClr val="FF00FF"/>
                </a:solidFill>
                <a:round/>
                <a:headEnd/>
                <a:tailEnd/>
              </a:ln>
            </p:spPr>
            <p:txBody>
              <a:bodyPr/>
              <a:lstStyle/>
              <a:p>
                <a:endParaRPr lang="en-CA"/>
              </a:p>
            </p:txBody>
          </p:sp>
          <p:sp>
            <p:nvSpPr>
              <p:cNvPr id="28942" name="Freeform 21"/>
              <p:cNvSpPr>
                <a:spLocks/>
              </p:cNvSpPr>
              <p:nvPr/>
            </p:nvSpPr>
            <p:spPr bwMode="auto">
              <a:xfrm>
                <a:off x="3629" y="3091"/>
                <a:ext cx="27" cy="189"/>
              </a:xfrm>
              <a:custGeom>
                <a:avLst/>
                <a:gdLst>
                  <a:gd name="T0" fmla="*/ 0 w 29"/>
                  <a:gd name="T1" fmla="*/ 0 h 189"/>
                  <a:gd name="T2" fmla="*/ 7 w 29"/>
                  <a:gd name="T3" fmla="*/ 43 h 189"/>
                  <a:gd name="T4" fmla="*/ 15 w 29"/>
                  <a:gd name="T5" fmla="*/ 91 h 189"/>
                  <a:gd name="T6" fmla="*/ 29 w 29"/>
                  <a:gd name="T7" fmla="*/ 189 h 189"/>
                  <a:gd name="T8" fmla="*/ 0 60000 65536"/>
                  <a:gd name="T9" fmla="*/ 0 60000 65536"/>
                  <a:gd name="T10" fmla="*/ 0 60000 65536"/>
                  <a:gd name="T11" fmla="*/ 0 60000 65536"/>
                  <a:gd name="T12" fmla="*/ 0 w 29"/>
                  <a:gd name="T13" fmla="*/ 0 h 189"/>
                  <a:gd name="T14" fmla="*/ 29 w 29"/>
                  <a:gd name="T15" fmla="*/ 189 h 189"/>
                </a:gdLst>
                <a:ahLst/>
                <a:cxnLst>
                  <a:cxn ang="T8">
                    <a:pos x="T0" y="T1"/>
                  </a:cxn>
                  <a:cxn ang="T9">
                    <a:pos x="T2" y="T3"/>
                  </a:cxn>
                  <a:cxn ang="T10">
                    <a:pos x="T4" y="T5"/>
                  </a:cxn>
                  <a:cxn ang="T11">
                    <a:pos x="T6" y="T7"/>
                  </a:cxn>
                </a:cxnLst>
                <a:rect l="T12" t="T13" r="T14" b="T15"/>
                <a:pathLst>
                  <a:path w="29" h="189">
                    <a:moveTo>
                      <a:pt x="0" y="0"/>
                    </a:moveTo>
                    <a:lnTo>
                      <a:pt x="7" y="43"/>
                    </a:lnTo>
                    <a:lnTo>
                      <a:pt x="15" y="91"/>
                    </a:lnTo>
                    <a:lnTo>
                      <a:pt x="29" y="189"/>
                    </a:lnTo>
                  </a:path>
                </a:pathLst>
              </a:custGeom>
              <a:noFill/>
              <a:ln w="17463">
                <a:solidFill>
                  <a:srgbClr val="FF00FF"/>
                </a:solidFill>
                <a:round/>
                <a:headEnd/>
                <a:tailEnd/>
              </a:ln>
            </p:spPr>
            <p:txBody>
              <a:bodyPr/>
              <a:lstStyle/>
              <a:p>
                <a:endParaRPr lang="en-CA"/>
              </a:p>
            </p:txBody>
          </p:sp>
          <p:sp>
            <p:nvSpPr>
              <p:cNvPr id="28943" name="Freeform 22"/>
              <p:cNvSpPr>
                <a:spLocks/>
              </p:cNvSpPr>
              <p:nvPr/>
            </p:nvSpPr>
            <p:spPr bwMode="auto">
              <a:xfrm>
                <a:off x="3656" y="3280"/>
                <a:ext cx="31" cy="190"/>
              </a:xfrm>
              <a:custGeom>
                <a:avLst/>
                <a:gdLst>
                  <a:gd name="T0" fmla="*/ 0 w 33"/>
                  <a:gd name="T1" fmla="*/ 0 h 190"/>
                  <a:gd name="T2" fmla="*/ 8 w 33"/>
                  <a:gd name="T3" fmla="*/ 48 h 190"/>
                  <a:gd name="T4" fmla="*/ 15 w 33"/>
                  <a:gd name="T5" fmla="*/ 99 h 190"/>
                  <a:gd name="T6" fmla="*/ 26 w 33"/>
                  <a:gd name="T7" fmla="*/ 146 h 190"/>
                  <a:gd name="T8" fmla="*/ 33 w 33"/>
                  <a:gd name="T9" fmla="*/ 190 h 190"/>
                  <a:gd name="T10" fmla="*/ 0 60000 65536"/>
                  <a:gd name="T11" fmla="*/ 0 60000 65536"/>
                  <a:gd name="T12" fmla="*/ 0 60000 65536"/>
                  <a:gd name="T13" fmla="*/ 0 60000 65536"/>
                  <a:gd name="T14" fmla="*/ 0 60000 65536"/>
                  <a:gd name="T15" fmla="*/ 0 w 33"/>
                  <a:gd name="T16" fmla="*/ 0 h 190"/>
                  <a:gd name="T17" fmla="*/ 33 w 33"/>
                  <a:gd name="T18" fmla="*/ 190 h 190"/>
                </a:gdLst>
                <a:ahLst/>
                <a:cxnLst>
                  <a:cxn ang="T10">
                    <a:pos x="T0" y="T1"/>
                  </a:cxn>
                  <a:cxn ang="T11">
                    <a:pos x="T2" y="T3"/>
                  </a:cxn>
                  <a:cxn ang="T12">
                    <a:pos x="T4" y="T5"/>
                  </a:cxn>
                  <a:cxn ang="T13">
                    <a:pos x="T6" y="T7"/>
                  </a:cxn>
                  <a:cxn ang="T14">
                    <a:pos x="T8" y="T9"/>
                  </a:cxn>
                </a:cxnLst>
                <a:rect l="T15" t="T16" r="T17" b="T18"/>
                <a:pathLst>
                  <a:path w="33" h="190">
                    <a:moveTo>
                      <a:pt x="0" y="0"/>
                    </a:moveTo>
                    <a:lnTo>
                      <a:pt x="8" y="48"/>
                    </a:lnTo>
                    <a:lnTo>
                      <a:pt x="15" y="99"/>
                    </a:lnTo>
                    <a:lnTo>
                      <a:pt x="26" y="146"/>
                    </a:lnTo>
                    <a:lnTo>
                      <a:pt x="33" y="190"/>
                    </a:lnTo>
                  </a:path>
                </a:pathLst>
              </a:custGeom>
              <a:noFill/>
              <a:ln w="17463">
                <a:solidFill>
                  <a:srgbClr val="FF00FF"/>
                </a:solidFill>
                <a:round/>
                <a:headEnd/>
                <a:tailEnd/>
              </a:ln>
            </p:spPr>
            <p:txBody>
              <a:bodyPr/>
              <a:lstStyle/>
              <a:p>
                <a:endParaRPr lang="en-CA"/>
              </a:p>
            </p:txBody>
          </p:sp>
          <p:sp>
            <p:nvSpPr>
              <p:cNvPr id="28944" name="Freeform 23"/>
              <p:cNvSpPr>
                <a:spLocks/>
              </p:cNvSpPr>
              <p:nvPr/>
            </p:nvSpPr>
            <p:spPr bwMode="auto">
              <a:xfrm>
                <a:off x="3687" y="3470"/>
                <a:ext cx="27" cy="146"/>
              </a:xfrm>
              <a:custGeom>
                <a:avLst/>
                <a:gdLst>
                  <a:gd name="T0" fmla="*/ 0 w 29"/>
                  <a:gd name="T1" fmla="*/ 0 h 146"/>
                  <a:gd name="T2" fmla="*/ 7 w 29"/>
                  <a:gd name="T3" fmla="*/ 40 h 146"/>
                  <a:gd name="T4" fmla="*/ 15 w 29"/>
                  <a:gd name="T5" fmla="*/ 80 h 146"/>
                  <a:gd name="T6" fmla="*/ 22 w 29"/>
                  <a:gd name="T7" fmla="*/ 117 h 146"/>
                  <a:gd name="T8" fmla="*/ 29 w 29"/>
                  <a:gd name="T9" fmla="*/ 146 h 146"/>
                  <a:gd name="T10" fmla="*/ 0 60000 65536"/>
                  <a:gd name="T11" fmla="*/ 0 60000 65536"/>
                  <a:gd name="T12" fmla="*/ 0 60000 65536"/>
                  <a:gd name="T13" fmla="*/ 0 60000 65536"/>
                  <a:gd name="T14" fmla="*/ 0 60000 65536"/>
                  <a:gd name="T15" fmla="*/ 0 w 29"/>
                  <a:gd name="T16" fmla="*/ 0 h 146"/>
                  <a:gd name="T17" fmla="*/ 29 w 29"/>
                  <a:gd name="T18" fmla="*/ 146 h 146"/>
                </a:gdLst>
                <a:ahLst/>
                <a:cxnLst>
                  <a:cxn ang="T10">
                    <a:pos x="T0" y="T1"/>
                  </a:cxn>
                  <a:cxn ang="T11">
                    <a:pos x="T2" y="T3"/>
                  </a:cxn>
                  <a:cxn ang="T12">
                    <a:pos x="T4" y="T5"/>
                  </a:cxn>
                  <a:cxn ang="T13">
                    <a:pos x="T6" y="T7"/>
                  </a:cxn>
                  <a:cxn ang="T14">
                    <a:pos x="T8" y="T9"/>
                  </a:cxn>
                </a:cxnLst>
                <a:rect l="T15" t="T16" r="T17" b="T18"/>
                <a:pathLst>
                  <a:path w="29" h="146">
                    <a:moveTo>
                      <a:pt x="0" y="0"/>
                    </a:moveTo>
                    <a:lnTo>
                      <a:pt x="7" y="40"/>
                    </a:lnTo>
                    <a:lnTo>
                      <a:pt x="15" y="80"/>
                    </a:lnTo>
                    <a:lnTo>
                      <a:pt x="22" y="117"/>
                    </a:lnTo>
                    <a:lnTo>
                      <a:pt x="29" y="146"/>
                    </a:lnTo>
                  </a:path>
                </a:pathLst>
              </a:custGeom>
              <a:noFill/>
              <a:ln w="17463">
                <a:solidFill>
                  <a:srgbClr val="FF00FF"/>
                </a:solidFill>
                <a:round/>
                <a:headEnd/>
                <a:tailEnd/>
              </a:ln>
            </p:spPr>
            <p:txBody>
              <a:bodyPr/>
              <a:lstStyle/>
              <a:p>
                <a:endParaRPr lang="en-CA"/>
              </a:p>
            </p:txBody>
          </p:sp>
        </p:grpSp>
        <p:sp>
          <p:nvSpPr>
            <p:cNvPr id="28904" name="Freeform 24"/>
            <p:cNvSpPr>
              <a:spLocks/>
            </p:cNvSpPr>
            <p:nvPr/>
          </p:nvSpPr>
          <p:spPr bwMode="auto">
            <a:xfrm>
              <a:off x="3714" y="3703"/>
              <a:ext cx="28" cy="77"/>
            </a:xfrm>
            <a:custGeom>
              <a:avLst/>
              <a:gdLst>
                <a:gd name="T0" fmla="*/ 0 w 30"/>
                <a:gd name="T1" fmla="*/ 0 h 77"/>
                <a:gd name="T2" fmla="*/ 8 w 30"/>
                <a:gd name="T3" fmla="*/ 26 h 77"/>
                <a:gd name="T4" fmla="*/ 15 w 30"/>
                <a:gd name="T5" fmla="*/ 47 h 77"/>
                <a:gd name="T6" fmla="*/ 22 w 30"/>
                <a:gd name="T7" fmla="*/ 66 h 77"/>
                <a:gd name="T8" fmla="*/ 30 w 30"/>
                <a:gd name="T9" fmla="*/ 77 h 77"/>
                <a:gd name="T10" fmla="*/ 0 60000 65536"/>
                <a:gd name="T11" fmla="*/ 0 60000 65536"/>
                <a:gd name="T12" fmla="*/ 0 60000 65536"/>
                <a:gd name="T13" fmla="*/ 0 60000 65536"/>
                <a:gd name="T14" fmla="*/ 0 60000 65536"/>
                <a:gd name="T15" fmla="*/ 0 w 30"/>
                <a:gd name="T16" fmla="*/ 0 h 77"/>
                <a:gd name="T17" fmla="*/ 30 w 30"/>
                <a:gd name="T18" fmla="*/ 77 h 77"/>
              </a:gdLst>
              <a:ahLst/>
              <a:cxnLst>
                <a:cxn ang="T10">
                  <a:pos x="T0" y="T1"/>
                </a:cxn>
                <a:cxn ang="T11">
                  <a:pos x="T2" y="T3"/>
                </a:cxn>
                <a:cxn ang="T12">
                  <a:pos x="T4" y="T5"/>
                </a:cxn>
                <a:cxn ang="T13">
                  <a:pos x="T6" y="T7"/>
                </a:cxn>
                <a:cxn ang="T14">
                  <a:pos x="T8" y="T9"/>
                </a:cxn>
              </a:cxnLst>
              <a:rect l="T15" t="T16" r="T17" b="T18"/>
              <a:pathLst>
                <a:path w="30" h="77">
                  <a:moveTo>
                    <a:pt x="0" y="0"/>
                  </a:moveTo>
                  <a:lnTo>
                    <a:pt x="8" y="26"/>
                  </a:lnTo>
                  <a:lnTo>
                    <a:pt x="15" y="47"/>
                  </a:lnTo>
                  <a:lnTo>
                    <a:pt x="22" y="66"/>
                  </a:lnTo>
                  <a:lnTo>
                    <a:pt x="30" y="77"/>
                  </a:lnTo>
                </a:path>
              </a:pathLst>
            </a:custGeom>
            <a:noFill/>
            <a:ln w="17463">
              <a:solidFill>
                <a:srgbClr val="FF00FF"/>
              </a:solidFill>
              <a:round/>
              <a:headEnd/>
              <a:tailEnd/>
            </a:ln>
          </p:spPr>
          <p:txBody>
            <a:bodyPr/>
            <a:lstStyle/>
            <a:p>
              <a:endParaRPr lang="en-CA"/>
            </a:p>
          </p:txBody>
        </p:sp>
        <p:sp>
          <p:nvSpPr>
            <p:cNvPr id="28905" name="Freeform 25"/>
            <p:cNvSpPr>
              <a:spLocks/>
            </p:cNvSpPr>
            <p:nvPr/>
          </p:nvSpPr>
          <p:spPr bwMode="auto">
            <a:xfrm>
              <a:off x="3742" y="3761"/>
              <a:ext cx="30" cy="22"/>
            </a:xfrm>
            <a:custGeom>
              <a:avLst/>
              <a:gdLst>
                <a:gd name="T0" fmla="*/ 0 w 32"/>
                <a:gd name="T1" fmla="*/ 19 h 22"/>
                <a:gd name="T2" fmla="*/ 7 w 32"/>
                <a:gd name="T3" fmla="*/ 22 h 22"/>
                <a:gd name="T4" fmla="*/ 14 w 32"/>
                <a:gd name="T5" fmla="*/ 19 h 22"/>
                <a:gd name="T6" fmla="*/ 25 w 32"/>
                <a:gd name="T7" fmla="*/ 11 h 22"/>
                <a:gd name="T8" fmla="*/ 32 w 32"/>
                <a:gd name="T9" fmla="*/ 0 h 22"/>
                <a:gd name="T10" fmla="*/ 0 60000 65536"/>
                <a:gd name="T11" fmla="*/ 0 60000 65536"/>
                <a:gd name="T12" fmla="*/ 0 60000 65536"/>
                <a:gd name="T13" fmla="*/ 0 60000 65536"/>
                <a:gd name="T14" fmla="*/ 0 60000 65536"/>
                <a:gd name="T15" fmla="*/ 0 w 32"/>
                <a:gd name="T16" fmla="*/ 0 h 22"/>
                <a:gd name="T17" fmla="*/ 32 w 32"/>
                <a:gd name="T18" fmla="*/ 22 h 22"/>
              </a:gdLst>
              <a:ahLst/>
              <a:cxnLst>
                <a:cxn ang="T10">
                  <a:pos x="T0" y="T1"/>
                </a:cxn>
                <a:cxn ang="T11">
                  <a:pos x="T2" y="T3"/>
                </a:cxn>
                <a:cxn ang="T12">
                  <a:pos x="T4" y="T5"/>
                </a:cxn>
                <a:cxn ang="T13">
                  <a:pos x="T6" y="T7"/>
                </a:cxn>
                <a:cxn ang="T14">
                  <a:pos x="T8" y="T9"/>
                </a:cxn>
              </a:cxnLst>
              <a:rect l="T15" t="T16" r="T17" b="T18"/>
              <a:pathLst>
                <a:path w="32" h="22">
                  <a:moveTo>
                    <a:pt x="0" y="19"/>
                  </a:moveTo>
                  <a:lnTo>
                    <a:pt x="7" y="22"/>
                  </a:lnTo>
                  <a:lnTo>
                    <a:pt x="14" y="19"/>
                  </a:lnTo>
                  <a:lnTo>
                    <a:pt x="25" y="11"/>
                  </a:lnTo>
                  <a:lnTo>
                    <a:pt x="32" y="0"/>
                  </a:lnTo>
                </a:path>
              </a:pathLst>
            </a:custGeom>
            <a:noFill/>
            <a:ln w="17463">
              <a:solidFill>
                <a:srgbClr val="FF00FF"/>
              </a:solidFill>
              <a:round/>
              <a:headEnd/>
              <a:tailEnd/>
            </a:ln>
          </p:spPr>
          <p:txBody>
            <a:bodyPr/>
            <a:lstStyle/>
            <a:p>
              <a:endParaRPr lang="en-CA"/>
            </a:p>
          </p:txBody>
        </p:sp>
        <p:sp>
          <p:nvSpPr>
            <p:cNvPr id="28906" name="Freeform 26"/>
            <p:cNvSpPr>
              <a:spLocks/>
            </p:cNvSpPr>
            <p:nvPr/>
          </p:nvSpPr>
          <p:spPr bwMode="auto">
            <a:xfrm>
              <a:off x="3772" y="3663"/>
              <a:ext cx="28" cy="98"/>
            </a:xfrm>
            <a:custGeom>
              <a:avLst/>
              <a:gdLst>
                <a:gd name="T0" fmla="*/ 0 w 30"/>
                <a:gd name="T1" fmla="*/ 98 h 98"/>
                <a:gd name="T2" fmla="*/ 8 w 30"/>
                <a:gd name="T3" fmla="*/ 80 h 98"/>
                <a:gd name="T4" fmla="*/ 15 w 30"/>
                <a:gd name="T5" fmla="*/ 58 h 98"/>
                <a:gd name="T6" fmla="*/ 22 w 30"/>
                <a:gd name="T7" fmla="*/ 33 h 98"/>
                <a:gd name="T8" fmla="*/ 30 w 30"/>
                <a:gd name="T9" fmla="*/ 0 h 98"/>
                <a:gd name="T10" fmla="*/ 0 60000 65536"/>
                <a:gd name="T11" fmla="*/ 0 60000 65536"/>
                <a:gd name="T12" fmla="*/ 0 60000 65536"/>
                <a:gd name="T13" fmla="*/ 0 60000 65536"/>
                <a:gd name="T14" fmla="*/ 0 60000 65536"/>
                <a:gd name="T15" fmla="*/ 0 w 30"/>
                <a:gd name="T16" fmla="*/ 0 h 98"/>
                <a:gd name="T17" fmla="*/ 30 w 30"/>
                <a:gd name="T18" fmla="*/ 98 h 98"/>
              </a:gdLst>
              <a:ahLst/>
              <a:cxnLst>
                <a:cxn ang="T10">
                  <a:pos x="T0" y="T1"/>
                </a:cxn>
                <a:cxn ang="T11">
                  <a:pos x="T2" y="T3"/>
                </a:cxn>
                <a:cxn ang="T12">
                  <a:pos x="T4" y="T5"/>
                </a:cxn>
                <a:cxn ang="T13">
                  <a:pos x="T6" y="T7"/>
                </a:cxn>
                <a:cxn ang="T14">
                  <a:pos x="T8" y="T9"/>
                </a:cxn>
              </a:cxnLst>
              <a:rect l="T15" t="T16" r="T17" b="T18"/>
              <a:pathLst>
                <a:path w="30" h="98">
                  <a:moveTo>
                    <a:pt x="0" y="98"/>
                  </a:moveTo>
                  <a:lnTo>
                    <a:pt x="8" y="80"/>
                  </a:lnTo>
                  <a:lnTo>
                    <a:pt x="15" y="58"/>
                  </a:lnTo>
                  <a:lnTo>
                    <a:pt x="22" y="33"/>
                  </a:lnTo>
                  <a:lnTo>
                    <a:pt x="30" y="0"/>
                  </a:lnTo>
                </a:path>
              </a:pathLst>
            </a:custGeom>
            <a:noFill/>
            <a:ln w="17463">
              <a:solidFill>
                <a:srgbClr val="FF00FF"/>
              </a:solidFill>
              <a:round/>
              <a:headEnd/>
              <a:tailEnd/>
            </a:ln>
          </p:spPr>
          <p:txBody>
            <a:bodyPr/>
            <a:lstStyle/>
            <a:p>
              <a:endParaRPr lang="en-CA"/>
            </a:p>
          </p:txBody>
        </p:sp>
        <p:sp>
          <p:nvSpPr>
            <p:cNvPr id="28907" name="Freeform 27"/>
            <p:cNvSpPr>
              <a:spLocks/>
            </p:cNvSpPr>
            <p:nvPr/>
          </p:nvSpPr>
          <p:spPr bwMode="auto">
            <a:xfrm>
              <a:off x="3800" y="3495"/>
              <a:ext cx="30" cy="168"/>
            </a:xfrm>
            <a:custGeom>
              <a:avLst/>
              <a:gdLst>
                <a:gd name="T0" fmla="*/ 0 w 32"/>
                <a:gd name="T1" fmla="*/ 168 h 168"/>
                <a:gd name="T2" fmla="*/ 7 w 32"/>
                <a:gd name="T3" fmla="*/ 131 h 168"/>
                <a:gd name="T4" fmla="*/ 14 w 32"/>
                <a:gd name="T5" fmla="*/ 91 h 168"/>
                <a:gd name="T6" fmla="*/ 25 w 32"/>
                <a:gd name="T7" fmla="*/ 44 h 168"/>
                <a:gd name="T8" fmla="*/ 32 w 32"/>
                <a:gd name="T9" fmla="*/ 0 h 168"/>
                <a:gd name="T10" fmla="*/ 0 60000 65536"/>
                <a:gd name="T11" fmla="*/ 0 60000 65536"/>
                <a:gd name="T12" fmla="*/ 0 60000 65536"/>
                <a:gd name="T13" fmla="*/ 0 60000 65536"/>
                <a:gd name="T14" fmla="*/ 0 60000 65536"/>
                <a:gd name="T15" fmla="*/ 0 w 32"/>
                <a:gd name="T16" fmla="*/ 0 h 168"/>
                <a:gd name="T17" fmla="*/ 32 w 32"/>
                <a:gd name="T18" fmla="*/ 168 h 168"/>
              </a:gdLst>
              <a:ahLst/>
              <a:cxnLst>
                <a:cxn ang="T10">
                  <a:pos x="T0" y="T1"/>
                </a:cxn>
                <a:cxn ang="T11">
                  <a:pos x="T2" y="T3"/>
                </a:cxn>
                <a:cxn ang="T12">
                  <a:pos x="T4" y="T5"/>
                </a:cxn>
                <a:cxn ang="T13">
                  <a:pos x="T6" y="T7"/>
                </a:cxn>
                <a:cxn ang="T14">
                  <a:pos x="T8" y="T9"/>
                </a:cxn>
              </a:cxnLst>
              <a:rect l="T15" t="T16" r="T17" b="T18"/>
              <a:pathLst>
                <a:path w="32" h="168">
                  <a:moveTo>
                    <a:pt x="0" y="168"/>
                  </a:moveTo>
                  <a:lnTo>
                    <a:pt x="7" y="131"/>
                  </a:lnTo>
                  <a:lnTo>
                    <a:pt x="14" y="91"/>
                  </a:lnTo>
                  <a:lnTo>
                    <a:pt x="25" y="44"/>
                  </a:lnTo>
                  <a:lnTo>
                    <a:pt x="32" y="0"/>
                  </a:lnTo>
                </a:path>
              </a:pathLst>
            </a:custGeom>
            <a:noFill/>
            <a:ln w="17463">
              <a:solidFill>
                <a:srgbClr val="FF00FF"/>
              </a:solidFill>
              <a:round/>
              <a:headEnd/>
              <a:tailEnd/>
            </a:ln>
          </p:spPr>
          <p:txBody>
            <a:bodyPr/>
            <a:lstStyle/>
            <a:p>
              <a:endParaRPr lang="en-CA"/>
            </a:p>
          </p:txBody>
        </p:sp>
        <p:sp>
          <p:nvSpPr>
            <p:cNvPr id="28908" name="Freeform 28"/>
            <p:cNvSpPr>
              <a:spLocks/>
            </p:cNvSpPr>
            <p:nvPr/>
          </p:nvSpPr>
          <p:spPr bwMode="auto">
            <a:xfrm>
              <a:off x="3830" y="3302"/>
              <a:ext cx="27" cy="193"/>
            </a:xfrm>
            <a:custGeom>
              <a:avLst/>
              <a:gdLst>
                <a:gd name="T0" fmla="*/ 0 w 30"/>
                <a:gd name="T1" fmla="*/ 193 h 193"/>
                <a:gd name="T2" fmla="*/ 8 w 30"/>
                <a:gd name="T3" fmla="*/ 146 h 193"/>
                <a:gd name="T4" fmla="*/ 15 w 30"/>
                <a:gd name="T5" fmla="*/ 98 h 193"/>
                <a:gd name="T6" fmla="*/ 22 w 30"/>
                <a:gd name="T7" fmla="*/ 47 h 193"/>
                <a:gd name="T8" fmla="*/ 30 w 30"/>
                <a:gd name="T9" fmla="*/ 0 h 193"/>
                <a:gd name="T10" fmla="*/ 0 60000 65536"/>
                <a:gd name="T11" fmla="*/ 0 60000 65536"/>
                <a:gd name="T12" fmla="*/ 0 60000 65536"/>
                <a:gd name="T13" fmla="*/ 0 60000 65536"/>
                <a:gd name="T14" fmla="*/ 0 60000 65536"/>
                <a:gd name="T15" fmla="*/ 0 w 30"/>
                <a:gd name="T16" fmla="*/ 0 h 193"/>
                <a:gd name="T17" fmla="*/ 30 w 30"/>
                <a:gd name="T18" fmla="*/ 193 h 193"/>
              </a:gdLst>
              <a:ahLst/>
              <a:cxnLst>
                <a:cxn ang="T10">
                  <a:pos x="T0" y="T1"/>
                </a:cxn>
                <a:cxn ang="T11">
                  <a:pos x="T2" y="T3"/>
                </a:cxn>
                <a:cxn ang="T12">
                  <a:pos x="T4" y="T5"/>
                </a:cxn>
                <a:cxn ang="T13">
                  <a:pos x="T6" y="T7"/>
                </a:cxn>
                <a:cxn ang="T14">
                  <a:pos x="T8" y="T9"/>
                </a:cxn>
              </a:cxnLst>
              <a:rect l="T15" t="T16" r="T17" b="T18"/>
              <a:pathLst>
                <a:path w="30" h="193">
                  <a:moveTo>
                    <a:pt x="0" y="193"/>
                  </a:moveTo>
                  <a:lnTo>
                    <a:pt x="8" y="146"/>
                  </a:lnTo>
                  <a:lnTo>
                    <a:pt x="15" y="98"/>
                  </a:lnTo>
                  <a:lnTo>
                    <a:pt x="22" y="47"/>
                  </a:lnTo>
                  <a:lnTo>
                    <a:pt x="30" y="0"/>
                  </a:lnTo>
                </a:path>
              </a:pathLst>
            </a:custGeom>
            <a:noFill/>
            <a:ln w="17463">
              <a:solidFill>
                <a:srgbClr val="FF00FF"/>
              </a:solidFill>
              <a:round/>
              <a:headEnd/>
              <a:tailEnd/>
            </a:ln>
          </p:spPr>
          <p:txBody>
            <a:bodyPr/>
            <a:lstStyle/>
            <a:p>
              <a:endParaRPr lang="en-CA"/>
            </a:p>
          </p:txBody>
        </p:sp>
        <p:sp>
          <p:nvSpPr>
            <p:cNvPr id="28909" name="Freeform 29"/>
            <p:cNvSpPr>
              <a:spLocks/>
            </p:cNvSpPr>
            <p:nvPr/>
          </p:nvSpPr>
          <p:spPr bwMode="auto">
            <a:xfrm>
              <a:off x="3857" y="3123"/>
              <a:ext cx="31" cy="179"/>
            </a:xfrm>
            <a:custGeom>
              <a:avLst/>
              <a:gdLst>
                <a:gd name="T0" fmla="*/ 0 w 33"/>
                <a:gd name="T1" fmla="*/ 179 h 179"/>
                <a:gd name="T2" fmla="*/ 14 w 33"/>
                <a:gd name="T3" fmla="*/ 84 h 179"/>
                <a:gd name="T4" fmla="*/ 25 w 33"/>
                <a:gd name="T5" fmla="*/ 40 h 179"/>
                <a:gd name="T6" fmla="*/ 33 w 33"/>
                <a:gd name="T7" fmla="*/ 0 h 179"/>
                <a:gd name="T8" fmla="*/ 0 60000 65536"/>
                <a:gd name="T9" fmla="*/ 0 60000 65536"/>
                <a:gd name="T10" fmla="*/ 0 60000 65536"/>
                <a:gd name="T11" fmla="*/ 0 60000 65536"/>
                <a:gd name="T12" fmla="*/ 0 w 33"/>
                <a:gd name="T13" fmla="*/ 0 h 179"/>
                <a:gd name="T14" fmla="*/ 33 w 33"/>
                <a:gd name="T15" fmla="*/ 179 h 179"/>
              </a:gdLst>
              <a:ahLst/>
              <a:cxnLst>
                <a:cxn ang="T8">
                  <a:pos x="T0" y="T1"/>
                </a:cxn>
                <a:cxn ang="T9">
                  <a:pos x="T2" y="T3"/>
                </a:cxn>
                <a:cxn ang="T10">
                  <a:pos x="T4" y="T5"/>
                </a:cxn>
                <a:cxn ang="T11">
                  <a:pos x="T6" y="T7"/>
                </a:cxn>
              </a:cxnLst>
              <a:rect l="T12" t="T13" r="T14" b="T15"/>
              <a:pathLst>
                <a:path w="33" h="179">
                  <a:moveTo>
                    <a:pt x="0" y="179"/>
                  </a:moveTo>
                  <a:lnTo>
                    <a:pt x="14" y="84"/>
                  </a:lnTo>
                  <a:lnTo>
                    <a:pt x="25" y="40"/>
                  </a:lnTo>
                  <a:lnTo>
                    <a:pt x="33" y="0"/>
                  </a:lnTo>
                </a:path>
              </a:pathLst>
            </a:custGeom>
            <a:noFill/>
            <a:ln w="17463">
              <a:solidFill>
                <a:srgbClr val="FF00FF"/>
              </a:solidFill>
              <a:round/>
              <a:headEnd/>
              <a:tailEnd/>
            </a:ln>
          </p:spPr>
          <p:txBody>
            <a:bodyPr/>
            <a:lstStyle/>
            <a:p>
              <a:endParaRPr lang="en-CA"/>
            </a:p>
          </p:txBody>
        </p:sp>
        <p:sp>
          <p:nvSpPr>
            <p:cNvPr id="28910" name="Freeform 30"/>
            <p:cNvSpPr>
              <a:spLocks/>
            </p:cNvSpPr>
            <p:nvPr/>
          </p:nvSpPr>
          <p:spPr bwMode="auto">
            <a:xfrm>
              <a:off x="3888" y="2995"/>
              <a:ext cx="27" cy="128"/>
            </a:xfrm>
            <a:custGeom>
              <a:avLst/>
              <a:gdLst>
                <a:gd name="T0" fmla="*/ 0 w 29"/>
                <a:gd name="T1" fmla="*/ 128 h 128"/>
                <a:gd name="T2" fmla="*/ 7 w 29"/>
                <a:gd name="T3" fmla="*/ 92 h 128"/>
                <a:gd name="T4" fmla="*/ 14 w 29"/>
                <a:gd name="T5" fmla="*/ 55 h 128"/>
                <a:gd name="T6" fmla="*/ 21 w 29"/>
                <a:gd name="T7" fmla="*/ 26 h 128"/>
                <a:gd name="T8" fmla="*/ 29 w 29"/>
                <a:gd name="T9" fmla="*/ 0 h 128"/>
                <a:gd name="T10" fmla="*/ 0 60000 65536"/>
                <a:gd name="T11" fmla="*/ 0 60000 65536"/>
                <a:gd name="T12" fmla="*/ 0 60000 65536"/>
                <a:gd name="T13" fmla="*/ 0 60000 65536"/>
                <a:gd name="T14" fmla="*/ 0 60000 65536"/>
                <a:gd name="T15" fmla="*/ 0 w 29"/>
                <a:gd name="T16" fmla="*/ 0 h 128"/>
                <a:gd name="T17" fmla="*/ 29 w 29"/>
                <a:gd name="T18" fmla="*/ 128 h 128"/>
              </a:gdLst>
              <a:ahLst/>
              <a:cxnLst>
                <a:cxn ang="T10">
                  <a:pos x="T0" y="T1"/>
                </a:cxn>
                <a:cxn ang="T11">
                  <a:pos x="T2" y="T3"/>
                </a:cxn>
                <a:cxn ang="T12">
                  <a:pos x="T4" y="T5"/>
                </a:cxn>
                <a:cxn ang="T13">
                  <a:pos x="T6" y="T7"/>
                </a:cxn>
                <a:cxn ang="T14">
                  <a:pos x="T8" y="T9"/>
                </a:cxn>
              </a:cxnLst>
              <a:rect l="T15" t="T16" r="T17" b="T18"/>
              <a:pathLst>
                <a:path w="29" h="128">
                  <a:moveTo>
                    <a:pt x="0" y="128"/>
                  </a:moveTo>
                  <a:lnTo>
                    <a:pt x="7" y="92"/>
                  </a:lnTo>
                  <a:lnTo>
                    <a:pt x="14" y="55"/>
                  </a:lnTo>
                  <a:lnTo>
                    <a:pt x="21" y="26"/>
                  </a:lnTo>
                  <a:lnTo>
                    <a:pt x="29" y="0"/>
                  </a:lnTo>
                </a:path>
              </a:pathLst>
            </a:custGeom>
            <a:noFill/>
            <a:ln w="17463">
              <a:solidFill>
                <a:srgbClr val="FF00FF"/>
              </a:solidFill>
              <a:round/>
              <a:headEnd/>
              <a:tailEnd/>
            </a:ln>
          </p:spPr>
          <p:txBody>
            <a:bodyPr/>
            <a:lstStyle/>
            <a:p>
              <a:endParaRPr lang="en-CA"/>
            </a:p>
          </p:txBody>
        </p:sp>
        <p:sp>
          <p:nvSpPr>
            <p:cNvPr id="28911" name="Freeform 31"/>
            <p:cNvSpPr>
              <a:spLocks/>
            </p:cNvSpPr>
            <p:nvPr/>
          </p:nvSpPr>
          <p:spPr bwMode="auto">
            <a:xfrm>
              <a:off x="3915" y="2952"/>
              <a:ext cx="27" cy="43"/>
            </a:xfrm>
            <a:custGeom>
              <a:avLst/>
              <a:gdLst>
                <a:gd name="T0" fmla="*/ 0 w 29"/>
                <a:gd name="T1" fmla="*/ 43 h 43"/>
                <a:gd name="T2" fmla="*/ 7 w 29"/>
                <a:gd name="T3" fmla="*/ 25 h 43"/>
                <a:gd name="T4" fmla="*/ 14 w 29"/>
                <a:gd name="T5" fmla="*/ 10 h 43"/>
                <a:gd name="T6" fmla="*/ 22 w 29"/>
                <a:gd name="T7" fmla="*/ 3 h 43"/>
                <a:gd name="T8" fmla="*/ 29 w 29"/>
                <a:gd name="T9" fmla="*/ 0 h 43"/>
                <a:gd name="T10" fmla="*/ 0 60000 65536"/>
                <a:gd name="T11" fmla="*/ 0 60000 65536"/>
                <a:gd name="T12" fmla="*/ 0 60000 65536"/>
                <a:gd name="T13" fmla="*/ 0 60000 65536"/>
                <a:gd name="T14" fmla="*/ 0 60000 65536"/>
                <a:gd name="T15" fmla="*/ 0 w 29"/>
                <a:gd name="T16" fmla="*/ 0 h 43"/>
                <a:gd name="T17" fmla="*/ 29 w 29"/>
                <a:gd name="T18" fmla="*/ 43 h 43"/>
              </a:gdLst>
              <a:ahLst/>
              <a:cxnLst>
                <a:cxn ang="T10">
                  <a:pos x="T0" y="T1"/>
                </a:cxn>
                <a:cxn ang="T11">
                  <a:pos x="T2" y="T3"/>
                </a:cxn>
                <a:cxn ang="T12">
                  <a:pos x="T4" y="T5"/>
                </a:cxn>
                <a:cxn ang="T13">
                  <a:pos x="T6" y="T7"/>
                </a:cxn>
                <a:cxn ang="T14">
                  <a:pos x="T8" y="T9"/>
                </a:cxn>
              </a:cxnLst>
              <a:rect l="T15" t="T16" r="T17" b="T18"/>
              <a:pathLst>
                <a:path w="29" h="43">
                  <a:moveTo>
                    <a:pt x="0" y="43"/>
                  </a:moveTo>
                  <a:lnTo>
                    <a:pt x="7" y="25"/>
                  </a:lnTo>
                  <a:lnTo>
                    <a:pt x="14" y="10"/>
                  </a:lnTo>
                  <a:lnTo>
                    <a:pt x="22" y="3"/>
                  </a:lnTo>
                  <a:lnTo>
                    <a:pt x="29" y="0"/>
                  </a:lnTo>
                </a:path>
              </a:pathLst>
            </a:custGeom>
            <a:noFill/>
            <a:ln w="17463">
              <a:solidFill>
                <a:srgbClr val="FF00FF"/>
              </a:solidFill>
              <a:round/>
              <a:headEnd/>
              <a:tailEnd/>
            </a:ln>
          </p:spPr>
          <p:txBody>
            <a:bodyPr/>
            <a:lstStyle/>
            <a:p>
              <a:endParaRPr lang="en-CA"/>
            </a:p>
          </p:txBody>
        </p:sp>
        <p:sp>
          <p:nvSpPr>
            <p:cNvPr id="28912" name="Freeform 32"/>
            <p:cNvSpPr>
              <a:spLocks/>
            </p:cNvSpPr>
            <p:nvPr/>
          </p:nvSpPr>
          <p:spPr bwMode="auto">
            <a:xfrm>
              <a:off x="3942" y="2952"/>
              <a:ext cx="31" cy="43"/>
            </a:xfrm>
            <a:custGeom>
              <a:avLst/>
              <a:gdLst>
                <a:gd name="T0" fmla="*/ 0 w 33"/>
                <a:gd name="T1" fmla="*/ 0 h 43"/>
                <a:gd name="T2" fmla="*/ 7 w 33"/>
                <a:gd name="T3" fmla="*/ 3 h 43"/>
                <a:gd name="T4" fmla="*/ 15 w 33"/>
                <a:gd name="T5" fmla="*/ 10 h 43"/>
                <a:gd name="T6" fmla="*/ 25 w 33"/>
                <a:gd name="T7" fmla="*/ 25 h 43"/>
                <a:gd name="T8" fmla="*/ 33 w 33"/>
                <a:gd name="T9" fmla="*/ 43 h 43"/>
                <a:gd name="T10" fmla="*/ 0 60000 65536"/>
                <a:gd name="T11" fmla="*/ 0 60000 65536"/>
                <a:gd name="T12" fmla="*/ 0 60000 65536"/>
                <a:gd name="T13" fmla="*/ 0 60000 65536"/>
                <a:gd name="T14" fmla="*/ 0 60000 65536"/>
                <a:gd name="T15" fmla="*/ 0 w 33"/>
                <a:gd name="T16" fmla="*/ 0 h 43"/>
                <a:gd name="T17" fmla="*/ 33 w 33"/>
                <a:gd name="T18" fmla="*/ 43 h 43"/>
              </a:gdLst>
              <a:ahLst/>
              <a:cxnLst>
                <a:cxn ang="T10">
                  <a:pos x="T0" y="T1"/>
                </a:cxn>
                <a:cxn ang="T11">
                  <a:pos x="T2" y="T3"/>
                </a:cxn>
                <a:cxn ang="T12">
                  <a:pos x="T4" y="T5"/>
                </a:cxn>
                <a:cxn ang="T13">
                  <a:pos x="T6" y="T7"/>
                </a:cxn>
                <a:cxn ang="T14">
                  <a:pos x="T8" y="T9"/>
                </a:cxn>
              </a:cxnLst>
              <a:rect l="T15" t="T16" r="T17" b="T18"/>
              <a:pathLst>
                <a:path w="33" h="43">
                  <a:moveTo>
                    <a:pt x="0" y="0"/>
                  </a:moveTo>
                  <a:lnTo>
                    <a:pt x="7" y="3"/>
                  </a:lnTo>
                  <a:lnTo>
                    <a:pt x="15" y="10"/>
                  </a:lnTo>
                  <a:lnTo>
                    <a:pt x="25" y="25"/>
                  </a:lnTo>
                  <a:lnTo>
                    <a:pt x="33" y="43"/>
                  </a:lnTo>
                </a:path>
              </a:pathLst>
            </a:custGeom>
            <a:noFill/>
            <a:ln w="17463">
              <a:solidFill>
                <a:srgbClr val="FF00FF"/>
              </a:solidFill>
              <a:round/>
              <a:headEnd/>
              <a:tailEnd/>
            </a:ln>
          </p:spPr>
          <p:txBody>
            <a:bodyPr/>
            <a:lstStyle/>
            <a:p>
              <a:endParaRPr lang="en-CA"/>
            </a:p>
          </p:txBody>
        </p:sp>
        <p:sp>
          <p:nvSpPr>
            <p:cNvPr id="28913" name="Freeform 33"/>
            <p:cNvSpPr>
              <a:spLocks/>
            </p:cNvSpPr>
            <p:nvPr/>
          </p:nvSpPr>
          <p:spPr bwMode="auto">
            <a:xfrm>
              <a:off x="3973" y="2995"/>
              <a:ext cx="27" cy="128"/>
            </a:xfrm>
            <a:custGeom>
              <a:avLst/>
              <a:gdLst>
                <a:gd name="T0" fmla="*/ 0 w 29"/>
                <a:gd name="T1" fmla="*/ 0 h 128"/>
                <a:gd name="T2" fmla="*/ 7 w 29"/>
                <a:gd name="T3" fmla="*/ 26 h 128"/>
                <a:gd name="T4" fmla="*/ 14 w 29"/>
                <a:gd name="T5" fmla="*/ 55 h 128"/>
                <a:gd name="T6" fmla="*/ 22 w 29"/>
                <a:gd name="T7" fmla="*/ 92 h 128"/>
                <a:gd name="T8" fmla="*/ 29 w 29"/>
                <a:gd name="T9" fmla="*/ 128 h 128"/>
                <a:gd name="T10" fmla="*/ 0 60000 65536"/>
                <a:gd name="T11" fmla="*/ 0 60000 65536"/>
                <a:gd name="T12" fmla="*/ 0 60000 65536"/>
                <a:gd name="T13" fmla="*/ 0 60000 65536"/>
                <a:gd name="T14" fmla="*/ 0 60000 65536"/>
                <a:gd name="T15" fmla="*/ 0 w 29"/>
                <a:gd name="T16" fmla="*/ 0 h 128"/>
                <a:gd name="T17" fmla="*/ 29 w 29"/>
                <a:gd name="T18" fmla="*/ 128 h 128"/>
              </a:gdLst>
              <a:ahLst/>
              <a:cxnLst>
                <a:cxn ang="T10">
                  <a:pos x="T0" y="T1"/>
                </a:cxn>
                <a:cxn ang="T11">
                  <a:pos x="T2" y="T3"/>
                </a:cxn>
                <a:cxn ang="T12">
                  <a:pos x="T4" y="T5"/>
                </a:cxn>
                <a:cxn ang="T13">
                  <a:pos x="T6" y="T7"/>
                </a:cxn>
                <a:cxn ang="T14">
                  <a:pos x="T8" y="T9"/>
                </a:cxn>
              </a:cxnLst>
              <a:rect l="T15" t="T16" r="T17" b="T18"/>
              <a:pathLst>
                <a:path w="29" h="128">
                  <a:moveTo>
                    <a:pt x="0" y="0"/>
                  </a:moveTo>
                  <a:lnTo>
                    <a:pt x="7" y="26"/>
                  </a:lnTo>
                  <a:lnTo>
                    <a:pt x="14" y="55"/>
                  </a:lnTo>
                  <a:lnTo>
                    <a:pt x="22" y="92"/>
                  </a:lnTo>
                  <a:lnTo>
                    <a:pt x="29" y="128"/>
                  </a:lnTo>
                </a:path>
              </a:pathLst>
            </a:custGeom>
            <a:noFill/>
            <a:ln w="17463">
              <a:solidFill>
                <a:srgbClr val="FF00FF"/>
              </a:solidFill>
              <a:round/>
              <a:headEnd/>
              <a:tailEnd/>
            </a:ln>
          </p:spPr>
          <p:txBody>
            <a:bodyPr/>
            <a:lstStyle/>
            <a:p>
              <a:endParaRPr lang="en-CA"/>
            </a:p>
          </p:txBody>
        </p:sp>
        <p:sp>
          <p:nvSpPr>
            <p:cNvPr id="28914" name="Freeform 34"/>
            <p:cNvSpPr>
              <a:spLocks/>
            </p:cNvSpPr>
            <p:nvPr/>
          </p:nvSpPr>
          <p:spPr bwMode="auto">
            <a:xfrm>
              <a:off x="4000" y="3123"/>
              <a:ext cx="31" cy="179"/>
            </a:xfrm>
            <a:custGeom>
              <a:avLst/>
              <a:gdLst>
                <a:gd name="T0" fmla="*/ 0 w 33"/>
                <a:gd name="T1" fmla="*/ 0 h 179"/>
                <a:gd name="T2" fmla="*/ 7 w 33"/>
                <a:gd name="T3" fmla="*/ 40 h 179"/>
                <a:gd name="T4" fmla="*/ 15 w 33"/>
                <a:gd name="T5" fmla="*/ 84 h 179"/>
                <a:gd name="T6" fmla="*/ 33 w 33"/>
                <a:gd name="T7" fmla="*/ 179 h 179"/>
                <a:gd name="T8" fmla="*/ 0 60000 65536"/>
                <a:gd name="T9" fmla="*/ 0 60000 65536"/>
                <a:gd name="T10" fmla="*/ 0 60000 65536"/>
                <a:gd name="T11" fmla="*/ 0 60000 65536"/>
                <a:gd name="T12" fmla="*/ 0 w 33"/>
                <a:gd name="T13" fmla="*/ 0 h 179"/>
                <a:gd name="T14" fmla="*/ 33 w 33"/>
                <a:gd name="T15" fmla="*/ 179 h 179"/>
              </a:gdLst>
              <a:ahLst/>
              <a:cxnLst>
                <a:cxn ang="T8">
                  <a:pos x="T0" y="T1"/>
                </a:cxn>
                <a:cxn ang="T9">
                  <a:pos x="T2" y="T3"/>
                </a:cxn>
                <a:cxn ang="T10">
                  <a:pos x="T4" y="T5"/>
                </a:cxn>
                <a:cxn ang="T11">
                  <a:pos x="T6" y="T7"/>
                </a:cxn>
              </a:cxnLst>
              <a:rect l="T12" t="T13" r="T14" b="T15"/>
              <a:pathLst>
                <a:path w="33" h="179">
                  <a:moveTo>
                    <a:pt x="0" y="0"/>
                  </a:moveTo>
                  <a:lnTo>
                    <a:pt x="7" y="40"/>
                  </a:lnTo>
                  <a:lnTo>
                    <a:pt x="15" y="84"/>
                  </a:lnTo>
                  <a:lnTo>
                    <a:pt x="33" y="179"/>
                  </a:lnTo>
                </a:path>
              </a:pathLst>
            </a:custGeom>
            <a:noFill/>
            <a:ln w="17463">
              <a:solidFill>
                <a:srgbClr val="FF00FF"/>
              </a:solidFill>
              <a:round/>
              <a:headEnd/>
              <a:tailEnd/>
            </a:ln>
          </p:spPr>
          <p:txBody>
            <a:bodyPr/>
            <a:lstStyle/>
            <a:p>
              <a:endParaRPr lang="en-CA"/>
            </a:p>
          </p:txBody>
        </p:sp>
        <p:sp>
          <p:nvSpPr>
            <p:cNvPr id="28915" name="Freeform 35"/>
            <p:cNvSpPr>
              <a:spLocks/>
            </p:cNvSpPr>
            <p:nvPr/>
          </p:nvSpPr>
          <p:spPr bwMode="auto">
            <a:xfrm>
              <a:off x="4031" y="3302"/>
              <a:ext cx="27" cy="193"/>
            </a:xfrm>
            <a:custGeom>
              <a:avLst/>
              <a:gdLst>
                <a:gd name="T0" fmla="*/ 0 w 29"/>
                <a:gd name="T1" fmla="*/ 0 h 193"/>
                <a:gd name="T2" fmla="*/ 7 w 29"/>
                <a:gd name="T3" fmla="*/ 47 h 193"/>
                <a:gd name="T4" fmla="*/ 14 w 29"/>
                <a:gd name="T5" fmla="*/ 98 h 193"/>
                <a:gd name="T6" fmla="*/ 22 w 29"/>
                <a:gd name="T7" fmla="*/ 146 h 193"/>
                <a:gd name="T8" fmla="*/ 29 w 29"/>
                <a:gd name="T9" fmla="*/ 193 h 193"/>
                <a:gd name="T10" fmla="*/ 0 60000 65536"/>
                <a:gd name="T11" fmla="*/ 0 60000 65536"/>
                <a:gd name="T12" fmla="*/ 0 60000 65536"/>
                <a:gd name="T13" fmla="*/ 0 60000 65536"/>
                <a:gd name="T14" fmla="*/ 0 60000 65536"/>
                <a:gd name="T15" fmla="*/ 0 w 29"/>
                <a:gd name="T16" fmla="*/ 0 h 193"/>
                <a:gd name="T17" fmla="*/ 29 w 29"/>
                <a:gd name="T18" fmla="*/ 193 h 193"/>
              </a:gdLst>
              <a:ahLst/>
              <a:cxnLst>
                <a:cxn ang="T10">
                  <a:pos x="T0" y="T1"/>
                </a:cxn>
                <a:cxn ang="T11">
                  <a:pos x="T2" y="T3"/>
                </a:cxn>
                <a:cxn ang="T12">
                  <a:pos x="T4" y="T5"/>
                </a:cxn>
                <a:cxn ang="T13">
                  <a:pos x="T6" y="T7"/>
                </a:cxn>
                <a:cxn ang="T14">
                  <a:pos x="T8" y="T9"/>
                </a:cxn>
              </a:cxnLst>
              <a:rect l="T15" t="T16" r="T17" b="T18"/>
              <a:pathLst>
                <a:path w="29" h="193">
                  <a:moveTo>
                    <a:pt x="0" y="0"/>
                  </a:moveTo>
                  <a:lnTo>
                    <a:pt x="7" y="47"/>
                  </a:lnTo>
                  <a:lnTo>
                    <a:pt x="14" y="98"/>
                  </a:lnTo>
                  <a:lnTo>
                    <a:pt x="22" y="146"/>
                  </a:lnTo>
                  <a:lnTo>
                    <a:pt x="29" y="193"/>
                  </a:lnTo>
                </a:path>
              </a:pathLst>
            </a:custGeom>
            <a:noFill/>
            <a:ln w="17463">
              <a:solidFill>
                <a:srgbClr val="FF00FF"/>
              </a:solidFill>
              <a:round/>
              <a:headEnd/>
              <a:tailEnd/>
            </a:ln>
          </p:spPr>
          <p:txBody>
            <a:bodyPr/>
            <a:lstStyle/>
            <a:p>
              <a:endParaRPr lang="en-CA"/>
            </a:p>
          </p:txBody>
        </p:sp>
        <p:sp>
          <p:nvSpPr>
            <p:cNvPr id="28916" name="Freeform 36"/>
            <p:cNvSpPr>
              <a:spLocks/>
            </p:cNvSpPr>
            <p:nvPr/>
          </p:nvSpPr>
          <p:spPr bwMode="auto">
            <a:xfrm>
              <a:off x="4058" y="3495"/>
              <a:ext cx="27" cy="168"/>
            </a:xfrm>
            <a:custGeom>
              <a:avLst/>
              <a:gdLst>
                <a:gd name="T0" fmla="*/ 0 w 29"/>
                <a:gd name="T1" fmla="*/ 0 h 168"/>
                <a:gd name="T2" fmla="*/ 7 w 29"/>
                <a:gd name="T3" fmla="*/ 44 h 168"/>
                <a:gd name="T4" fmla="*/ 15 w 29"/>
                <a:gd name="T5" fmla="*/ 91 h 168"/>
                <a:gd name="T6" fmla="*/ 22 w 29"/>
                <a:gd name="T7" fmla="*/ 131 h 168"/>
                <a:gd name="T8" fmla="*/ 29 w 29"/>
                <a:gd name="T9" fmla="*/ 168 h 168"/>
                <a:gd name="T10" fmla="*/ 0 60000 65536"/>
                <a:gd name="T11" fmla="*/ 0 60000 65536"/>
                <a:gd name="T12" fmla="*/ 0 60000 65536"/>
                <a:gd name="T13" fmla="*/ 0 60000 65536"/>
                <a:gd name="T14" fmla="*/ 0 60000 65536"/>
                <a:gd name="T15" fmla="*/ 0 w 29"/>
                <a:gd name="T16" fmla="*/ 0 h 168"/>
                <a:gd name="T17" fmla="*/ 29 w 29"/>
                <a:gd name="T18" fmla="*/ 168 h 168"/>
              </a:gdLst>
              <a:ahLst/>
              <a:cxnLst>
                <a:cxn ang="T10">
                  <a:pos x="T0" y="T1"/>
                </a:cxn>
                <a:cxn ang="T11">
                  <a:pos x="T2" y="T3"/>
                </a:cxn>
                <a:cxn ang="T12">
                  <a:pos x="T4" y="T5"/>
                </a:cxn>
                <a:cxn ang="T13">
                  <a:pos x="T6" y="T7"/>
                </a:cxn>
                <a:cxn ang="T14">
                  <a:pos x="T8" y="T9"/>
                </a:cxn>
              </a:cxnLst>
              <a:rect l="T15" t="T16" r="T17" b="T18"/>
              <a:pathLst>
                <a:path w="29" h="168">
                  <a:moveTo>
                    <a:pt x="0" y="0"/>
                  </a:moveTo>
                  <a:lnTo>
                    <a:pt x="7" y="44"/>
                  </a:lnTo>
                  <a:lnTo>
                    <a:pt x="15" y="91"/>
                  </a:lnTo>
                  <a:lnTo>
                    <a:pt x="22" y="131"/>
                  </a:lnTo>
                  <a:lnTo>
                    <a:pt x="29" y="168"/>
                  </a:lnTo>
                </a:path>
              </a:pathLst>
            </a:custGeom>
            <a:noFill/>
            <a:ln w="17463">
              <a:solidFill>
                <a:srgbClr val="FF00FF"/>
              </a:solidFill>
              <a:round/>
              <a:headEnd/>
              <a:tailEnd/>
            </a:ln>
          </p:spPr>
          <p:txBody>
            <a:bodyPr/>
            <a:lstStyle/>
            <a:p>
              <a:endParaRPr lang="en-CA"/>
            </a:p>
          </p:txBody>
        </p:sp>
        <p:sp>
          <p:nvSpPr>
            <p:cNvPr id="28917" name="Freeform 37"/>
            <p:cNvSpPr>
              <a:spLocks/>
            </p:cNvSpPr>
            <p:nvPr/>
          </p:nvSpPr>
          <p:spPr bwMode="auto">
            <a:xfrm>
              <a:off x="4085" y="3663"/>
              <a:ext cx="31" cy="98"/>
            </a:xfrm>
            <a:custGeom>
              <a:avLst/>
              <a:gdLst>
                <a:gd name="T0" fmla="*/ 0 w 33"/>
                <a:gd name="T1" fmla="*/ 0 h 98"/>
                <a:gd name="T2" fmla="*/ 7 w 33"/>
                <a:gd name="T3" fmla="*/ 33 h 98"/>
                <a:gd name="T4" fmla="*/ 15 w 33"/>
                <a:gd name="T5" fmla="*/ 58 h 98"/>
                <a:gd name="T6" fmla="*/ 26 w 33"/>
                <a:gd name="T7" fmla="*/ 80 h 98"/>
                <a:gd name="T8" fmla="*/ 33 w 33"/>
                <a:gd name="T9" fmla="*/ 98 h 98"/>
                <a:gd name="T10" fmla="*/ 0 60000 65536"/>
                <a:gd name="T11" fmla="*/ 0 60000 65536"/>
                <a:gd name="T12" fmla="*/ 0 60000 65536"/>
                <a:gd name="T13" fmla="*/ 0 60000 65536"/>
                <a:gd name="T14" fmla="*/ 0 60000 65536"/>
                <a:gd name="T15" fmla="*/ 0 w 33"/>
                <a:gd name="T16" fmla="*/ 0 h 98"/>
                <a:gd name="T17" fmla="*/ 33 w 33"/>
                <a:gd name="T18" fmla="*/ 98 h 98"/>
              </a:gdLst>
              <a:ahLst/>
              <a:cxnLst>
                <a:cxn ang="T10">
                  <a:pos x="T0" y="T1"/>
                </a:cxn>
                <a:cxn ang="T11">
                  <a:pos x="T2" y="T3"/>
                </a:cxn>
                <a:cxn ang="T12">
                  <a:pos x="T4" y="T5"/>
                </a:cxn>
                <a:cxn ang="T13">
                  <a:pos x="T6" y="T7"/>
                </a:cxn>
                <a:cxn ang="T14">
                  <a:pos x="T8" y="T9"/>
                </a:cxn>
              </a:cxnLst>
              <a:rect l="T15" t="T16" r="T17" b="T18"/>
              <a:pathLst>
                <a:path w="33" h="98">
                  <a:moveTo>
                    <a:pt x="0" y="0"/>
                  </a:moveTo>
                  <a:lnTo>
                    <a:pt x="7" y="33"/>
                  </a:lnTo>
                  <a:lnTo>
                    <a:pt x="15" y="58"/>
                  </a:lnTo>
                  <a:lnTo>
                    <a:pt x="26" y="80"/>
                  </a:lnTo>
                  <a:lnTo>
                    <a:pt x="33" y="98"/>
                  </a:lnTo>
                </a:path>
              </a:pathLst>
            </a:custGeom>
            <a:noFill/>
            <a:ln w="17463">
              <a:solidFill>
                <a:srgbClr val="FF00FF"/>
              </a:solidFill>
              <a:round/>
              <a:headEnd/>
              <a:tailEnd/>
            </a:ln>
          </p:spPr>
          <p:txBody>
            <a:bodyPr/>
            <a:lstStyle/>
            <a:p>
              <a:endParaRPr lang="en-CA"/>
            </a:p>
          </p:txBody>
        </p:sp>
        <p:sp>
          <p:nvSpPr>
            <p:cNvPr id="28918" name="Freeform 38"/>
            <p:cNvSpPr>
              <a:spLocks/>
            </p:cNvSpPr>
            <p:nvPr/>
          </p:nvSpPr>
          <p:spPr bwMode="auto">
            <a:xfrm>
              <a:off x="4116" y="3761"/>
              <a:ext cx="27" cy="22"/>
            </a:xfrm>
            <a:custGeom>
              <a:avLst/>
              <a:gdLst>
                <a:gd name="T0" fmla="*/ 0 w 29"/>
                <a:gd name="T1" fmla="*/ 0 h 22"/>
                <a:gd name="T2" fmla="*/ 7 w 29"/>
                <a:gd name="T3" fmla="*/ 11 h 22"/>
                <a:gd name="T4" fmla="*/ 15 w 29"/>
                <a:gd name="T5" fmla="*/ 19 h 22"/>
                <a:gd name="T6" fmla="*/ 22 w 29"/>
                <a:gd name="T7" fmla="*/ 22 h 22"/>
                <a:gd name="T8" fmla="*/ 29 w 29"/>
                <a:gd name="T9" fmla="*/ 19 h 22"/>
                <a:gd name="T10" fmla="*/ 0 60000 65536"/>
                <a:gd name="T11" fmla="*/ 0 60000 65536"/>
                <a:gd name="T12" fmla="*/ 0 60000 65536"/>
                <a:gd name="T13" fmla="*/ 0 60000 65536"/>
                <a:gd name="T14" fmla="*/ 0 60000 65536"/>
                <a:gd name="T15" fmla="*/ 0 w 29"/>
                <a:gd name="T16" fmla="*/ 0 h 22"/>
                <a:gd name="T17" fmla="*/ 29 w 29"/>
                <a:gd name="T18" fmla="*/ 22 h 22"/>
              </a:gdLst>
              <a:ahLst/>
              <a:cxnLst>
                <a:cxn ang="T10">
                  <a:pos x="T0" y="T1"/>
                </a:cxn>
                <a:cxn ang="T11">
                  <a:pos x="T2" y="T3"/>
                </a:cxn>
                <a:cxn ang="T12">
                  <a:pos x="T4" y="T5"/>
                </a:cxn>
                <a:cxn ang="T13">
                  <a:pos x="T6" y="T7"/>
                </a:cxn>
                <a:cxn ang="T14">
                  <a:pos x="T8" y="T9"/>
                </a:cxn>
              </a:cxnLst>
              <a:rect l="T15" t="T16" r="T17" b="T18"/>
              <a:pathLst>
                <a:path w="29" h="22">
                  <a:moveTo>
                    <a:pt x="0" y="0"/>
                  </a:moveTo>
                  <a:lnTo>
                    <a:pt x="7" y="11"/>
                  </a:lnTo>
                  <a:lnTo>
                    <a:pt x="15" y="19"/>
                  </a:lnTo>
                  <a:lnTo>
                    <a:pt x="22" y="22"/>
                  </a:lnTo>
                  <a:lnTo>
                    <a:pt x="29" y="19"/>
                  </a:lnTo>
                </a:path>
              </a:pathLst>
            </a:custGeom>
            <a:noFill/>
            <a:ln w="17463">
              <a:solidFill>
                <a:srgbClr val="FF00FF"/>
              </a:solidFill>
              <a:round/>
              <a:headEnd/>
              <a:tailEnd/>
            </a:ln>
          </p:spPr>
          <p:txBody>
            <a:bodyPr/>
            <a:lstStyle/>
            <a:p>
              <a:endParaRPr lang="en-CA"/>
            </a:p>
          </p:txBody>
        </p:sp>
        <p:grpSp>
          <p:nvGrpSpPr>
            <p:cNvPr id="28919" name="Group 39"/>
            <p:cNvGrpSpPr>
              <a:grpSpLocks/>
            </p:cNvGrpSpPr>
            <p:nvPr/>
          </p:nvGrpSpPr>
          <p:grpSpPr bwMode="auto">
            <a:xfrm>
              <a:off x="4143" y="3312"/>
              <a:ext cx="374" cy="471"/>
              <a:chOff x="4143" y="2865"/>
              <a:chExt cx="374" cy="831"/>
            </a:xfrm>
          </p:grpSpPr>
          <p:sp>
            <p:nvSpPr>
              <p:cNvPr id="28920" name="Freeform 40"/>
              <p:cNvSpPr>
                <a:spLocks/>
              </p:cNvSpPr>
              <p:nvPr/>
            </p:nvSpPr>
            <p:spPr bwMode="auto">
              <a:xfrm>
                <a:off x="4143" y="3616"/>
                <a:ext cx="30" cy="77"/>
              </a:xfrm>
              <a:custGeom>
                <a:avLst/>
                <a:gdLst>
                  <a:gd name="T0" fmla="*/ 0 w 33"/>
                  <a:gd name="T1" fmla="*/ 77 h 77"/>
                  <a:gd name="T2" fmla="*/ 8 w 33"/>
                  <a:gd name="T3" fmla="*/ 66 h 77"/>
                  <a:gd name="T4" fmla="*/ 15 w 33"/>
                  <a:gd name="T5" fmla="*/ 47 h 77"/>
                  <a:gd name="T6" fmla="*/ 26 w 33"/>
                  <a:gd name="T7" fmla="*/ 26 h 77"/>
                  <a:gd name="T8" fmla="*/ 33 w 33"/>
                  <a:gd name="T9" fmla="*/ 0 h 77"/>
                  <a:gd name="T10" fmla="*/ 0 60000 65536"/>
                  <a:gd name="T11" fmla="*/ 0 60000 65536"/>
                  <a:gd name="T12" fmla="*/ 0 60000 65536"/>
                  <a:gd name="T13" fmla="*/ 0 60000 65536"/>
                  <a:gd name="T14" fmla="*/ 0 60000 65536"/>
                  <a:gd name="T15" fmla="*/ 0 w 33"/>
                  <a:gd name="T16" fmla="*/ 0 h 77"/>
                  <a:gd name="T17" fmla="*/ 33 w 33"/>
                  <a:gd name="T18" fmla="*/ 77 h 77"/>
                </a:gdLst>
                <a:ahLst/>
                <a:cxnLst>
                  <a:cxn ang="T10">
                    <a:pos x="T0" y="T1"/>
                  </a:cxn>
                  <a:cxn ang="T11">
                    <a:pos x="T2" y="T3"/>
                  </a:cxn>
                  <a:cxn ang="T12">
                    <a:pos x="T4" y="T5"/>
                  </a:cxn>
                  <a:cxn ang="T13">
                    <a:pos x="T6" y="T7"/>
                  </a:cxn>
                  <a:cxn ang="T14">
                    <a:pos x="T8" y="T9"/>
                  </a:cxn>
                </a:cxnLst>
                <a:rect l="T15" t="T16" r="T17" b="T18"/>
                <a:pathLst>
                  <a:path w="33" h="77">
                    <a:moveTo>
                      <a:pt x="0" y="77"/>
                    </a:moveTo>
                    <a:lnTo>
                      <a:pt x="8" y="66"/>
                    </a:lnTo>
                    <a:lnTo>
                      <a:pt x="15" y="47"/>
                    </a:lnTo>
                    <a:lnTo>
                      <a:pt x="26" y="26"/>
                    </a:lnTo>
                    <a:lnTo>
                      <a:pt x="33" y="0"/>
                    </a:lnTo>
                  </a:path>
                </a:pathLst>
              </a:custGeom>
              <a:noFill/>
              <a:ln w="17463">
                <a:solidFill>
                  <a:srgbClr val="FF00FF"/>
                </a:solidFill>
                <a:round/>
                <a:headEnd/>
                <a:tailEnd/>
              </a:ln>
            </p:spPr>
            <p:txBody>
              <a:bodyPr/>
              <a:lstStyle/>
              <a:p>
                <a:endParaRPr lang="en-CA"/>
              </a:p>
            </p:txBody>
          </p:sp>
          <p:sp>
            <p:nvSpPr>
              <p:cNvPr id="28921" name="Freeform 41"/>
              <p:cNvSpPr>
                <a:spLocks/>
              </p:cNvSpPr>
              <p:nvPr/>
            </p:nvSpPr>
            <p:spPr bwMode="auto">
              <a:xfrm>
                <a:off x="4173" y="3470"/>
                <a:ext cx="27" cy="146"/>
              </a:xfrm>
              <a:custGeom>
                <a:avLst/>
                <a:gdLst>
                  <a:gd name="T0" fmla="*/ 0 w 29"/>
                  <a:gd name="T1" fmla="*/ 146 h 146"/>
                  <a:gd name="T2" fmla="*/ 7 w 29"/>
                  <a:gd name="T3" fmla="*/ 117 h 146"/>
                  <a:gd name="T4" fmla="*/ 15 w 29"/>
                  <a:gd name="T5" fmla="*/ 80 h 146"/>
                  <a:gd name="T6" fmla="*/ 22 w 29"/>
                  <a:gd name="T7" fmla="*/ 40 h 146"/>
                  <a:gd name="T8" fmla="*/ 29 w 29"/>
                  <a:gd name="T9" fmla="*/ 0 h 146"/>
                  <a:gd name="T10" fmla="*/ 0 60000 65536"/>
                  <a:gd name="T11" fmla="*/ 0 60000 65536"/>
                  <a:gd name="T12" fmla="*/ 0 60000 65536"/>
                  <a:gd name="T13" fmla="*/ 0 60000 65536"/>
                  <a:gd name="T14" fmla="*/ 0 60000 65536"/>
                  <a:gd name="T15" fmla="*/ 0 w 29"/>
                  <a:gd name="T16" fmla="*/ 0 h 146"/>
                  <a:gd name="T17" fmla="*/ 29 w 29"/>
                  <a:gd name="T18" fmla="*/ 146 h 146"/>
                </a:gdLst>
                <a:ahLst/>
                <a:cxnLst>
                  <a:cxn ang="T10">
                    <a:pos x="T0" y="T1"/>
                  </a:cxn>
                  <a:cxn ang="T11">
                    <a:pos x="T2" y="T3"/>
                  </a:cxn>
                  <a:cxn ang="T12">
                    <a:pos x="T4" y="T5"/>
                  </a:cxn>
                  <a:cxn ang="T13">
                    <a:pos x="T6" y="T7"/>
                  </a:cxn>
                  <a:cxn ang="T14">
                    <a:pos x="T8" y="T9"/>
                  </a:cxn>
                </a:cxnLst>
                <a:rect l="T15" t="T16" r="T17" b="T18"/>
                <a:pathLst>
                  <a:path w="29" h="146">
                    <a:moveTo>
                      <a:pt x="0" y="146"/>
                    </a:moveTo>
                    <a:lnTo>
                      <a:pt x="7" y="117"/>
                    </a:lnTo>
                    <a:lnTo>
                      <a:pt x="15" y="80"/>
                    </a:lnTo>
                    <a:lnTo>
                      <a:pt x="22" y="40"/>
                    </a:lnTo>
                    <a:lnTo>
                      <a:pt x="29" y="0"/>
                    </a:lnTo>
                  </a:path>
                </a:pathLst>
              </a:custGeom>
              <a:noFill/>
              <a:ln w="17463">
                <a:solidFill>
                  <a:srgbClr val="FF00FF"/>
                </a:solidFill>
                <a:round/>
                <a:headEnd/>
                <a:tailEnd/>
              </a:ln>
            </p:spPr>
            <p:txBody>
              <a:bodyPr/>
              <a:lstStyle/>
              <a:p>
                <a:endParaRPr lang="en-CA"/>
              </a:p>
            </p:txBody>
          </p:sp>
          <p:sp>
            <p:nvSpPr>
              <p:cNvPr id="28922" name="Freeform 42"/>
              <p:cNvSpPr>
                <a:spLocks/>
              </p:cNvSpPr>
              <p:nvPr/>
            </p:nvSpPr>
            <p:spPr bwMode="auto">
              <a:xfrm>
                <a:off x="4200" y="3280"/>
                <a:ext cx="31" cy="190"/>
              </a:xfrm>
              <a:custGeom>
                <a:avLst/>
                <a:gdLst>
                  <a:gd name="T0" fmla="*/ 0 w 33"/>
                  <a:gd name="T1" fmla="*/ 190 h 190"/>
                  <a:gd name="T2" fmla="*/ 8 w 33"/>
                  <a:gd name="T3" fmla="*/ 146 h 190"/>
                  <a:gd name="T4" fmla="*/ 15 w 33"/>
                  <a:gd name="T5" fmla="*/ 99 h 190"/>
                  <a:gd name="T6" fmla="*/ 26 w 33"/>
                  <a:gd name="T7" fmla="*/ 48 h 190"/>
                  <a:gd name="T8" fmla="*/ 33 w 33"/>
                  <a:gd name="T9" fmla="*/ 0 h 190"/>
                  <a:gd name="T10" fmla="*/ 0 60000 65536"/>
                  <a:gd name="T11" fmla="*/ 0 60000 65536"/>
                  <a:gd name="T12" fmla="*/ 0 60000 65536"/>
                  <a:gd name="T13" fmla="*/ 0 60000 65536"/>
                  <a:gd name="T14" fmla="*/ 0 60000 65536"/>
                  <a:gd name="T15" fmla="*/ 0 w 33"/>
                  <a:gd name="T16" fmla="*/ 0 h 190"/>
                  <a:gd name="T17" fmla="*/ 33 w 33"/>
                  <a:gd name="T18" fmla="*/ 190 h 190"/>
                </a:gdLst>
                <a:ahLst/>
                <a:cxnLst>
                  <a:cxn ang="T10">
                    <a:pos x="T0" y="T1"/>
                  </a:cxn>
                  <a:cxn ang="T11">
                    <a:pos x="T2" y="T3"/>
                  </a:cxn>
                  <a:cxn ang="T12">
                    <a:pos x="T4" y="T5"/>
                  </a:cxn>
                  <a:cxn ang="T13">
                    <a:pos x="T6" y="T7"/>
                  </a:cxn>
                  <a:cxn ang="T14">
                    <a:pos x="T8" y="T9"/>
                  </a:cxn>
                </a:cxnLst>
                <a:rect l="T15" t="T16" r="T17" b="T18"/>
                <a:pathLst>
                  <a:path w="33" h="190">
                    <a:moveTo>
                      <a:pt x="0" y="190"/>
                    </a:moveTo>
                    <a:lnTo>
                      <a:pt x="8" y="146"/>
                    </a:lnTo>
                    <a:lnTo>
                      <a:pt x="15" y="99"/>
                    </a:lnTo>
                    <a:lnTo>
                      <a:pt x="26" y="48"/>
                    </a:lnTo>
                    <a:lnTo>
                      <a:pt x="33" y="0"/>
                    </a:lnTo>
                  </a:path>
                </a:pathLst>
              </a:custGeom>
              <a:noFill/>
              <a:ln w="17463">
                <a:solidFill>
                  <a:srgbClr val="FF00FF"/>
                </a:solidFill>
                <a:round/>
                <a:headEnd/>
                <a:tailEnd/>
              </a:ln>
            </p:spPr>
            <p:txBody>
              <a:bodyPr/>
              <a:lstStyle/>
              <a:p>
                <a:endParaRPr lang="en-CA"/>
              </a:p>
            </p:txBody>
          </p:sp>
          <p:sp>
            <p:nvSpPr>
              <p:cNvPr id="28923" name="Freeform 43"/>
              <p:cNvSpPr>
                <a:spLocks/>
              </p:cNvSpPr>
              <p:nvPr/>
            </p:nvSpPr>
            <p:spPr bwMode="auto">
              <a:xfrm>
                <a:off x="4231" y="3091"/>
                <a:ext cx="27" cy="189"/>
              </a:xfrm>
              <a:custGeom>
                <a:avLst/>
                <a:gdLst>
                  <a:gd name="T0" fmla="*/ 0 w 29"/>
                  <a:gd name="T1" fmla="*/ 189 h 189"/>
                  <a:gd name="T2" fmla="*/ 7 w 29"/>
                  <a:gd name="T3" fmla="*/ 142 h 189"/>
                  <a:gd name="T4" fmla="*/ 15 w 29"/>
                  <a:gd name="T5" fmla="*/ 91 h 189"/>
                  <a:gd name="T6" fmla="*/ 22 w 29"/>
                  <a:gd name="T7" fmla="*/ 43 h 189"/>
                  <a:gd name="T8" fmla="*/ 29 w 29"/>
                  <a:gd name="T9" fmla="*/ 0 h 189"/>
                  <a:gd name="T10" fmla="*/ 0 60000 65536"/>
                  <a:gd name="T11" fmla="*/ 0 60000 65536"/>
                  <a:gd name="T12" fmla="*/ 0 60000 65536"/>
                  <a:gd name="T13" fmla="*/ 0 60000 65536"/>
                  <a:gd name="T14" fmla="*/ 0 60000 65536"/>
                  <a:gd name="T15" fmla="*/ 0 w 29"/>
                  <a:gd name="T16" fmla="*/ 0 h 189"/>
                  <a:gd name="T17" fmla="*/ 29 w 29"/>
                  <a:gd name="T18" fmla="*/ 189 h 189"/>
                </a:gdLst>
                <a:ahLst/>
                <a:cxnLst>
                  <a:cxn ang="T10">
                    <a:pos x="T0" y="T1"/>
                  </a:cxn>
                  <a:cxn ang="T11">
                    <a:pos x="T2" y="T3"/>
                  </a:cxn>
                  <a:cxn ang="T12">
                    <a:pos x="T4" y="T5"/>
                  </a:cxn>
                  <a:cxn ang="T13">
                    <a:pos x="T6" y="T7"/>
                  </a:cxn>
                  <a:cxn ang="T14">
                    <a:pos x="T8" y="T9"/>
                  </a:cxn>
                </a:cxnLst>
                <a:rect l="T15" t="T16" r="T17" b="T18"/>
                <a:pathLst>
                  <a:path w="29" h="189">
                    <a:moveTo>
                      <a:pt x="0" y="189"/>
                    </a:moveTo>
                    <a:lnTo>
                      <a:pt x="7" y="142"/>
                    </a:lnTo>
                    <a:lnTo>
                      <a:pt x="15" y="91"/>
                    </a:lnTo>
                    <a:lnTo>
                      <a:pt x="22" y="43"/>
                    </a:lnTo>
                    <a:lnTo>
                      <a:pt x="29" y="0"/>
                    </a:lnTo>
                  </a:path>
                </a:pathLst>
              </a:custGeom>
              <a:noFill/>
              <a:ln w="17463">
                <a:solidFill>
                  <a:srgbClr val="FF00FF"/>
                </a:solidFill>
                <a:round/>
                <a:headEnd/>
                <a:tailEnd/>
              </a:ln>
            </p:spPr>
            <p:txBody>
              <a:bodyPr/>
              <a:lstStyle/>
              <a:p>
                <a:endParaRPr lang="en-CA"/>
              </a:p>
            </p:txBody>
          </p:sp>
          <p:sp>
            <p:nvSpPr>
              <p:cNvPr id="28924" name="Freeform 44"/>
              <p:cNvSpPr>
                <a:spLocks/>
              </p:cNvSpPr>
              <p:nvPr/>
            </p:nvSpPr>
            <p:spPr bwMode="auto">
              <a:xfrm>
                <a:off x="4258" y="2945"/>
                <a:ext cx="28" cy="146"/>
              </a:xfrm>
              <a:custGeom>
                <a:avLst/>
                <a:gdLst>
                  <a:gd name="T0" fmla="*/ 0 w 30"/>
                  <a:gd name="T1" fmla="*/ 146 h 146"/>
                  <a:gd name="T2" fmla="*/ 8 w 30"/>
                  <a:gd name="T3" fmla="*/ 106 h 146"/>
                  <a:gd name="T4" fmla="*/ 15 w 30"/>
                  <a:gd name="T5" fmla="*/ 65 h 146"/>
                  <a:gd name="T6" fmla="*/ 22 w 30"/>
                  <a:gd name="T7" fmla="*/ 29 h 146"/>
                  <a:gd name="T8" fmla="*/ 30 w 30"/>
                  <a:gd name="T9" fmla="*/ 0 h 146"/>
                  <a:gd name="T10" fmla="*/ 0 60000 65536"/>
                  <a:gd name="T11" fmla="*/ 0 60000 65536"/>
                  <a:gd name="T12" fmla="*/ 0 60000 65536"/>
                  <a:gd name="T13" fmla="*/ 0 60000 65536"/>
                  <a:gd name="T14" fmla="*/ 0 60000 65536"/>
                  <a:gd name="T15" fmla="*/ 0 w 30"/>
                  <a:gd name="T16" fmla="*/ 0 h 146"/>
                  <a:gd name="T17" fmla="*/ 30 w 30"/>
                  <a:gd name="T18" fmla="*/ 146 h 146"/>
                </a:gdLst>
                <a:ahLst/>
                <a:cxnLst>
                  <a:cxn ang="T10">
                    <a:pos x="T0" y="T1"/>
                  </a:cxn>
                  <a:cxn ang="T11">
                    <a:pos x="T2" y="T3"/>
                  </a:cxn>
                  <a:cxn ang="T12">
                    <a:pos x="T4" y="T5"/>
                  </a:cxn>
                  <a:cxn ang="T13">
                    <a:pos x="T6" y="T7"/>
                  </a:cxn>
                  <a:cxn ang="T14">
                    <a:pos x="T8" y="T9"/>
                  </a:cxn>
                </a:cxnLst>
                <a:rect l="T15" t="T16" r="T17" b="T18"/>
                <a:pathLst>
                  <a:path w="30" h="146">
                    <a:moveTo>
                      <a:pt x="0" y="146"/>
                    </a:moveTo>
                    <a:lnTo>
                      <a:pt x="8" y="106"/>
                    </a:lnTo>
                    <a:lnTo>
                      <a:pt x="15" y="65"/>
                    </a:lnTo>
                    <a:lnTo>
                      <a:pt x="22" y="29"/>
                    </a:lnTo>
                    <a:lnTo>
                      <a:pt x="30" y="0"/>
                    </a:lnTo>
                  </a:path>
                </a:pathLst>
              </a:custGeom>
              <a:noFill/>
              <a:ln w="17463">
                <a:solidFill>
                  <a:srgbClr val="FF00FF"/>
                </a:solidFill>
                <a:round/>
                <a:headEnd/>
                <a:tailEnd/>
              </a:ln>
            </p:spPr>
            <p:txBody>
              <a:bodyPr/>
              <a:lstStyle/>
              <a:p>
                <a:endParaRPr lang="en-CA"/>
              </a:p>
            </p:txBody>
          </p:sp>
          <p:sp>
            <p:nvSpPr>
              <p:cNvPr id="28925" name="Freeform 45"/>
              <p:cNvSpPr>
                <a:spLocks/>
              </p:cNvSpPr>
              <p:nvPr/>
            </p:nvSpPr>
            <p:spPr bwMode="auto">
              <a:xfrm>
                <a:off x="4286" y="2868"/>
                <a:ext cx="30" cy="77"/>
              </a:xfrm>
              <a:custGeom>
                <a:avLst/>
                <a:gdLst>
                  <a:gd name="T0" fmla="*/ 0 w 32"/>
                  <a:gd name="T1" fmla="*/ 77 h 77"/>
                  <a:gd name="T2" fmla="*/ 7 w 32"/>
                  <a:gd name="T3" fmla="*/ 51 h 77"/>
                  <a:gd name="T4" fmla="*/ 14 w 32"/>
                  <a:gd name="T5" fmla="*/ 29 h 77"/>
                  <a:gd name="T6" fmla="*/ 25 w 32"/>
                  <a:gd name="T7" fmla="*/ 11 h 77"/>
                  <a:gd name="T8" fmla="*/ 32 w 32"/>
                  <a:gd name="T9" fmla="*/ 0 h 77"/>
                  <a:gd name="T10" fmla="*/ 0 60000 65536"/>
                  <a:gd name="T11" fmla="*/ 0 60000 65536"/>
                  <a:gd name="T12" fmla="*/ 0 60000 65536"/>
                  <a:gd name="T13" fmla="*/ 0 60000 65536"/>
                  <a:gd name="T14" fmla="*/ 0 60000 65536"/>
                  <a:gd name="T15" fmla="*/ 0 w 32"/>
                  <a:gd name="T16" fmla="*/ 0 h 77"/>
                  <a:gd name="T17" fmla="*/ 32 w 32"/>
                  <a:gd name="T18" fmla="*/ 77 h 77"/>
                </a:gdLst>
                <a:ahLst/>
                <a:cxnLst>
                  <a:cxn ang="T10">
                    <a:pos x="T0" y="T1"/>
                  </a:cxn>
                  <a:cxn ang="T11">
                    <a:pos x="T2" y="T3"/>
                  </a:cxn>
                  <a:cxn ang="T12">
                    <a:pos x="T4" y="T5"/>
                  </a:cxn>
                  <a:cxn ang="T13">
                    <a:pos x="T6" y="T7"/>
                  </a:cxn>
                  <a:cxn ang="T14">
                    <a:pos x="T8" y="T9"/>
                  </a:cxn>
                </a:cxnLst>
                <a:rect l="T15" t="T16" r="T17" b="T18"/>
                <a:pathLst>
                  <a:path w="32" h="77">
                    <a:moveTo>
                      <a:pt x="0" y="77"/>
                    </a:moveTo>
                    <a:lnTo>
                      <a:pt x="7" y="51"/>
                    </a:lnTo>
                    <a:lnTo>
                      <a:pt x="14" y="29"/>
                    </a:lnTo>
                    <a:lnTo>
                      <a:pt x="25" y="11"/>
                    </a:lnTo>
                    <a:lnTo>
                      <a:pt x="32" y="0"/>
                    </a:lnTo>
                  </a:path>
                </a:pathLst>
              </a:custGeom>
              <a:noFill/>
              <a:ln w="17463">
                <a:solidFill>
                  <a:srgbClr val="FF00FF"/>
                </a:solidFill>
                <a:round/>
                <a:headEnd/>
                <a:tailEnd/>
              </a:ln>
            </p:spPr>
            <p:txBody>
              <a:bodyPr/>
              <a:lstStyle/>
              <a:p>
                <a:endParaRPr lang="en-CA"/>
              </a:p>
            </p:txBody>
          </p:sp>
          <p:sp>
            <p:nvSpPr>
              <p:cNvPr id="28926" name="Freeform 46"/>
              <p:cNvSpPr>
                <a:spLocks/>
              </p:cNvSpPr>
              <p:nvPr/>
            </p:nvSpPr>
            <p:spPr bwMode="auto">
              <a:xfrm>
                <a:off x="4316" y="2865"/>
                <a:ext cx="28" cy="18"/>
              </a:xfrm>
              <a:custGeom>
                <a:avLst/>
                <a:gdLst>
                  <a:gd name="T0" fmla="*/ 0 w 30"/>
                  <a:gd name="T1" fmla="*/ 3 h 18"/>
                  <a:gd name="T2" fmla="*/ 8 w 30"/>
                  <a:gd name="T3" fmla="*/ 0 h 18"/>
                  <a:gd name="T4" fmla="*/ 15 w 30"/>
                  <a:gd name="T5" fmla="*/ 3 h 18"/>
                  <a:gd name="T6" fmla="*/ 22 w 30"/>
                  <a:gd name="T7" fmla="*/ 7 h 18"/>
                  <a:gd name="T8" fmla="*/ 30 w 30"/>
                  <a:gd name="T9" fmla="*/ 18 h 18"/>
                  <a:gd name="T10" fmla="*/ 0 60000 65536"/>
                  <a:gd name="T11" fmla="*/ 0 60000 65536"/>
                  <a:gd name="T12" fmla="*/ 0 60000 65536"/>
                  <a:gd name="T13" fmla="*/ 0 60000 65536"/>
                  <a:gd name="T14" fmla="*/ 0 60000 65536"/>
                  <a:gd name="T15" fmla="*/ 0 w 30"/>
                  <a:gd name="T16" fmla="*/ 0 h 18"/>
                  <a:gd name="T17" fmla="*/ 30 w 30"/>
                  <a:gd name="T18" fmla="*/ 18 h 18"/>
                </a:gdLst>
                <a:ahLst/>
                <a:cxnLst>
                  <a:cxn ang="T10">
                    <a:pos x="T0" y="T1"/>
                  </a:cxn>
                  <a:cxn ang="T11">
                    <a:pos x="T2" y="T3"/>
                  </a:cxn>
                  <a:cxn ang="T12">
                    <a:pos x="T4" y="T5"/>
                  </a:cxn>
                  <a:cxn ang="T13">
                    <a:pos x="T6" y="T7"/>
                  </a:cxn>
                  <a:cxn ang="T14">
                    <a:pos x="T8" y="T9"/>
                  </a:cxn>
                </a:cxnLst>
                <a:rect l="T15" t="T16" r="T17" b="T18"/>
                <a:pathLst>
                  <a:path w="30" h="18">
                    <a:moveTo>
                      <a:pt x="0" y="3"/>
                    </a:moveTo>
                    <a:lnTo>
                      <a:pt x="8" y="0"/>
                    </a:lnTo>
                    <a:lnTo>
                      <a:pt x="15" y="3"/>
                    </a:lnTo>
                    <a:lnTo>
                      <a:pt x="22" y="7"/>
                    </a:lnTo>
                    <a:lnTo>
                      <a:pt x="30" y="18"/>
                    </a:lnTo>
                  </a:path>
                </a:pathLst>
              </a:custGeom>
              <a:noFill/>
              <a:ln w="17463">
                <a:solidFill>
                  <a:srgbClr val="FF00FF"/>
                </a:solidFill>
                <a:round/>
                <a:headEnd/>
                <a:tailEnd/>
              </a:ln>
            </p:spPr>
            <p:txBody>
              <a:bodyPr/>
              <a:lstStyle/>
              <a:p>
                <a:endParaRPr lang="en-CA"/>
              </a:p>
            </p:txBody>
          </p:sp>
          <p:sp>
            <p:nvSpPr>
              <p:cNvPr id="28927" name="Freeform 47"/>
              <p:cNvSpPr>
                <a:spLocks/>
              </p:cNvSpPr>
              <p:nvPr/>
            </p:nvSpPr>
            <p:spPr bwMode="auto">
              <a:xfrm>
                <a:off x="4344" y="2883"/>
                <a:ext cx="30" cy="102"/>
              </a:xfrm>
              <a:custGeom>
                <a:avLst/>
                <a:gdLst>
                  <a:gd name="T0" fmla="*/ 0 w 32"/>
                  <a:gd name="T1" fmla="*/ 0 h 102"/>
                  <a:gd name="T2" fmla="*/ 7 w 32"/>
                  <a:gd name="T3" fmla="*/ 18 h 102"/>
                  <a:gd name="T4" fmla="*/ 14 w 32"/>
                  <a:gd name="T5" fmla="*/ 40 h 102"/>
                  <a:gd name="T6" fmla="*/ 25 w 32"/>
                  <a:gd name="T7" fmla="*/ 69 h 102"/>
                  <a:gd name="T8" fmla="*/ 32 w 32"/>
                  <a:gd name="T9" fmla="*/ 102 h 102"/>
                  <a:gd name="T10" fmla="*/ 0 60000 65536"/>
                  <a:gd name="T11" fmla="*/ 0 60000 65536"/>
                  <a:gd name="T12" fmla="*/ 0 60000 65536"/>
                  <a:gd name="T13" fmla="*/ 0 60000 65536"/>
                  <a:gd name="T14" fmla="*/ 0 60000 65536"/>
                  <a:gd name="T15" fmla="*/ 0 w 32"/>
                  <a:gd name="T16" fmla="*/ 0 h 102"/>
                  <a:gd name="T17" fmla="*/ 32 w 32"/>
                  <a:gd name="T18" fmla="*/ 102 h 102"/>
                </a:gdLst>
                <a:ahLst/>
                <a:cxnLst>
                  <a:cxn ang="T10">
                    <a:pos x="T0" y="T1"/>
                  </a:cxn>
                  <a:cxn ang="T11">
                    <a:pos x="T2" y="T3"/>
                  </a:cxn>
                  <a:cxn ang="T12">
                    <a:pos x="T4" y="T5"/>
                  </a:cxn>
                  <a:cxn ang="T13">
                    <a:pos x="T6" y="T7"/>
                  </a:cxn>
                  <a:cxn ang="T14">
                    <a:pos x="T8" y="T9"/>
                  </a:cxn>
                </a:cxnLst>
                <a:rect l="T15" t="T16" r="T17" b="T18"/>
                <a:pathLst>
                  <a:path w="32" h="102">
                    <a:moveTo>
                      <a:pt x="0" y="0"/>
                    </a:moveTo>
                    <a:lnTo>
                      <a:pt x="7" y="18"/>
                    </a:lnTo>
                    <a:lnTo>
                      <a:pt x="14" y="40"/>
                    </a:lnTo>
                    <a:lnTo>
                      <a:pt x="25" y="69"/>
                    </a:lnTo>
                    <a:lnTo>
                      <a:pt x="32" y="102"/>
                    </a:lnTo>
                  </a:path>
                </a:pathLst>
              </a:custGeom>
              <a:noFill/>
              <a:ln w="17463">
                <a:solidFill>
                  <a:srgbClr val="FF00FF"/>
                </a:solidFill>
                <a:round/>
                <a:headEnd/>
                <a:tailEnd/>
              </a:ln>
            </p:spPr>
            <p:txBody>
              <a:bodyPr/>
              <a:lstStyle/>
              <a:p>
                <a:endParaRPr lang="en-CA"/>
              </a:p>
            </p:txBody>
          </p:sp>
          <p:sp>
            <p:nvSpPr>
              <p:cNvPr id="28928" name="Freeform 48"/>
              <p:cNvSpPr>
                <a:spLocks/>
              </p:cNvSpPr>
              <p:nvPr/>
            </p:nvSpPr>
            <p:spPr bwMode="auto">
              <a:xfrm>
                <a:off x="4374" y="2985"/>
                <a:ext cx="27" cy="164"/>
              </a:xfrm>
              <a:custGeom>
                <a:avLst/>
                <a:gdLst>
                  <a:gd name="T0" fmla="*/ 0 w 30"/>
                  <a:gd name="T1" fmla="*/ 0 h 164"/>
                  <a:gd name="T2" fmla="*/ 8 w 30"/>
                  <a:gd name="T3" fmla="*/ 36 h 164"/>
                  <a:gd name="T4" fmla="*/ 15 w 30"/>
                  <a:gd name="T5" fmla="*/ 77 h 164"/>
                  <a:gd name="T6" fmla="*/ 22 w 30"/>
                  <a:gd name="T7" fmla="*/ 120 h 164"/>
                  <a:gd name="T8" fmla="*/ 30 w 30"/>
                  <a:gd name="T9" fmla="*/ 164 h 164"/>
                  <a:gd name="T10" fmla="*/ 0 60000 65536"/>
                  <a:gd name="T11" fmla="*/ 0 60000 65536"/>
                  <a:gd name="T12" fmla="*/ 0 60000 65536"/>
                  <a:gd name="T13" fmla="*/ 0 60000 65536"/>
                  <a:gd name="T14" fmla="*/ 0 60000 65536"/>
                  <a:gd name="T15" fmla="*/ 0 w 30"/>
                  <a:gd name="T16" fmla="*/ 0 h 164"/>
                  <a:gd name="T17" fmla="*/ 30 w 30"/>
                  <a:gd name="T18" fmla="*/ 164 h 164"/>
                </a:gdLst>
                <a:ahLst/>
                <a:cxnLst>
                  <a:cxn ang="T10">
                    <a:pos x="T0" y="T1"/>
                  </a:cxn>
                  <a:cxn ang="T11">
                    <a:pos x="T2" y="T3"/>
                  </a:cxn>
                  <a:cxn ang="T12">
                    <a:pos x="T4" y="T5"/>
                  </a:cxn>
                  <a:cxn ang="T13">
                    <a:pos x="T6" y="T7"/>
                  </a:cxn>
                  <a:cxn ang="T14">
                    <a:pos x="T8" y="T9"/>
                  </a:cxn>
                </a:cxnLst>
                <a:rect l="T15" t="T16" r="T17" b="T18"/>
                <a:pathLst>
                  <a:path w="30" h="164">
                    <a:moveTo>
                      <a:pt x="0" y="0"/>
                    </a:moveTo>
                    <a:lnTo>
                      <a:pt x="8" y="36"/>
                    </a:lnTo>
                    <a:lnTo>
                      <a:pt x="15" y="77"/>
                    </a:lnTo>
                    <a:lnTo>
                      <a:pt x="22" y="120"/>
                    </a:lnTo>
                    <a:lnTo>
                      <a:pt x="30" y="164"/>
                    </a:lnTo>
                  </a:path>
                </a:pathLst>
              </a:custGeom>
              <a:noFill/>
              <a:ln w="17463">
                <a:solidFill>
                  <a:srgbClr val="FF00FF"/>
                </a:solidFill>
                <a:round/>
                <a:headEnd/>
                <a:tailEnd/>
              </a:ln>
            </p:spPr>
            <p:txBody>
              <a:bodyPr/>
              <a:lstStyle/>
              <a:p>
                <a:endParaRPr lang="en-CA"/>
              </a:p>
            </p:txBody>
          </p:sp>
          <p:sp>
            <p:nvSpPr>
              <p:cNvPr id="28929" name="Freeform 49"/>
              <p:cNvSpPr>
                <a:spLocks/>
              </p:cNvSpPr>
              <p:nvPr/>
            </p:nvSpPr>
            <p:spPr bwMode="auto">
              <a:xfrm>
                <a:off x="4401" y="3149"/>
                <a:ext cx="28" cy="197"/>
              </a:xfrm>
              <a:custGeom>
                <a:avLst/>
                <a:gdLst>
                  <a:gd name="T0" fmla="*/ 0 w 29"/>
                  <a:gd name="T1" fmla="*/ 0 h 197"/>
                  <a:gd name="T2" fmla="*/ 7 w 29"/>
                  <a:gd name="T3" fmla="*/ 47 h 197"/>
                  <a:gd name="T4" fmla="*/ 14 w 29"/>
                  <a:gd name="T5" fmla="*/ 99 h 197"/>
                  <a:gd name="T6" fmla="*/ 22 w 29"/>
                  <a:gd name="T7" fmla="*/ 150 h 197"/>
                  <a:gd name="T8" fmla="*/ 29 w 29"/>
                  <a:gd name="T9" fmla="*/ 197 h 197"/>
                  <a:gd name="T10" fmla="*/ 0 60000 65536"/>
                  <a:gd name="T11" fmla="*/ 0 60000 65536"/>
                  <a:gd name="T12" fmla="*/ 0 60000 65536"/>
                  <a:gd name="T13" fmla="*/ 0 60000 65536"/>
                  <a:gd name="T14" fmla="*/ 0 60000 65536"/>
                  <a:gd name="T15" fmla="*/ 0 w 29"/>
                  <a:gd name="T16" fmla="*/ 0 h 197"/>
                  <a:gd name="T17" fmla="*/ 29 w 29"/>
                  <a:gd name="T18" fmla="*/ 197 h 197"/>
                </a:gdLst>
                <a:ahLst/>
                <a:cxnLst>
                  <a:cxn ang="T10">
                    <a:pos x="T0" y="T1"/>
                  </a:cxn>
                  <a:cxn ang="T11">
                    <a:pos x="T2" y="T3"/>
                  </a:cxn>
                  <a:cxn ang="T12">
                    <a:pos x="T4" y="T5"/>
                  </a:cxn>
                  <a:cxn ang="T13">
                    <a:pos x="T6" y="T7"/>
                  </a:cxn>
                  <a:cxn ang="T14">
                    <a:pos x="T8" y="T9"/>
                  </a:cxn>
                </a:cxnLst>
                <a:rect l="T15" t="T16" r="T17" b="T18"/>
                <a:pathLst>
                  <a:path w="29" h="197">
                    <a:moveTo>
                      <a:pt x="0" y="0"/>
                    </a:moveTo>
                    <a:lnTo>
                      <a:pt x="7" y="47"/>
                    </a:lnTo>
                    <a:lnTo>
                      <a:pt x="14" y="99"/>
                    </a:lnTo>
                    <a:lnTo>
                      <a:pt x="22" y="150"/>
                    </a:lnTo>
                    <a:lnTo>
                      <a:pt x="29" y="197"/>
                    </a:lnTo>
                  </a:path>
                </a:pathLst>
              </a:custGeom>
              <a:noFill/>
              <a:ln w="17463">
                <a:solidFill>
                  <a:srgbClr val="FF00FF"/>
                </a:solidFill>
                <a:round/>
                <a:headEnd/>
                <a:tailEnd/>
              </a:ln>
            </p:spPr>
            <p:txBody>
              <a:bodyPr/>
              <a:lstStyle/>
              <a:p>
                <a:endParaRPr lang="en-CA"/>
              </a:p>
            </p:txBody>
          </p:sp>
          <p:sp>
            <p:nvSpPr>
              <p:cNvPr id="28930" name="Freeform 50"/>
              <p:cNvSpPr>
                <a:spLocks/>
              </p:cNvSpPr>
              <p:nvPr/>
            </p:nvSpPr>
            <p:spPr bwMode="auto">
              <a:xfrm>
                <a:off x="4429" y="3346"/>
                <a:ext cx="30" cy="179"/>
              </a:xfrm>
              <a:custGeom>
                <a:avLst/>
                <a:gdLst>
                  <a:gd name="T0" fmla="*/ 0 w 33"/>
                  <a:gd name="T1" fmla="*/ 0 h 179"/>
                  <a:gd name="T2" fmla="*/ 14 w 33"/>
                  <a:gd name="T3" fmla="*/ 95 h 179"/>
                  <a:gd name="T4" fmla="*/ 25 w 33"/>
                  <a:gd name="T5" fmla="*/ 139 h 179"/>
                  <a:gd name="T6" fmla="*/ 33 w 33"/>
                  <a:gd name="T7" fmla="*/ 179 h 179"/>
                  <a:gd name="T8" fmla="*/ 0 60000 65536"/>
                  <a:gd name="T9" fmla="*/ 0 60000 65536"/>
                  <a:gd name="T10" fmla="*/ 0 60000 65536"/>
                  <a:gd name="T11" fmla="*/ 0 60000 65536"/>
                  <a:gd name="T12" fmla="*/ 0 w 33"/>
                  <a:gd name="T13" fmla="*/ 0 h 179"/>
                  <a:gd name="T14" fmla="*/ 33 w 33"/>
                  <a:gd name="T15" fmla="*/ 179 h 179"/>
                </a:gdLst>
                <a:ahLst/>
                <a:cxnLst>
                  <a:cxn ang="T8">
                    <a:pos x="T0" y="T1"/>
                  </a:cxn>
                  <a:cxn ang="T9">
                    <a:pos x="T2" y="T3"/>
                  </a:cxn>
                  <a:cxn ang="T10">
                    <a:pos x="T4" y="T5"/>
                  </a:cxn>
                  <a:cxn ang="T11">
                    <a:pos x="T6" y="T7"/>
                  </a:cxn>
                </a:cxnLst>
                <a:rect l="T12" t="T13" r="T14" b="T15"/>
                <a:pathLst>
                  <a:path w="33" h="179">
                    <a:moveTo>
                      <a:pt x="0" y="0"/>
                    </a:moveTo>
                    <a:lnTo>
                      <a:pt x="14" y="95"/>
                    </a:lnTo>
                    <a:lnTo>
                      <a:pt x="25" y="139"/>
                    </a:lnTo>
                    <a:lnTo>
                      <a:pt x="33" y="179"/>
                    </a:lnTo>
                  </a:path>
                </a:pathLst>
              </a:custGeom>
              <a:noFill/>
              <a:ln w="17463">
                <a:solidFill>
                  <a:srgbClr val="FF00FF"/>
                </a:solidFill>
                <a:round/>
                <a:headEnd/>
                <a:tailEnd/>
              </a:ln>
            </p:spPr>
            <p:txBody>
              <a:bodyPr/>
              <a:lstStyle/>
              <a:p>
                <a:endParaRPr lang="en-CA"/>
              </a:p>
            </p:txBody>
          </p:sp>
          <p:sp>
            <p:nvSpPr>
              <p:cNvPr id="28931" name="Freeform 51"/>
              <p:cNvSpPr>
                <a:spLocks/>
              </p:cNvSpPr>
              <p:nvPr/>
            </p:nvSpPr>
            <p:spPr bwMode="auto">
              <a:xfrm>
                <a:off x="4459" y="3525"/>
                <a:ext cx="27" cy="128"/>
              </a:xfrm>
              <a:custGeom>
                <a:avLst/>
                <a:gdLst>
                  <a:gd name="T0" fmla="*/ 0 w 29"/>
                  <a:gd name="T1" fmla="*/ 0 h 128"/>
                  <a:gd name="T2" fmla="*/ 7 w 29"/>
                  <a:gd name="T3" fmla="*/ 36 h 128"/>
                  <a:gd name="T4" fmla="*/ 14 w 29"/>
                  <a:gd name="T5" fmla="*/ 73 h 128"/>
                  <a:gd name="T6" fmla="*/ 22 w 29"/>
                  <a:gd name="T7" fmla="*/ 102 h 128"/>
                  <a:gd name="T8" fmla="*/ 29 w 29"/>
                  <a:gd name="T9" fmla="*/ 128 h 128"/>
                  <a:gd name="T10" fmla="*/ 0 60000 65536"/>
                  <a:gd name="T11" fmla="*/ 0 60000 65536"/>
                  <a:gd name="T12" fmla="*/ 0 60000 65536"/>
                  <a:gd name="T13" fmla="*/ 0 60000 65536"/>
                  <a:gd name="T14" fmla="*/ 0 60000 65536"/>
                  <a:gd name="T15" fmla="*/ 0 w 29"/>
                  <a:gd name="T16" fmla="*/ 0 h 128"/>
                  <a:gd name="T17" fmla="*/ 29 w 29"/>
                  <a:gd name="T18" fmla="*/ 128 h 128"/>
                </a:gdLst>
                <a:ahLst/>
                <a:cxnLst>
                  <a:cxn ang="T10">
                    <a:pos x="T0" y="T1"/>
                  </a:cxn>
                  <a:cxn ang="T11">
                    <a:pos x="T2" y="T3"/>
                  </a:cxn>
                  <a:cxn ang="T12">
                    <a:pos x="T4" y="T5"/>
                  </a:cxn>
                  <a:cxn ang="T13">
                    <a:pos x="T6" y="T7"/>
                  </a:cxn>
                  <a:cxn ang="T14">
                    <a:pos x="T8" y="T9"/>
                  </a:cxn>
                </a:cxnLst>
                <a:rect l="T15" t="T16" r="T17" b="T18"/>
                <a:pathLst>
                  <a:path w="29" h="128">
                    <a:moveTo>
                      <a:pt x="0" y="0"/>
                    </a:moveTo>
                    <a:lnTo>
                      <a:pt x="7" y="36"/>
                    </a:lnTo>
                    <a:lnTo>
                      <a:pt x="14" y="73"/>
                    </a:lnTo>
                    <a:lnTo>
                      <a:pt x="22" y="102"/>
                    </a:lnTo>
                    <a:lnTo>
                      <a:pt x="29" y="128"/>
                    </a:lnTo>
                  </a:path>
                </a:pathLst>
              </a:custGeom>
              <a:noFill/>
              <a:ln w="17463">
                <a:solidFill>
                  <a:srgbClr val="FF00FF"/>
                </a:solidFill>
                <a:round/>
                <a:headEnd/>
                <a:tailEnd/>
              </a:ln>
            </p:spPr>
            <p:txBody>
              <a:bodyPr/>
              <a:lstStyle/>
              <a:p>
                <a:endParaRPr lang="en-CA"/>
              </a:p>
            </p:txBody>
          </p:sp>
          <p:sp>
            <p:nvSpPr>
              <p:cNvPr id="28932" name="Freeform 52"/>
              <p:cNvSpPr>
                <a:spLocks/>
              </p:cNvSpPr>
              <p:nvPr/>
            </p:nvSpPr>
            <p:spPr bwMode="auto">
              <a:xfrm>
                <a:off x="4486" y="3653"/>
                <a:ext cx="31" cy="43"/>
              </a:xfrm>
              <a:custGeom>
                <a:avLst/>
                <a:gdLst>
                  <a:gd name="T0" fmla="*/ 0 w 33"/>
                  <a:gd name="T1" fmla="*/ 0 h 43"/>
                  <a:gd name="T2" fmla="*/ 7 w 33"/>
                  <a:gd name="T3" fmla="*/ 14 h 43"/>
                  <a:gd name="T4" fmla="*/ 14 w 33"/>
                  <a:gd name="T5" fmla="*/ 25 h 43"/>
                  <a:gd name="T6" fmla="*/ 25 w 33"/>
                  <a:gd name="T7" fmla="*/ 36 h 43"/>
                  <a:gd name="T8" fmla="*/ 33 w 33"/>
                  <a:gd name="T9" fmla="*/ 43 h 43"/>
                  <a:gd name="T10" fmla="*/ 0 60000 65536"/>
                  <a:gd name="T11" fmla="*/ 0 60000 65536"/>
                  <a:gd name="T12" fmla="*/ 0 60000 65536"/>
                  <a:gd name="T13" fmla="*/ 0 60000 65536"/>
                  <a:gd name="T14" fmla="*/ 0 60000 65536"/>
                  <a:gd name="T15" fmla="*/ 0 w 33"/>
                  <a:gd name="T16" fmla="*/ 0 h 43"/>
                  <a:gd name="T17" fmla="*/ 33 w 33"/>
                  <a:gd name="T18" fmla="*/ 43 h 43"/>
                </a:gdLst>
                <a:ahLst/>
                <a:cxnLst>
                  <a:cxn ang="T10">
                    <a:pos x="T0" y="T1"/>
                  </a:cxn>
                  <a:cxn ang="T11">
                    <a:pos x="T2" y="T3"/>
                  </a:cxn>
                  <a:cxn ang="T12">
                    <a:pos x="T4" y="T5"/>
                  </a:cxn>
                  <a:cxn ang="T13">
                    <a:pos x="T6" y="T7"/>
                  </a:cxn>
                  <a:cxn ang="T14">
                    <a:pos x="T8" y="T9"/>
                  </a:cxn>
                </a:cxnLst>
                <a:rect l="T15" t="T16" r="T17" b="T18"/>
                <a:pathLst>
                  <a:path w="33" h="43">
                    <a:moveTo>
                      <a:pt x="0" y="0"/>
                    </a:moveTo>
                    <a:lnTo>
                      <a:pt x="7" y="14"/>
                    </a:lnTo>
                    <a:lnTo>
                      <a:pt x="14" y="25"/>
                    </a:lnTo>
                    <a:lnTo>
                      <a:pt x="25" y="36"/>
                    </a:lnTo>
                    <a:lnTo>
                      <a:pt x="33" y="43"/>
                    </a:lnTo>
                  </a:path>
                </a:pathLst>
              </a:custGeom>
              <a:noFill/>
              <a:ln w="17463">
                <a:solidFill>
                  <a:srgbClr val="FF00FF"/>
                </a:solidFill>
                <a:round/>
                <a:headEnd/>
                <a:tailEnd/>
              </a:ln>
            </p:spPr>
            <p:txBody>
              <a:bodyPr/>
              <a:lstStyle/>
              <a:p>
                <a:endParaRPr lang="en-CA"/>
              </a:p>
            </p:txBody>
          </p:sp>
        </p:grpSp>
      </p:grpSp>
      <p:sp>
        <p:nvSpPr>
          <p:cNvPr id="126005" name="Rectangle 53"/>
          <p:cNvSpPr>
            <a:spLocks noChangeArrowheads="1"/>
          </p:cNvSpPr>
          <p:nvPr/>
        </p:nvSpPr>
        <p:spPr bwMode="auto">
          <a:xfrm>
            <a:off x="7483475" y="5853113"/>
            <a:ext cx="334963" cy="457200"/>
          </a:xfrm>
          <a:prstGeom prst="rect">
            <a:avLst/>
          </a:prstGeom>
          <a:noFill/>
          <a:ln w="9525">
            <a:noFill/>
            <a:miter lim="800000"/>
            <a:headEnd/>
            <a:tailEnd/>
          </a:ln>
        </p:spPr>
        <p:txBody>
          <a:bodyPr wrap="none">
            <a:spAutoFit/>
          </a:bodyPr>
          <a:lstStyle/>
          <a:p>
            <a:r>
              <a:rPr lang="en-US"/>
              <a:t>x</a:t>
            </a:r>
          </a:p>
        </p:txBody>
      </p:sp>
      <p:sp>
        <p:nvSpPr>
          <p:cNvPr id="126006" name="Line 54"/>
          <p:cNvSpPr>
            <a:spLocks noChangeShapeType="1"/>
          </p:cNvSpPr>
          <p:nvPr/>
        </p:nvSpPr>
        <p:spPr bwMode="auto">
          <a:xfrm flipH="1">
            <a:off x="5638800" y="3200400"/>
            <a:ext cx="0" cy="1295400"/>
          </a:xfrm>
          <a:prstGeom prst="line">
            <a:avLst/>
          </a:prstGeom>
          <a:noFill/>
          <a:ln w="19050">
            <a:solidFill>
              <a:srgbClr val="969696"/>
            </a:solidFill>
            <a:prstDash val="dash"/>
            <a:round/>
            <a:headEnd/>
            <a:tailEnd type="triangle" w="med" len="med"/>
          </a:ln>
        </p:spPr>
        <p:txBody>
          <a:bodyPr/>
          <a:lstStyle/>
          <a:p>
            <a:endParaRPr lang="en-CA"/>
          </a:p>
        </p:txBody>
      </p:sp>
      <p:sp>
        <p:nvSpPr>
          <p:cNvPr id="126007" name="Line 55"/>
          <p:cNvSpPr>
            <a:spLocks noChangeShapeType="1"/>
          </p:cNvSpPr>
          <p:nvPr/>
        </p:nvSpPr>
        <p:spPr bwMode="auto">
          <a:xfrm flipH="1">
            <a:off x="6248400" y="2895600"/>
            <a:ext cx="0" cy="1676400"/>
          </a:xfrm>
          <a:prstGeom prst="line">
            <a:avLst/>
          </a:prstGeom>
          <a:noFill/>
          <a:ln w="19050">
            <a:solidFill>
              <a:srgbClr val="969696"/>
            </a:solidFill>
            <a:prstDash val="dash"/>
            <a:round/>
            <a:headEnd/>
            <a:tailEnd type="triangle" w="med" len="med"/>
          </a:ln>
        </p:spPr>
        <p:txBody>
          <a:bodyPr/>
          <a:lstStyle/>
          <a:p>
            <a:endParaRPr lang="en-CA"/>
          </a:p>
        </p:txBody>
      </p:sp>
      <p:sp>
        <p:nvSpPr>
          <p:cNvPr id="126008" name="Line 56"/>
          <p:cNvSpPr>
            <a:spLocks noChangeShapeType="1"/>
          </p:cNvSpPr>
          <p:nvPr/>
        </p:nvSpPr>
        <p:spPr bwMode="auto">
          <a:xfrm flipH="1">
            <a:off x="6858000" y="3276600"/>
            <a:ext cx="0" cy="1219200"/>
          </a:xfrm>
          <a:prstGeom prst="line">
            <a:avLst/>
          </a:prstGeom>
          <a:noFill/>
          <a:ln w="19050">
            <a:solidFill>
              <a:srgbClr val="969696"/>
            </a:solidFill>
            <a:prstDash val="dash"/>
            <a:round/>
            <a:headEnd/>
            <a:tailEnd type="triangle" w="med" len="med"/>
          </a:ln>
        </p:spPr>
        <p:txBody>
          <a:bodyPr/>
          <a:lstStyle/>
          <a:p>
            <a:endParaRPr lang="en-CA"/>
          </a:p>
        </p:txBody>
      </p:sp>
      <p:pic>
        <p:nvPicPr>
          <p:cNvPr id="28685" name="Picture 57"/>
          <p:cNvPicPr>
            <a:picLocks noChangeAspect="1" noChangeArrowheads="1"/>
          </p:cNvPicPr>
          <p:nvPr/>
        </p:nvPicPr>
        <p:blipFill>
          <a:blip r:embed="rId2"/>
          <a:srcRect l="12500" t="8594" r="35625" b="53906"/>
          <a:stretch>
            <a:fillRect/>
          </a:stretch>
        </p:blipFill>
        <p:spPr bwMode="auto">
          <a:xfrm>
            <a:off x="304800" y="1981200"/>
            <a:ext cx="3505200" cy="2027238"/>
          </a:xfrm>
          <a:prstGeom prst="rect">
            <a:avLst/>
          </a:prstGeom>
          <a:noFill/>
          <a:ln w="9525">
            <a:noFill/>
            <a:miter lim="800000"/>
            <a:headEnd/>
            <a:tailEnd/>
          </a:ln>
        </p:spPr>
      </p:pic>
      <p:sp>
        <p:nvSpPr>
          <p:cNvPr id="28686" name="Freeform 58"/>
          <p:cNvSpPr>
            <a:spLocks/>
          </p:cNvSpPr>
          <p:nvPr/>
        </p:nvSpPr>
        <p:spPr bwMode="auto">
          <a:xfrm>
            <a:off x="203200" y="2667000"/>
            <a:ext cx="406400" cy="1524000"/>
          </a:xfrm>
          <a:custGeom>
            <a:avLst/>
            <a:gdLst>
              <a:gd name="T0" fmla="*/ 256 w 352"/>
              <a:gd name="T1" fmla="*/ 0 h 960"/>
              <a:gd name="T2" fmla="*/ 16 w 352"/>
              <a:gd name="T3" fmla="*/ 528 h 960"/>
              <a:gd name="T4" fmla="*/ 352 w 352"/>
              <a:gd name="T5" fmla="*/ 960 h 960"/>
              <a:gd name="T6" fmla="*/ 0 60000 65536"/>
              <a:gd name="T7" fmla="*/ 0 60000 65536"/>
              <a:gd name="T8" fmla="*/ 0 60000 65536"/>
              <a:gd name="T9" fmla="*/ 0 w 352"/>
              <a:gd name="T10" fmla="*/ 0 h 960"/>
              <a:gd name="T11" fmla="*/ 352 w 352"/>
              <a:gd name="T12" fmla="*/ 960 h 960"/>
            </a:gdLst>
            <a:ahLst/>
            <a:cxnLst>
              <a:cxn ang="T6">
                <a:pos x="T0" y="T1"/>
              </a:cxn>
              <a:cxn ang="T7">
                <a:pos x="T2" y="T3"/>
              </a:cxn>
              <a:cxn ang="T8">
                <a:pos x="T4" y="T5"/>
              </a:cxn>
            </a:cxnLst>
            <a:rect l="T9" t="T10" r="T11" b="T12"/>
            <a:pathLst>
              <a:path w="352" h="960">
                <a:moveTo>
                  <a:pt x="256" y="0"/>
                </a:moveTo>
                <a:cubicBezTo>
                  <a:pt x="128" y="184"/>
                  <a:pt x="0" y="368"/>
                  <a:pt x="16" y="528"/>
                </a:cubicBezTo>
                <a:cubicBezTo>
                  <a:pt x="32" y="688"/>
                  <a:pt x="192" y="824"/>
                  <a:pt x="352" y="960"/>
                </a:cubicBezTo>
              </a:path>
            </a:pathLst>
          </a:custGeom>
          <a:noFill/>
          <a:ln w="28575">
            <a:solidFill>
              <a:srgbClr val="969696"/>
            </a:solidFill>
            <a:round/>
            <a:headEnd/>
            <a:tailEnd type="triangle" w="med" len="med"/>
          </a:ln>
        </p:spPr>
        <p:txBody>
          <a:bodyPr/>
          <a:lstStyle/>
          <a:p>
            <a:endParaRPr lang="en-CA"/>
          </a:p>
        </p:txBody>
      </p:sp>
      <p:sp>
        <p:nvSpPr>
          <p:cNvPr id="28687" name="Text Box 59"/>
          <p:cNvSpPr txBox="1">
            <a:spLocks noChangeArrowheads="1"/>
          </p:cNvSpPr>
          <p:nvPr/>
        </p:nvSpPr>
        <p:spPr bwMode="auto">
          <a:xfrm>
            <a:off x="533400" y="4114800"/>
            <a:ext cx="2971800" cy="457200"/>
          </a:xfrm>
          <a:prstGeom prst="rect">
            <a:avLst/>
          </a:prstGeom>
          <a:noFill/>
          <a:ln w="9525">
            <a:noFill/>
            <a:miter lim="800000"/>
            <a:headEnd/>
            <a:tailEnd/>
          </a:ln>
        </p:spPr>
        <p:txBody>
          <a:bodyPr>
            <a:spAutoFit/>
          </a:bodyPr>
          <a:lstStyle/>
          <a:p>
            <a:r>
              <a:rPr lang="en-US"/>
              <a:t>Photon’s EM wave</a:t>
            </a:r>
          </a:p>
        </p:txBody>
      </p:sp>
      <p:sp>
        <p:nvSpPr>
          <p:cNvPr id="28688" name="Freeform 60"/>
          <p:cNvSpPr>
            <a:spLocks/>
          </p:cNvSpPr>
          <p:nvPr/>
        </p:nvSpPr>
        <p:spPr bwMode="auto">
          <a:xfrm>
            <a:off x="5324475" y="2117725"/>
            <a:ext cx="1884363" cy="1022350"/>
          </a:xfrm>
          <a:custGeom>
            <a:avLst/>
            <a:gdLst>
              <a:gd name="T0" fmla="*/ 0 w 1187"/>
              <a:gd name="T1" fmla="*/ 291 h 644"/>
              <a:gd name="T2" fmla="*/ 78 w 1187"/>
              <a:gd name="T3" fmla="*/ 486 h 644"/>
              <a:gd name="T4" fmla="*/ 131 w 1187"/>
              <a:gd name="T5" fmla="*/ 573 h 644"/>
              <a:gd name="T6" fmla="*/ 240 w 1187"/>
              <a:gd name="T7" fmla="*/ 634 h 644"/>
              <a:gd name="T8" fmla="*/ 364 w 1187"/>
              <a:gd name="T9" fmla="*/ 511 h 644"/>
              <a:gd name="T10" fmla="*/ 452 w 1187"/>
              <a:gd name="T11" fmla="*/ 209 h 644"/>
              <a:gd name="T12" fmla="*/ 582 w 1187"/>
              <a:gd name="T13" fmla="*/ 10 h 644"/>
              <a:gd name="T14" fmla="*/ 699 w 1187"/>
              <a:gd name="T15" fmla="*/ 147 h 644"/>
              <a:gd name="T16" fmla="*/ 774 w 1187"/>
              <a:gd name="T17" fmla="*/ 391 h 644"/>
              <a:gd name="T18" fmla="*/ 857 w 1187"/>
              <a:gd name="T19" fmla="*/ 559 h 644"/>
              <a:gd name="T20" fmla="*/ 953 w 1187"/>
              <a:gd name="T21" fmla="*/ 627 h 644"/>
              <a:gd name="T22" fmla="*/ 1084 w 1187"/>
              <a:gd name="T23" fmla="*/ 511 h 644"/>
              <a:gd name="T24" fmla="*/ 1187 w 1187"/>
              <a:gd name="T25" fmla="*/ 285 h 64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87"/>
              <a:gd name="T40" fmla="*/ 0 h 644"/>
              <a:gd name="T41" fmla="*/ 1187 w 1187"/>
              <a:gd name="T42" fmla="*/ 644 h 64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87" h="644">
                <a:moveTo>
                  <a:pt x="0" y="291"/>
                </a:moveTo>
                <a:cubicBezTo>
                  <a:pt x="14" y="323"/>
                  <a:pt x="56" y="439"/>
                  <a:pt x="78" y="486"/>
                </a:cubicBezTo>
                <a:cubicBezTo>
                  <a:pt x="100" y="533"/>
                  <a:pt x="104" y="548"/>
                  <a:pt x="131" y="573"/>
                </a:cubicBezTo>
                <a:cubicBezTo>
                  <a:pt x="158" y="598"/>
                  <a:pt x="201" y="644"/>
                  <a:pt x="240" y="634"/>
                </a:cubicBezTo>
                <a:cubicBezTo>
                  <a:pt x="279" y="624"/>
                  <a:pt x="329" y="582"/>
                  <a:pt x="364" y="511"/>
                </a:cubicBezTo>
                <a:cubicBezTo>
                  <a:pt x="399" y="440"/>
                  <a:pt x="416" y="292"/>
                  <a:pt x="452" y="209"/>
                </a:cubicBezTo>
                <a:cubicBezTo>
                  <a:pt x="488" y="126"/>
                  <a:pt x="541" y="20"/>
                  <a:pt x="582" y="10"/>
                </a:cubicBezTo>
                <a:cubicBezTo>
                  <a:pt x="623" y="0"/>
                  <a:pt x="667" y="84"/>
                  <a:pt x="699" y="147"/>
                </a:cubicBezTo>
                <a:cubicBezTo>
                  <a:pt x="731" y="210"/>
                  <a:pt x="748" y="322"/>
                  <a:pt x="774" y="391"/>
                </a:cubicBezTo>
                <a:cubicBezTo>
                  <a:pt x="800" y="460"/>
                  <a:pt x="827" y="520"/>
                  <a:pt x="857" y="559"/>
                </a:cubicBezTo>
                <a:cubicBezTo>
                  <a:pt x="887" y="598"/>
                  <a:pt x="915" y="635"/>
                  <a:pt x="953" y="627"/>
                </a:cubicBezTo>
                <a:cubicBezTo>
                  <a:pt x="991" y="619"/>
                  <a:pt x="1045" y="568"/>
                  <a:pt x="1084" y="511"/>
                </a:cubicBezTo>
                <a:cubicBezTo>
                  <a:pt x="1123" y="454"/>
                  <a:pt x="1166" y="332"/>
                  <a:pt x="1187" y="285"/>
                </a:cubicBezTo>
              </a:path>
            </a:pathLst>
          </a:custGeom>
          <a:noFill/>
          <a:ln w="38100">
            <a:solidFill>
              <a:schemeClr val="tx1"/>
            </a:solidFill>
            <a:round/>
            <a:headEnd/>
            <a:tailEnd/>
          </a:ln>
        </p:spPr>
        <p:txBody>
          <a:bodyPr/>
          <a:lstStyle/>
          <a:p>
            <a:endParaRPr lang="en-CA"/>
          </a:p>
        </p:txBody>
      </p:sp>
      <p:grpSp>
        <p:nvGrpSpPr>
          <p:cNvPr id="28689" name="Group 61"/>
          <p:cNvGrpSpPr>
            <a:grpSpLocks/>
          </p:cNvGrpSpPr>
          <p:nvPr/>
        </p:nvGrpSpPr>
        <p:grpSpPr bwMode="auto">
          <a:xfrm>
            <a:off x="6148388" y="2133600"/>
            <a:ext cx="254000" cy="606425"/>
            <a:chOff x="3873" y="1423"/>
            <a:chExt cx="160" cy="303"/>
          </a:xfrm>
        </p:grpSpPr>
        <p:sp>
          <p:nvSpPr>
            <p:cNvPr id="28897" name="Line 62"/>
            <p:cNvSpPr>
              <a:spLocks noChangeShapeType="1"/>
            </p:cNvSpPr>
            <p:nvPr/>
          </p:nvSpPr>
          <p:spPr bwMode="auto">
            <a:xfrm flipV="1">
              <a:off x="3951" y="1423"/>
              <a:ext cx="0" cy="297"/>
            </a:xfrm>
            <a:prstGeom prst="line">
              <a:avLst/>
            </a:prstGeom>
            <a:noFill/>
            <a:ln w="19050">
              <a:solidFill>
                <a:schemeClr val="tx1"/>
              </a:solidFill>
              <a:round/>
              <a:headEnd/>
              <a:tailEnd type="triangle" w="med" len="med"/>
            </a:ln>
          </p:spPr>
          <p:txBody>
            <a:bodyPr/>
            <a:lstStyle/>
            <a:p>
              <a:endParaRPr lang="en-CA"/>
            </a:p>
          </p:txBody>
        </p:sp>
        <p:sp>
          <p:nvSpPr>
            <p:cNvPr id="28898" name="Line 63"/>
            <p:cNvSpPr>
              <a:spLocks noChangeShapeType="1"/>
            </p:cNvSpPr>
            <p:nvPr/>
          </p:nvSpPr>
          <p:spPr bwMode="auto">
            <a:xfrm flipV="1">
              <a:off x="4033" y="1496"/>
              <a:ext cx="0" cy="230"/>
            </a:xfrm>
            <a:prstGeom prst="line">
              <a:avLst/>
            </a:prstGeom>
            <a:noFill/>
            <a:ln w="19050">
              <a:solidFill>
                <a:schemeClr val="tx1"/>
              </a:solidFill>
              <a:round/>
              <a:headEnd/>
              <a:tailEnd type="triangle" w="med" len="med"/>
            </a:ln>
          </p:spPr>
          <p:txBody>
            <a:bodyPr/>
            <a:lstStyle/>
            <a:p>
              <a:endParaRPr lang="en-CA"/>
            </a:p>
          </p:txBody>
        </p:sp>
        <p:sp>
          <p:nvSpPr>
            <p:cNvPr id="28899" name="Line 64"/>
            <p:cNvSpPr>
              <a:spLocks noChangeShapeType="1"/>
            </p:cNvSpPr>
            <p:nvPr/>
          </p:nvSpPr>
          <p:spPr bwMode="auto">
            <a:xfrm flipV="1">
              <a:off x="3873" y="1496"/>
              <a:ext cx="13" cy="222"/>
            </a:xfrm>
            <a:prstGeom prst="line">
              <a:avLst/>
            </a:prstGeom>
            <a:noFill/>
            <a:ln w="19050">
              <a:solidFill>
                <a:schemeClr val="tx1"/>
              </a:solidFill>
              <a:round/>
              <a:headEnd/>
              <a:tailEnd type="triangle" w="med" len="med"/>
            </a:ln>
          </p:spPr>
          <p:txBody>
            <a:bodyPr/>
            <a:lstStyle/>
            <a:p>
              <a:endParaRPr lang="en-CA"/>
            </a:p>
          </p:txBody>
        </p:sp>
      </p:grpSp>
      <p:sp>
        <p:nvSpPr>
          <p:cNvPr id="28690" name="Line 65"/>
          <p:cNvSpPr>
            <a:spLocks noChangeShapeType="1"/>
          </p:cNvSpPr>
          <p:nvPr/>
        </p:nvSpPr>
        <p:spPr bwMode="auto">
          <a:xfrm rot="10800000" flipH="1" flipV="1">
            <a:off x="6838950" y="2754313"/>
            <a:ext cx="6350" cy="376237"/>
          </a:xfrm>
          <a:prstGeom prst="line">
            <a:avLst/>
          </a:prstGeom>
          <a:noFill/>
          <a:ln w="19050">
            <a:solidFill>
              <a:schemeClr val="tx1"/>
            </a:solidFill>
            <a:round/>
            <a:headEnd/>
            <a:tailEnd type="triangle" w="med" len="med"/>
          </a:ln>
        </p:spPr>
        <p:txBody>
          <a:bodyPr/>
          <a:lstStyle/>
          <a:p>
            <a:endParaRPr lang="en-CA"/>
          </a:p>
        </p:txBody>
      </p:sp>
      <p:sp>
        <p:nvSpPr>
          <p:cNvPr id="28691" name="Line 66"/>
          <p:cNvSpPr>
            <a:spLocks noChangeShapeType="1"/>
          </p:cNvSpPr>
          <p:nvPr/>
        </p:nvSpPr>
        <p:spPr bwMode="auto">
          <a:xfrm rot="10800000" flipV="1">
            <a:off x="6718300" y="2735263"/>
            <a:ext cx="0" cy="292100"/>
          </a:xfrm>
          <a:prstGeom prst="line">
            <a:avLst/>
          </a:prstGeom>
          <a:noFill/>
          <a:ln w="19050">
            <a:solidFill>
              <a:schemeClr val="tx1"/>
            </a:solidFill>
            <a:round/>
            <a:headEnd/>
            <a:tailEnd type="triangle" w="med" len="med"/>
          </a:ln>
        </p:spPr>
        <p:txBody>
          <a:bodyPr/>
          <a:lstStyle/>
          <a:p>
            <a:endParaRPr lang="en-CA"/>
          </a:p>
        </p:txBody>
      </p:sp>
      <p:sp>
        <p:nvSpPr>
          <p:cNvPr id="28692" name="Line 67"/>
          <p:cNvSpPr>
            <a:spLocks noChangeShapeType="1"/>
          </p:cNvSpPr>
          <p:nvPr/>
        </p:nvSpPr>
        <p:spPr bwMode="auto">
          <a:xfrm rot="10800000" flipH="1" flipV="1">
            <a:off x="6951663" y="2741613"/>
            <a:ext cx="6350" cy="285750"/>
          </a:xfrm>
          <a:prstGeom prst="line">
            <a:avLst/>
          </a:prstGeom>
          <a:noFill/>
          <a:ln w="19050">
            <a:solidFill>
              <a:schemeClr val="tx1"/>
            </a:solidFill>
            <a:round/>
            <a:headEnd/>
            <a:tailEnd type="triangle" w="med" len="med"/>
          </a:ln>
        </p:spPr>
        <p:txBody>
          <a:bodyPr/>
          <a:lstStyle/>
          <a:p>
            <a:endParaRPr lang="en-CA"/>
          </a:p>
        </p:txBody>
      </p:sp>
      <p:sp>
        <p:nvSpPr>
          <p:cNvPr id="28693" name="Line 68"/>
          <p:cNvSpPr>
            <a:spLocks noChangeShapeType="1"/>
          </p:cNvSpPr>
          <p:nvPr/>
        </p:nvSpPr>
        <p:spPr bwMode="auto">
          <a:xfrm>
            <a:off x="4800600" y="2743200"/>
            <a:ext cx="3048000" cy="1588"/>
          </a:xfrm>
          <a:prstGeom prst="line">
            <a:avLst/>
          </a:prstGeom>
          <a:noFill/>
          <a:ln w="0">
            <a:solidFill>
              <a:srgbClr val="000000"/>
            </a:solidFill>
            <a:round/>
            <a:headEnd/>
            <a:tailEnd/>
          </a:ln>
        </p:spPr>
        <p:txBody>
          <a:bodyPr/>
          <a:lstStyle/>
          <a:p>
            <a:endParaRPr lang="en-CA"/>
          </a:p>
        </p:txBody>
      </p:sp>
      <p:sp>
        <p:nvSpPr>
          <p:cNvPr id="28694" name="Rectangle 69"/>
          <p:cNvSpPr>
            <a:spLocks noChangeArrowheads="1"/>
          </p:cNvSpPr>
          <p:nvPr/>
        </p:nvSpPr>
        <p:spPr bwMode="auto">
          <a:xfrm>
            <a:off x="7794625" y="2579688"/>
            <a:ext cx="336550" cy="457200"/>
          </a:xfrm>
          <a:prstGeom prst="rect">
            <a:avLst/>
          </a:prstGeom>
          <a:noFill/>
          <a:ln w="9525">
            <a:noFill/>
            <a:miter lim="800000"/>
            <a:headEnd/>
            <a:tailEnd/>
          </a:ln>
        </p:spPr>
        <p:txBody>
          <a:bodyPr wrap="none">
            <a:spAutoFit/>
          </a:bodyPr>
          <a:lstStyle/>
          <a:p>
            <a:r>
              <a:rPr lang="en-US"/>
              <a:t>x</a:t>
            </a:r>
          </a:p>
        </p:txBody>
      </p:sp>
      <p:sp>
        <p:nvSpPr>
          <p:cNvPr id="28695" name="Text Box 70"/>
          <p:cNvSpPr txBox="1">
            <a:spLocks noChangeArrowheads="1"/>
          </p:cNvSpPr>
          <p:nvPr/>
        </p:nvSpPr>
        <p:spPr bwMode="auto">
          <a:xfrm>
            <a:off x="4343400" y="1676400"/>
            <a:ext cx="2844800" cy="457200"/>
          </a:xfrm>
          <a:prstGeom prst="rect">
            <a:avLst/>
          </a:prstGeom>
          <a:noFill/>
          <a:ln w="9525">
            <a:noFill/>
            <a:miter lim="800000"/>
            <a:headEnd/>
            <a:tailEnd/>
          </a:ln>
        </p:spPr>
        <p:txBody>
          <a:bodyPr wrap="none">
            <a:spAutoFit/>
          </a:bodyPr>
          <a:lstStyle/>
          <a:p>
            <a:r>
              <a:rPr lang="en-US">
                <a:solidFill>
                  <a:srgbClr val="800080"/>
                </a:solidFill>
              </a:rPr>
              <a:t>X-section at Screen</a:t>
            </a:r>
          </a:p>
        </p:txBody>
      </p:sp>
      <p:sp>
        <p:nvSpPr>
          <p:cNvPr id="28696" name="Line 71"/>
          <p:cNvSpPr>
            <a:spLocks noChangeShapeType="1"/>
          </p:cNvSpPr>
          <p:nvPr/>
        </p:nvSpPr>
        <p:spPr bwMode="auto">
          <a:xfrm rot="10800000" flipH="1" flipV="1">
            <a:off x="5695950" y="2744788"/>
            <a:ext cx="6350" cy="376237"/>
          </a:xfrm>
          <a:prstGeom prst="line">
            <a:avLst/>
          </a:prstGeom>
          <a:noFill/>
          <a:ln w="19050">
            <a:solidFill>
              <a:schemeClr val="tx1"/>
            </a:solidFill>
            <a:round/>
            <a:headEnd/>
            <a:tailEnd type="triangle" w="med" len="med"/>
          </a:ln>
        </p:spPr>
        <p:txBody>
          <a:bodyPr/>
          <a:lstStyle/>
          <a:p>
            <a:endParaRPr lang="en-CA"/>
          </a:p>
        </p:txBody>
      </p:sp>
      <p:sp>
        <p:nvSpPr>
          <p:cNvPr id="28697" name="Line 72"/>
          <p:cNvSpPr>
            <a:spLocks noChangeShapeType="1"/>
          </p:cNvSpPr>
          <p:nvPr/>
        </p:nvSpPr>
        <p:spPr bwMode="auto">
          <a:xfrm rot="10800000" flipV="1">
            <a:off x="5575300" y="2752725"/>
            <a:ext cx="0" cy="292100"/>
          </a:xfrm>
          <a:prstGeom prst="line">
            <a:avLst/>
          </a:prstGeom>
          <a:noFill/>
          <a:ln w="19050">
            <a:solidFill>
              <a:schemeClr val="tx1"/>
            </a:solidFill>
            <a:round/>
            <a:headEnd/>
            <a:tailEnd type="triangle" w="med" len="med"/>
          </a:ln>
        </p:spPr>
        <p:txBody>
          <a:bodyPr/>
          <a:lstStyle/>
          <a:p>
            <a:endParaRPr lang="en-CA"/>
          </a:p>
        </p:txBody>
      </p:sp>
      <p:sp>
        <p:nvSpPr>
          <p:cNvPr id="28698" name="Line 73"/>
          <p:cNvSpPr>
            <a:spLocks noChangeShapeType="1"/>
          </p:cNvSpPr>
          <p:nvPr/>
        </p:nvSpPr>
        <p:spPr bwMode="auto">
          <a:xfrm rot="10800000" flipH="1" flipV="1">
            <a:off x="5808663" y="2759075"/>
            <a:ext cx="6350" cy="285750"/>
          </a:xfrm>
          <a:prstGeom prst="line">
            <a:avLst/>
          </a:prstGeom>
          <a:noFill/>
          <a:ln w="19050">
            <a:solidFill>
              <a:schemeClr val="tx1"/>
            </a:solidFill>
            <a:round/>
            <a:headEnd/>
            <a:tailEnd type="triangle" w="med" len="med"/>
          </a:ln>
        </p:spPr>
        <p:txBody>
          <a:bodyPr/>
          <a:lstStyle/>
          <a:p>
            <a:endParaRPr lang="en-CA"/>
          </a:p>
        </p:txBody>
      </p:sp>
      <p:sp>
        <p:nvSpPr>
          <p:cNvPr id="28699" name="Line 74"/>
          <p:cNvSpPr>
            <a:spLocks noChangeShapeType="1"/>
          </p:cNvSpPr>
          <p:nvPr/>
        </p:nvSpPr>
        <p:spPr bwMode="auto">
          <a:xfrm flipV="1">
            <a:off x="5562600" y="2438400"/>
            <a:ext cx="228600" cy="228600"/>
          </a:xfrm>
          <a:prstGeom prst="line">
            <a:avLst/>
          </a:prstGeom>
          <a:noFill/>
          <a:ln w="9525">
            <a:solidFill>
              <a:schemeClr val="tx1"/>
            </a:solidFill>
            <a:round/>
            <a:headEnd/>
            <a:tailEnd type="triangle" w="med" len="med"/>
          </a:ln>
        </p:spPr>
        <p:txBody>
          <a:bodyPr/>
          <a:lstStyle/>
          <a:p>
            <a:endParaRPr lang="en-CA"/>
          </a:p>
        </p:txBody>
      </p:sp>
      <p:sp>
        <p:nvSpPr>
          <p:cNvPr id="28700" name="Line 75"/>
          <p:cNvSpPr>
            <a:spLocks noChangeShapeType="1"/>
          </p:cNvSpPr>
          <p:nvPr/>
        </p:nvSpPr>
        <p:spPr bwMode="auto">
          <a:xfrm flipV="1">
            <a:off x="6781800" y="2438400"/>
            <a:ext cx="228600" cy="228600"/>
          </a:xfrm>
          <a:prstGeom prst="line">
            <a:avLst/>
          </a:prstGeom>
          <a:noFill/>
          <a:ln w="9525">
            <a:solidFill>
              <a:schemeClr val="tx1"/>
            </a:solidFill>
            <a:round/>
            <a:headEnd/>
            <a:tailEnd type="triangle" w="med" len="med"/>
          </a:ln>
        </p:spPr>
        <p:txBody>
          <a:bodyPr/>
          <a:lstStyle/>
          <a:p>
            <a:endParaRPr lang="en-CA"/>
          </a:p>
        </p:txBody>
      </p:sp>
      <p:sp>
        <p:nvSpPr>
          <p:cNvPr id="28701" name="Line 76"/>
          <p:cNvSpPr>
            <a:spLocks noChangeShapeType="1"/>
          </p:cNvSpPr>
          <p:nvPr/>
        </p:nvSpPr>
        <p:spPr bwMode="auto">
          <a:xfrm flipV="1">
            <a:off x="6324600" y="2057400"/>
            <a:ext cx="228600" cy="228600"/>
          </a:xfrm>
          <a:prstGeom prst="line">
            <a:avLst/>
          </a:prstGeom>
          <a:noFill/>
          <a:ln w="9525">
            <a:solidFill>
              <a:schemeClr val="tx1"/>
            </a:solidFill>
            <a:round/>
            <a:headEnd/>
            <a:tailEnd type="triangle" w="med" len="med"/>
          </a:ln>
        </p:spPr>
        <p:txBody>
          <a:bodyPr/>
          <a:lstStyle/>
          <a:p>
            <a:endParaRPr lang="en-CA"/>
          </a:p>
        </p:txBody>
      </p:sp>
      <p:grpSp>
        <p:nvGrpSpPr>
          <p:cNvPr id="6" name="Group 77"/>
          <p:cNvGrpSpPr>
            <a:grpSpLocks/>
          </p:cNvGrpSpPr>
          <p:nvPr/>
        </p:nvGrpSpPr>
        <p:grpSpPr bwMode="auto">
          <a:xfrm>
            <a:off x="5332413" y="6172200"/>
            <a:ext cx="3133725" cy="457200"/>
            <a:chOff x="3359" y="3888"/>
            <a:chExt cx="1974" cy="288"/>
          </a:xfrm>
        </p:grpSpPr>
        <p:sp>
          <p:nvSpPr>
            <p:cNvPr id="28703" name="Oval 78"/>
            <p:cNvSpPr>
              <a:spLocks noChangeArrowheads="1"/>
            </p:cNvSpPr>
            <p:nvPr/>
          </p:nvSpPr>
          <p:spPr bwMode="auto">
            <a:xfrm rot="10800000">
              <a:off x="4344" y="3992"/>
              <a:ext cx="16" cy="37"/>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04" name="Oval 79"/>
            <p:cNvSpPr>
              <a:spLocks noChangeArrowheads="1"/>
            </p:cNvSpPr>
            <p:nvPr/>
          </p:nvSpPr>
          <p:spPr bwMode="auto">
            <a:xfrm rot="10800000">
              <a:off x="4341" y="3947"/>
              <a:ext cx="16"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05" name="Oval 80"/>
            <p:cNvSpPr>
              <a:spLocks noChangeArrowheads="1"/>
            </p:cNvSpPr>
            <p:nvPr/>
          </p:nvSpPr>
          <p:spPr bwMode="auto">
            <a:xfrm rot="10800000">
              <a:off x="4354" y="4037"/>
              <a:ext cx="16"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06" name="Oval 81"/>
            <p:cNvSpPr>
              <a:spLocks noChangeArrowheads="1"/>
            </p:cNvSpPr>
            <p:nvPr/>
          </p:nvSpPr>
          <p:spPr bwMode="auto">
            <a:xfrm rot="10800000">
              <a:off x="4323" y="3980"/>
              <a:ext cx="17"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07" name="Oval 82"/>
            <p:cNvSpPr>
              <a:spLocks noChangeArrowheads="1"/>
            </p:cNvSpPr>
            <p:nvPr/>
          </p:nvSpPr>
          <p:spPr bwMode="auto">
            <a:xfrm rot="10800000">
              <a:off x="4309" y="3980"/>
              <a:ext cx="16"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08" name="Oval 83"/>
            <p:cNvSpPr>
              <a:spLocks noChangeArrowheads="1"/>
            </p:cNvSpPr>
            <p:nvPr/>
          </p:nvSpPr>
          <p:spPr bwMode="auto">
            <a:xfrm rot="10800000">
              <a:off x="4323" y="4116"/>
              <a:ext cx="17"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09" name="Oval 84"/>
            <p:cNvSpPr>
              <a:spLocks noChangeArrowheads="1"/>
            </p:cNvSpPr>
            <p:nvPr/>
          </p:nvSpPr>
          <p:spPr bwMode="auto">
            <a:xfrm rot="10800000">
              <a:off x="4308" y="4047"/>
              <a:ext cx="16"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10" name="Oval 85"/>
            <p:cNvSpPr>
              <a:spLocks noChangeArrowheads="1"/>
            </p:cNvSpPr>
            <p:nvPr/>
          </p:nvSpPr>
          <p:spPr bwMode="auto">
            <a:xfrm rot="10800000">
              <a:off x="4331" y="4071"/>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11" name="Oval 86"/>
            <p:cNvSpPr>
              <a:spLocks noChangeArrowheads="1"/>
            </p:cNvSpPr>
            <p:nvPr/>
          </p:nvSpPr>
          <p:spPr bwMode="auto">
            <a:xfrm rot="10800000">
              <a:off x="4328" y="4013"/>
              <a:ext cx="16"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12" name="Oval 87"/>
            <p:cNvSpPr>
              <a:spLocks noChangeArrowheads="1"/>
            </p:cNvSpPr>
            <p:nvPr/>
          </p:nvSpPr>
          <p:spPr bwMode="auto">
            <a:xfrm rot="10800000">
              <a:off x="4337" y="3902"/>
              <a:ext cx="17" cy="36"/>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13" name="Oval 88"/>
            <p:cNvSpPr>
              <a:spLocks noChangeArrowheads="1"/>
            </p:cNvSpPr>
            <p:nvPr/>
          </p:nvSpPr>
          <p:spPr bwMode="auto">
            <a:xfrm rot="10800000">
              <a:off x="4323" y="3911"/>
              <a:ext cx="17"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14" name="Oval 89"/>
            <p:cNvSpPr>
              <a:spLocks noChangeArrowheads="1"/>
            </p:cNvSpPr>
            <p:nvPr/>
          </p:nvSpPr>
          <p:spPr bwMode="auto">
            <a:xfrm rot="10800000">
              <a:off x="4309" y="3906"/>
              <a:ext cx="17"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15" name="Oval 90"/>
            <p:cNvSpPr>
              <a:spLocks noChangeArrowheads="1"/>
            </p:cNvSpPr>
            <p:nvPr/>
          </p:nvSpPr>
          <p:spPr bwMode="auto">
            <a:xfrm rot="10800000">
              <a:off x="4304" y="4014"/>
              <a:ext cx="16" cy="34"/>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16" name="Oval 91"/>
            <p:cNvSpPr>
              <a:spLocks noChangeArrowheads="1"/>
            </p:cNvSpPr>
            <p:nvPr/>
          </p:nvSpPr>
          <p:spPr bwMode="auto">
            <a:xfrm rot="10800000">
              <a:off x="4280" y="3947"/>
              <a:ext cx="16"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17" name="Oval 92"/>
            <p:cNvSpPr>
              <a:spLocks noChangeArrowheads="1"/>
            </p:cNvSpPr>
            <p:nvPr/>
          </p:nvSpPr>
          <p:spPr bwMode="auto">
            <a:xfrm rot="10800000">
              <a:off x="4320" y="4037"/>
              <a:ext cx="17"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18" name="Oval 93"/>
            <p:cNvSpPr>
              <a:spLocks noChangeArrowheads="1"/>
            </p:cNvSpPr>
            <p:nvPr/>
          </p:nvSpPr>
          <p:spPr bwMode="auto">
            <a:xfrm rot="10800000">
              <a:off x="4264" y="3980"/>
              <a:ext cx="16"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19" name="Oval 94"/>
            <p:cNvSpPr>
              <a:spLocks noChangeArrowheads="1"/>
            </p:cNvSpPr>
            <p:nvPr/>
          </p:nvSpPr>
          <p:spPr bwMode="auto">
            <a:xfrm rot="10800000">
              <a:off x="4229" y="3980"/>
              <a:ext cx="17"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20" name="Oval 95"/>
            <p:cNvSpPr>
              <a:spLocks noChangeArrowheads="1"/>
            </p:cNvSpPr>
            <p:nvPr/>
          </p:nvSpPr>
          <p:spPr bwMode="auto">
            <a:xfrm rot="10800000">
              <a:off x="4264" y="4116"/>
              <a:ext cx="16"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21" name="Oval 96"/>
            <p:cNvSpPr>
              <a:spLocks noChangeArrowheads="1"/>
            </p:cNvSpPr>
            <p:nvPr/>
          </p:nvSpPr>
          <p:spPr bwMode="auto">
            <a:xfrm rot="10800000">
              <a:off x="4246" y="4047"/>
              <a:ext cx="17"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22" name="Oval 97"/>
            <p:cNvSpPr>
              <a:spLocks noChangeArrowheads="1"/>
            </p:cNvSpPr>
            <p:nvPr/>
          </p:nvSpPr>
          <p:spPr bwMode="auto">
            <a:xfrm rot="10800000">
              <a:off x="4296" y="4083"/>
              <a:ext cx="18"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23" name="Oval 98"/>
            <p:cNvSpPr>
              <a:spLocks noChangeArrowheads="1"/>
            </p:cNvSpPr>
            <p:nvPr/>
          </p:nvSpPr>
          <p:spPr bwMode="auto">
            <a:xfrm rot="10800000">
              <a:off x="4280" y="4047"/>
              <a:ext cx="16"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24" name="Oval 99"/>
            <p:cNvSpPr>
              <a:spLocks noChangeArrowheads="1"/>
            </p:cNvSpPr>
            <p:nvPr/>
          </p:nvSpPr>
          <p:spPr bwMode="auto">
            <a:xfrm rot="10800000">
              <a:off x="4296" y="3911"/>
              <a:ext cx="18" cy="36"/>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25" name="Oval 100"/>
            <p:cNvSpPr>
              <a:spLocks noChangeArrowheads="1"/>
            </p:cNvSpPr>
            <p:nvPr/>
          </p:nvSpPr>
          <p:spPr bwMode="auto">
            <a:xfrm rot="10800000">
              <a:off x="4264" y="3911"/>
              <a:ext cx="16"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26" name="Oval 101"/>
            <p:cNvSpPr>
              <a:spLocks noChangeArrowheads="1"/>
            </p:cNvSpPr>
            <p:nvPr/>
          </p:nvSpPr>
          <p:spPr bwMode="auto">
            <a:xfrm rot="10800000">
              <a:off x="4229" y="3911"/>
              <a:ext cx="17"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27" name="Oval 102"/>
            <p:cNvSpPr>
              <a:spLocks noChangeArrowheads="1"/>
            </p:cNvSpPr>
            <p:nvPr/>
          </p:nvSpPr>
          <p:spPr bwMode="auto">
            <a:xfrm rot="10800000">
              <a:off x="4406" y="4011"/>
              <a:ext cx="17" cy="34"/>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28" name="Oval 103"/>
            <p:cNvSpPr>
              <a:spLocks noChangeArrowheads="1"/>
            </p:cNvSpPr>
            <p:nvPr/>
          </p:nvSpPr>
          <p:spPr bwMode="auto">
            <a:xfrm rot="10800000">
              <a:off x="4383" y="3942"/>
              <a:ext cx="15"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29" name="Oval 104"/>
            <p:cNvSpPr>
              <a:spLocks noChangeArrowheads="1"/>
            </p:cNvSpPr>
            <p:nvPr/>
          </p:nvSpPr>
          <p:spPr bwMode="auto">
            <a:xfrm rot="10800000">
              <a:off x="4423" y="4035"/>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30" name="Oval 105"/>
            <p:cNvSpPr>
              <a:spLocks noChangeArrowheads="1"/>
            </p:cNvSpPr>
            <p:nvPr/>
          </p:nvSpPr>
          <p:spPr bwMode="auto">
            <a:xfrm rot="10800000">
              <a:off x="4366" y="3975"/>
              <a:ext cx="17"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31" name="Oval 106"/>
            <p:cNvSpPr>
              <a:spLocks noChangeArrowheads="1"/>
            </p:cNvSpPr>
            <p:nvPr/>
          </p:nvSpPr>
          <p:spPr bwMode="auto">
            <a:xfrm rot="10800000">
              <a:off x="4334" y="3975"/>
              <a:ext cx="16"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32" name="Oval 107"/>
            <p:cNvSpPr>
              <a:spLocks noChangeArrowheads="1"/>
            </p:cNvSpPr>
            <p:nvPr/>
          </p:nvSpPr>
          <p:spPr bwMode="auto">
            <a:xfrm rot="10800000">
              <a:off x="4366" y="4111"/>
              <a:ext cx="17"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33" name="Oval 108"/>
            <p:cNvSpPr>
              <a:spLocks noChangeArrowheads="1"/>
            </p:cNvSpPr>
            <p:nvPr/>
          </p:nvSpPr>
          <p:spPr bwMode="auto">
            <a:xfrm rot="10800000">
              <a:off x="4349" y="4044"/>
              <a:ext cx="17"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34" name="Oval 109"/>
            <p:cNvSpPr>
              <a:spLocks noChangeArrowheads="1"/>
            </p:cNvSpPr>
            <p:nvPr/>
          </p:nvSpPr>
          <p:spPr bwMode="auto">
            <a:xfrm rot="10800000">
              <a:off x="4399" y="4078"/>
              <a:ext cx="18"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35" name="Oval 110"/>
            <p:cNvSpPr>
              <a:spLocks noChangeArrowheads="1"/>
            </p:cNvSpPr>
            <p:nvPr/>
          </p:nvSpPr>
          <p:spPr bwMode="auto">
            <a:xfrm rot="10800000">
              <a:off x="4383" y="4044"/>
              <a:ext cx="15"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36" name="Oval 111"/>
            <p:cNvSpPr>
              <a:spLocks noChangeArrowheads="1"/>
            </p:cNvSpPr>
            <p:nvPr/>
          </p:nvSpPr>
          <p:spPr bwMode="auto">
            <a:xfrm rot="10800000">
              <a:off x="4399" y="3906"/>
              <a:ext cx="18"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37" name="Oval 112"/>
            <p:cNvSpPr>
              <a:spLocks noChangeArrowheads="1"/>
            </p:cNvSpPr>
            <p:nvPr/>
          </p:nvSpPr>
          <p:spPr bwMode="auto">
            <a:xfrm rot="10800000">
              <a:off x="4366" y="3906"/>
              <a:ext cx="17"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38" name="Oval 113"/>
            <p:cNvSpPr>
              <a:spLocks noChangeArrowheads="1"/>
            </p:cNvSpPr>
            <p:nvPr/>
          </p:nvSpPr>
          <p:spPr bwMode="auto">
            <a:xfrm rot="10800000">
              <a:off x="4334" y="3906"/>
              <a:ext cx="16"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39" name="Oval 114"/>
            <p:cNvSpPr>
              <a:spLocks noChangeArrowheads="1"/>
            </p:cNvSpPr>
            <p:nvPr/>
          </p:nvSpPr>
          <p:spPr bwMode="auto">
            <a:xfrm rot="10800000">
              <a:off x="4188" y="3966"/>
              <a:ext cx="15"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40" name="Oval 115"/>
            <p:cNvSpPr>
              <a:spLocks noChangeArrowheads="1"/>
            </p:cNvSpPr>
            <p:nvPr/>
          </p:nvSpPr>
          <p:spPr bwMode="auto">
            <a:xfrm rot="10800000">
              <a:off x="4228" y="4035"/>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41" name="Oval 116"/>
            <p:cNvSpPr>
              <a:spLocks noChangeArrowheads="1"/>
            </p:cNvSpPr>
            <p:nvPr/>
          </p:nvSpPr>
          <p:spPr bwMode="auto">
            <a:xfrm rot="10800000">
              <a:off x="4174" y="4035"/>
              <a:ext cx="16"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42" name="Oval 117"/>
            <p:cNvSpPr>
              <a:spLocks noChangeArrowheads="1"/>
            </p:cNvSpPr>
            <p:nvPr/>
          </p:nvSpPr>
          <p:spPr bwMode="auto">
            <a:xfrm rot="10800000">
              <a:off x="4148" y="4092"/>
              <a:ext cx="16" cy="32"/>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43" name="Oval 118"/>
            <p:cNvSpPr>
              <a:spLocks noChangeArrowheads="1"/>
            </p:cNvSpPr>
            <p:nvPr/>
          </p:nvSpPr>
          <p:spPr bwMode="auto">
            <a:xfrm rot="10800000">
              <a:off x="4203" y="4078"/>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44" name="Oval 119"/>
            <p:cNvSpPr>
              <a:spLocks noChangeArrowheads="1"/>
            </p:cNvSpPr>
            <p:nvPr/>
          </p:nvSpPr>
          <p:spPr bwMode="auto">
            <a:xfrm rot="10800000">
              <a:off x="4200" y="4039"/>
              <a:ext cx="16"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45" name="Oval 120"/>
            <p:cNvSpPr>
              <a:spLocks noChangeArrowheads="1"/>
            </p:cNvSpPr>
            <p:nvPr/>
          </p:nvSpPr>
          <p:spPr bwMode="auto">
            <a:xfrm rot="10800000">
              <a:off x="4203" y="3906"/>
              <a:ext cx="17"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46" name="Oval 121"/>
            <p:cNvSpPr>
              <a:spLocks noChangeArrowheads="1"/>
            </p:cNvSpPr>
            <p:nvPr/>
          </p:nvSpPr>
          <p:spPr bwMode="auto">
            <a:xfrm rot="10800000">
              <a:off x="4139" y="3906"/>
              <a:ext cx="16"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47" name="Oval 122"/>
            <p:cNvSpPr>
              <a:spLocks noChangeArrowheads="1"/>
            </p:cNvSpPr>
            <p:nvPr/>
          </p:nvSpPr>
          <p:spPr bwMode="auto">
            <a:xfrm rot="10800000" flipH="1">
              <a:off x="4438" y="3966"/>
              <a:ext cx="15"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48" name="Oval 123"/>
            <p:cNvSpPr>
              <a:spLocks noChangeArrowheads="1"/>
            </p:cNvSpPr>
            <p:nvPr/>
          </p:nvSpPr>
          <p:spPr bwMode="auto">
            <a:xfrm rot="10800000" flipH="1">
              <a:off x="4453" y="4035"/>
              <a:ext cx="16"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49" name="Oval 124"/>
            <p:cNvSpPr>
              <a:spLocks noChangeArrowheads="1"/>
            </p:cNvSpPr>
            <p:nvPr/>
          </p:nvSpPr>
          <p:spPr bwMode="auto">
            <a:xfrm rot="10800000" flipH="1">
              <a:off x="4479" y="4092"/>
              <a:ext cx="16" cy="32"/>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50" name="Oval 125"/>
            <p:cNvSpPr>
              <a:spLocks noChangeArrowheads="1"/>
            </p:cNvSpPr>
            <p:nvPr/>
          </p:nvSpPr>
          <p:spPr bwMode="auto">
            <a:xfrm rot="10800000" flipH="1">
              <a:off x="4421" y="4078"/>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51" name="Oval 126"/>
            <p:cNvSpPr>
              <a:spLocks noChangeArrowheads="1"/>
            </p:cNvSpPr>
            <p:nvPr/>
          </p:nvSpPr>
          <p:spPr bwMode="auto">
            <a:xfrm rot="10800000" flipH="1">
              <a:off x="4427" y="4039"/>
              <a:ext cx="16"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52" name="Oval 127"/>
            <p:cNvSpPr>
              <a:spLocks noChangeArrowheads="1"/>
            </p:cNvSpPr>
            <p:nvPr/>
          </p:nvSpPr>
          <p:spPr bwMode="auto">
            <a:xfrm rot="10800000" flipH="1">
              <a:off x="4421" y="3906"/>
              <a:ext cx="17"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53" name="Oval 128"/>
            <p:cNvSpPr>
              <a:spLocks noChangeArrowheads="1"/>
            </p:cNvSpPr>
            <p:nvPr/>
          </p:nvSpPr>
          <p:spPr bwMode="auto">
            <a:xfrm rot="10800000" flipH="1">
              <a:off x="4488" y="3906"/>
              <a:ext cx="16"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54" name="Oval 129"/>
            <p:cNvSpPr>
              <a:spLocks noChangeArrowheads="1"/>
            </p:cNvSpPr>
            <p:nvPr/>
          </p:nvSpPr>
          <p:spPr bwMode="auto">
            <a:xfrm rot="10800000">
              <a:off x="3956" y="3999"/>
              <a:ext cx="17" cy="34"/>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55" name="Oval 130"/>
            <p:cNvSpPr>
              <a:spLocks noChangeArrowheads="1"/>
            </p:cNvSpPr>
            <p:nvPr/>
          </p:nvSpPr>
          <p:spPr bwMode="auto">
            <a:xfrm rot="10800000">
              <a:off x="3955" y="3949"/>
              <a:ext cx="16"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56" name="Oval 131"/>
            <p:cNvSpPr>
              <a:spLocks noChangeArrowheads="1"/>
            </p:cNvSpPr>
            <p:nvPr/>
          </p:nvSpPr>
          <p:spPr bwMode="auto">
            <a:xfrm rot="10800000">
              <a:off x="3967" y="4042"/>
              <a:ext cx="17"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57" name="Oval 132"/>
            <p:cNvSpPr>
              <a:spLocks noChangeArrowheads="1"/>
            </p:cNvSpPr>
            <p:nvPr/>
          </p:nvSpPr>
          <p:spPr bwMode="auto">
            <a:xfrm rot="10800000">
              <a:off x="3937" y="3985"/>
              <a:ext cx="17" cy="32"/>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58" name="Oval 133"/>
            <p:cNvSpPr>
              <a:spLocks noChangeArrowheads="1"/>
            </p:cNvSpPr>
            <p:nvPr/>
          </p:nvSpPr>
          <p:spPr bwMode="auto">
            <a:xfrm rot="10800000">
              <a:off x="3921" y="3985"/>
              <a:ext cx="17" cy="32"/>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59" name="Oval 134"/>
            <p:cNvSpPr>
              <a:spLocks noChangeArrowheads="1"/>
            </p:cNvSpPr>
            <p:nvPr/>
          </p:nvSpPr>
          <p:spPr bwMode="auto">
            <a:xfrm rot="10800000">
              <a:off x="3937" y="4121"/>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60" name="Oval 135"/>
            <p:cNvSpPr>
              <a:spLocks noChangeArrowheads="1"/>
            </p:cNvSpPr>
            <p:nvPr/>
          </p:nvSpPr>
          <p:spPr bwMode="auto">
            <a:xfrm rot="10800000">
              <a:off x="3922" y="4054"/>
              <a:ext cx="16" cy="32"/>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61" name="Oval 136"/>
            <p:cNvSpPr>
              <a:spLocks noChangeArrowheads="1"/>
            </p:cNvSpPr>
            <p:nvPr/>
          </p:nvSpPr>
          <p:spPr bwMode="auto">
            <a:xfrm rot="10800000">
              <a:off x="3945" y="4073"/>
              <a:ext cx="17"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62" name="Oval 137"/>
            <p:cNvSpPr>
              <a:spLocks noChangeArrowheads="1"/>
            </p:cNvSpPr>
            <p:nvPr/>
          </p:nvSpPr>
          <p:spPr bwMode="auto">
            <a:xfrm rot="10800000">
              <a:off x="3941" y="4016"/>
              <a:ext cx="16"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63" name="Oval 138"/>
            <p:cNvSpPr>
              <a:spLocks noChangeArrowheads="1"/>
            </p:cNvSpPr>
            <p:nvPr/>
          </p:nvSpPr>
          <p:spPr bwMode="auto">
            <a:xfrm rot="10800000">
              <a:off x="3951" y="3906"/>
              <a:ext cx="17"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64" name="Oval 139"/>
            <p:cNvSpPr>
              <a:spLocks noChangeArrowheads="1"/>
            </p:cNvSpPr>
            <p:nvPr/>
          </p:nvSpPr>
          <p:spPr bwMode="auto">
            <a:xfrm rot="10800000">
              <a:off x="3937" y="3914"/>
              <a:ext cx="17"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65" name="Oval 140"/>
            <p:cNvSpPr>
              <a:spLocks noChangeArrowheads="1"/>
            </p:cNvSpPr>
            <p:nvPr/>
          </p:nvSpPr>
          <p:spPr bwMode="auto">
            <a:xfrm rot="10800000">
              <a:off x="3925" y="3911"/>
              <a:ext cx="16"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66" name="Oval 141"/>
            <p:cNvSpPr>
              <a:spLocks noChangeArrowheads="1"/>
            </p:cNvSpPr>
            <p:nvPr/>
          </p:nvSpPr>
          <p:spPr bwMode="auto">
            <a:xfrm rot="10800000">
              <a:off x="3916" y="4016"/>
              <a:ext cx="17" cy="37"/>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67" name="Oval 142"/>
            <p:cNvSpPr>
              <a:spLocks noChangeArrowheads="1"/>
            </p:cNvSpPr>
            <p:nvPr/>
          </p:nvSpPr>
          <p:spPr bwMode="auto">
            <a:xfrm rot="10800000">
              <a:off x="3894" y="3949"/>
              <a:ext cx="16"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68" name="Oval 143"/>
            <p:cNvSpPr>
              <a:spLocks noChangeArrowheads="1"/>
            </p:cNvSpPr>
            <p:nvPr/>
          </p:nvSpPr>
          <p:spPr bwMode="auto">
            <a:xfrm rot="10800000">
              <a:off x="3934" y="4042"/>
              <a:ext cx="17"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69" name="Oval 144"/>
            <p:cNvSpPr>
              <a:spLocks noChangeArrowheads="1"/>
            </p:cNvSpPr>
            <p:nvPr/>
          </p:nvSpPr>
          <p:spPr bwMode="auto">
            <a:xfrm rot="10800000">
              <a:off x="3876" y="3985"/>
              <a:ext cx="17" cy="32"/>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70" name="Oval 145"/>
            <p:cNvSpPr>
              <a:spLocks noChangeArrowheads="1"/>
            </p:cNvSpPr>
            <p:nvPr/>
          </p:nvSpPr>
          <p:spPr bwMode="auto">
            <a:xfrm rot="10800000">
              <a:off x="3844" y="3985"/>
              <a:ext cx="16" cy="32"/>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71" name="Oval 146"/>
            <p:cNvSpPr>
              <a:spLocks noChangeArrowheads="1"/>
            </p:cNvSpPr>
            <p:nvPr/>
          </p:nvSpPr>
          <p:spPr bwMode="auto">
            <a:xfrm rot="10800000">
              <a:off x="3876" y="4121"/>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72" name="Oval 147"/>
            <p:cNvSpPr>
              <a:spLocks noChangeArrowheads="1"/>
            </p:cNvSpPr>
            <p:nvPr/>
          </p:nvSpPr>
          <p:spPr bwMode="auto">
            <a:xfrm rot="10800000">
              <a:off x="3859" y="4054"/>
              <a:ext cx="17" cy="32"/>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73" name="Oval 148"/>
            <p:cNvSpPr>
              <a:spLocks noChangeArrowheads="1"/>
            </p:cNvSpPr>
            <p:nvPr/>
          </p:nvSpPr>
          <p:spPr bwMode="auto">
            <a:xfrm rot="10800000">
              <a:off x="3909" y="4085"/>
              <a:ext cx="17"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74" name="Oval 149"/>
            <p:cNvSpPr>
              <a:spLocks noChangeArrowheads="1"/>
            </p:cNvSpPr>
            <p:nvPr/>
          </p:nvSpPr>
          <p:spPr bwMode="auto">
            <a:xfrm rot="10800000">
              <a:off x="3894" y="4054"/>
              <a:ext cx="16" cy="32"/>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75" name="Oval 150"/>
            <p:cNvSpPr>
              <a:spLocks noChangeArrowheads="1"/>
            </p:cNvSpPr>
            <p:nvPr/>
          </p:nvSpPr>
          <p:spPr bwMode="auto">
            <a:xfrm rot="10800000">
              <a:off x="3909" y="3914"/>
              <a:ext cx="17" cy="36"/>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76" name="Oval 151"/>
            <p:cNvSpPr>
              <a:spLocks noChangeArrowheads="1"/>
            </p:cNvSpPr>
            <p:nvPr/>
          </p:nvSpPr>
          <p:spPr bwMode="auto">
            <a:xfrm rot="10800000">
              <a:off x="3876" y="3914"/>
              <a:ext cx="17"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77" name="Oval 152"/>
            <p:cNvSpPr>
              <a:spLocks noChangeArrowheads="1"/>
            </p:cNvSpPr>
            <p:nvPr/>
          </p:nvSpPr>
          <p:spPr bwMode="auto">
            <a:xfrm rot="10800000">
              <a:off x="3844" y="3914"/>
              <a:ext cx="16"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78" name="Oval 153"/>
            <p:cNvSpPr>
              <a:spLocks noChangeArrowheads="1"/>
            </p:cNvSpPr>
            <p:nvPr/>
          </p:nvSpPr>
          <p:spPr bwMode="auto">
            <a:xfrm rot="10800000">
              <a:off x="4019" y="4014"/>
              <a:ext cx="17" cy="34"/>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79" name="Oval 154"/>
            <p:cNvSpPr>
              <a:spLocks noChangeArrowheads="1"/>
            </p:cNvSpPr>
            <p:nvPr/>
          </p:nvSpPr>
          <p:spPr bwMode="auto">
            <a:xfrm rot="10800000">
              <a:off x="3997" y="3947"/>
              <a:ext cx="16"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80" name="Oval 155"/>
            <p:cNvSpPr>
              <a:spLocks noChangeArrowheads="1"/>
            </p:cNvSpPr>
            <p:nvPr/>
          </p:nvSpPr>
          <p:spPr bwMode="auto">
            <a:xfrm rot="10800000">
              <a:off x="4039" y="4037"/>
              <a:ext cx="16"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81" name="Oval 156"/>
            <p:cNvSpPr>
              <a:spLocks noChangeArrowheads="1"/>
            </p:cNvSpPr>
            <p:nvPr/>
          </p:nvSpPr>
          <p:spPr bwMode="auto">
            <a:xfrm rot="10800000">
              <a:off x="3979" y="3980"/>
              <a:ext cx="17"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82" name="Oval 157"/>
            <p:cNvSpPr>
              <a:spLocks noChangeArrowheads="1"/>
            </p:cNvSpPr>
            <p:nvPr/>
          </p:nvSpPr>
          <p:spPr bwMode="auto">
            <a:xfrm rot="10800000">
              <a:off x="3946" y="3980"/>
              <a:ext cx="17"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83" name="Oval 158"/>
            <p:cNvSpPr>
              <a:spLocks noChangeArrowheads="1"/>
            </p:cNvSpPr>
            <p:nvPr/>
          </p:nvSpPr>
          <p:spPr bwMode="auto">
            <a:xfrm rot="10800000">
              <a:off x="3979" y="4116"/>
              <a:ext cx="17"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84" name="Oval 159"/>
            <p:cNvSpPr>
              <a:spLocks noChangeArrowheads="1"/>
            </p:cNvSpPr>
            <p:nvPr/>
          </p:nvSpPr>
          <p:spPr bwMode="auto">
            <a:xfrm rot="10800000">
              <a:off x="3964" y="4047"/>
              <a:ext cx="16"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85" name="Oval 160"/>
            <p:cNvSpPr>
              <a:spLocks noChangeArrowheads="1"/>
            </p:cNvSpPr>
            <p:nvPr/>
          </p:nvSpPr>
          <p:spPr bwMode="auto">
            <a:xfrm rot="10800000">
              <a:off x="4012" y="4083"/>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86" name="Oval 161"/>
            <p:cNvSpPr>
              <a:spLocks noChangeArrowheads="1"/>
            </p:cNvSpPr>
            <p:nvPr/>
          </p:nvSpPr>
          <p:spPr bwMode="auto">
            <a:xfrm rot="10800000">
              <a:off x="3997" y="4047"/>
              <a:ext cx="16"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87" name="Oval 162"/>
            <p:cNvSpPr>
              <a:spLocks noChangeArrowheads="1"/>
            </p:cNvSpPr>
            <p:nvPr/>
          </p:nvSpPr>
          <p:spPr bwMode="auto">
            <a:xfrm rot="10800000">
              <a:off x="4012" y="3911"/>
              <a:ext cx="17" cy="36"/>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88" name="Oval 163"/>
            <p:cNvSpPr>
              <a:spLocks noChangeArrowheads="1"/>
            </p:cNvSpPr>
            <p:nvPr/>
          </p:nvSpPr>
          <p:spPr bwMode="auto">
            <a:xfrm rot="10800000">
              <a:off x="3979" y="3911"/>
              <a:ext cx="17"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89" name="Oval 164"/>
            <p:cNvSpPr>
              <a:spLocks noChangeArrowheads="1"/>
            </p:cNvSpPr>
            <p:nvPr/>
          </p:nvSpPr>
          <p:spPr bwMode="auto">
            <a:xfrm rot="10800000">
              <a:off x="3946" y="3911"/>
              <a:ext cx="17"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90" name="Oval 165"/>
            <p:cNvSpPr>
              <a:spLocks noChangeArrowheads="1"/>
            </p:cNvSpPr>
            <p:nvPr/>
          </p:nvSpPr>
          <p:spPr bwMode="auto">
            <a:xfrm rot="10800000">
              <a:off x="3802" y="3970"/>
              <a:ext cx="16"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91" name="Oval 166"/>
            <p:cNvSpPr>
              <a:spLocks noChangeArrowheads="1"/>
            </p:cNvSpPr>
            <p:nvPr/>
          </p:nvSpPr>
          <p:spPr bwMode="auto">
            <a:xfrm rot="10800000">
              <a:off x="3842" y="4037"/>
              <a:ext cx="17"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92" name="Oval 167"/>
            <p:cNvSpPr>
              <a:spLocks noChangeArrowheads="1"/>
            </p:cNvSpPr>
            <p:nvPr/>
          </p:nvSpPr>
          <p:spPr bwMode="auto">
            <a:xfrm rot="10800000">
              <a:off x="3786" y="4039"/>
              <a:ext cx="17"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93" name="Oval 168"/>
            <p:cNvSpPr>
              <a:spLocks noChangeArrowheads="1"/>
            </p:cNvSpPr>
            <p:nvPr/>
          </p:nvSpPr>
          <p:spPr bwMode="auto">
            <a:xfrm rot="10800000">
              <a:off x="3760" y="4094"/>
              <a:ext cx="17"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94" name="Oval 169"/>
            <p:cNvSpPr>
              <a:spLocks noChangeArrowheads="1"/>
            </p:cNvSpPr>
            <p:nvPr/>
          </p:nvSpPr>
          <p:spPr bwMode="auto">
            <a:xfrm rot="10800000">
              <a:off x="3817" y="4083"/>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95" name="Oval 170"/>
            <p:cNvSpPr>
              <a:spLocks noChangeArrowheads="1"/>
            </p:cNvSpPr>
            <p:nvPr/>
          </p:nvSpPr>
          <p:spPr bwMode="auto">
            <a:xfrm rot="10800000">
              <a:off x="3814" y="4042"/>
              <a:ext cx="16"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96" name="Oval 171"/>
            <p:cNvSpPr>
              <a:spLocks noChangeArrowheads="1"/>
            </p:cNvSpPr>
            <p:nvPr/>
          </p:nvSpPr>
          <p:spPr bwMode="auto">
            <a:xfrm rot="10800000">
              <a:off x="3817" y="3911"/>
              <a:ext cx="17" cy="36"/>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97" name="Oval 172"/>
            <p:cNvSpPr>
              <a:spLocks noChangeArrowheads="1"/>
            </p:cNvSpPr>
            <p:nvPr/>
          </p:nvSpPr>
          <p:spPr bwMode="auto">
            <a:xfrm rot="10800000">
              <a:off x="3751" y="3911"/>
              <a:ext cx="17"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798" name="Oval 173"/>
            <p:cNvSpPr>
              <a:spLocks noChangeArrowheads="1"/>
            </p:cNvSpPr>
            <p:nvPr/>
          </p:nvSpPr>
          <p:spPr bwMode="auto">
            <a:xfrm rot="10800000" flipH="1">
              <a:off x="4051" y="3970"/>
              <a:ext cx="17"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799" name="Oval 174"/>
            <p:cNvSpPr>
              <a:spLocks noChangeArrowheads="1"/>
            </p:cNvSpPr>
            <p:nvPr/>
          </p:nvSpPr>
          <p:spPr bwMode="auto">
            <a:xfrm rot="10800000" flipH="1">
              <a:off x="4065" y="4039"/>
              <a:ext cx="17"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00" name="Oval 175"/>
            <p:cNvSpPr>
              <a:spLocks noChangeArrowheads="1"/>
            </p:cNvSpPr>
            <p:nvPr/>
          </p:nvSpPr>
          <p:spPr bwMode="auto">
            <a:xfrm rot="10800000" flipH="1">
              <a:off x="4076" y="4039"/>
              <a:ext cx="17"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01" name="Oval 176"/>
            <p:cNvSpPr>
              <a:spLocks noChangeArrowheads="1"/>
            </p:cNvSpPr>
            <p:nvPr/>
          </p:nvSpPr>
          <p:spPr bwMode="auto">
            <a:xfrm rot="10800000" flipH="1">
              <a:off x="4034" y="4083"/>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02" name="Oval 177"/>
            <p:cNvSpPr>
              <a:spLocks noChangeArrowheads="1"/>
            </p:cNvSpPr>
            <p:nvPr/>
          </p:nvSpPr>
          <p:spPr bwMode="auto">
            <a:xfrm rot="10800000" flipH="1">
              <a:off x="4040" y="4042"/>
              <a:ext cx="16"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03" name="Oval 178"/>
            <p:cNvSpPr>
              <a:spLocks noChangeArrowheads="1"/>
            </p:cNvSpPr>
            <p:nvPr/>
          </p:nvSpPr>
          <p:spPr bwMode="auto">
            <a:xfrm rot="10800000" flipH="1">
              <a:off x="4034" y="3911"/>
              <a:ext cx="17" cy="36"/>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04" name="Oval 179"/>
            <p:cNvSpPr>
              <a:spLocks noChangeArrowheads="1"/>
            </p:cNvSpPr>
            <p:nvPr/>
          </p:nvSpPr>
          <p:spPr bwMode="auto">
            <a:xfrm rot="10800000" flipH="1">
              <a:off x="4100" y="3911"/>
              <a:ext cx="17"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05" name="Oval 180"/>
            <p:cNvSpPr>
              <a:spLocks noChangeArrowheads="1"/>
            </p:cNvSpPr>
            <p:nvPr/>
          </p:nvSpPr>
          <p:spPr bwMode="auto">
            <a:xfrm rot="10800000">
              <a:off x="3566" y="4019"/>
              <a:ext cx="16"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06" name="Oval 181"/>
            <p:cNvSpPr>
              <a:spLocks noChangeArrowheads="1"/>
            </p:cNvSpPr>
            <p:nvPr/>
          </p:nvSpPr>
          <p:spPr bwMode="auto">
            <a:xfrm rot="10800000">
              <a:off x="3562" y="3971"/>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07" name="Oval 182"/>
            <p:cNvSpPr>
              <a:spLocks noChangeArrowheads="1"/>
            </p:cNvSpPr>
            <p:nvPr/>
          </p:nvSpPr>
          <p:spPr bwMode="auto">
            <a:xfrm rot="10800000">
              <a:off x="3575" y="4064"/>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08" name="Oval 183"/>
            <p:cNvSpPr>
              <a:spLocks noChangeArrowheads="1"/>
            </p:cNvSpPr>
            <p:nvPr/>
          </p:nvSpPr>
          <p:spPr bwMode="auto">
            <a:xfrm rot="10800000">
              <a:off x="3547" y="4004"/>
              <a:ext cx="16"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09" name="Oval 184"/>
            <p:cNvSpPr>
              <a:spLocks noChangeArrowheads="1"/>
            </p:cNvSpPr>
            <p:nvPr/>
          </p:nvSpPr>
          <p:spPr bwMode="auto">
            <a:xfrm rot="10800000">
              <a:off x="3531" y="4004"/>
              <a:ext cx="16"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10" name="Oval 185"/>
            <p:cNvSpPr>
              <a:spLocks noChangeArrowheads="1"/>
            </p:cNvSpPr>
            <p:nvPr/>
          </p:nvSpPr>
          <p:spPr bwMode="auto">
            <a:xfrm rot="10800000">
              <a:off x="3547" y="4142"/>
              <a:ext cx="16"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11" name="Oval 186"/>
            <p:cNvSpPr>
              <a:spLocks noChangeArrowheads="1"/>
            </p:cNvSpPr>
            <p:nvPr/>
          </p:nvSpPr>
          <p:spPr bwMode="auto">
            <a:xfrm rot="10800000">
              <a:off x="3531" y="4073"/>
              <a:ext cx="16"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12" name="Oval 187"/>
            <p:cNvSpPr>
              <a:spLocks noChangeArrowheads="1"/>
            </p:cNvSpPr>
            <p:nvPr/>
          </p:nvSpPr>
          <p:spPr bwMode="auto">
            <a:xfrm rot="10800000">
              <a:off x="3555" y="4095"/>
              <a:ext cx="16"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13" name="Oval 188"/>
            <p:cNvSpPr>
              <a:spLocks noChangeArrowheads="1"/>
            </p:cNvSpPr>
            <p:nvPr/>
          </p:nvSpPr>
          <p:spPr bwMode="auto">
            <a:xfrm rot="10800000">
              <a:off x="3550" y="4037"/>
              <a:ext cx="16"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14" name="Oval 189"/>
            <p:cNvSpPr>
              <a:spLocks noChangeArrowheads="1"/>
            </p:cNvSpPr>
            <p:nvPr/>
          </p:nvSpPr>
          <p:spPr bwMode="auto">
            <a:xfrm rot="10800000">
              <a:off x="3561" y="3928"/>
              <a:ext cx="16" cy="36"/>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15" name="Oval 190"/>
            <p:cNvSpPr>
              <a:spLocks noChangeArrowheads="1"/>
            </p:cNvSpPr>
            <p:nvPr/>
          </p:nvSpPr>
          <p:spPr bwMode="auto">
            <a:xfrm rot="10800000">
              <a:off x="3547" y="3935"/>
              <a:ext cx="16"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16" name="Oval 191"/>
            <p:cNvSpPr>
              <a:spLocks noChangeArrowheads="1"/>
            </p:cNvSpPr>
            <p:nvPr/>
          </p:nvSpPr>
          <p:spPr bwMode="auto">
            <a:xfrm rot="10800000">
              <a:off x="3532" y="3931"/>
              <a:ext cx="17"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17" name="Oval 192"/>
            <p:cNvSpPr>
              <a:spLocks noChangeArrowheads="1"/>
            </p:cNvSpPr>
            <p:nvPr/>
          </p:nvSpPr>
          <p:spPr bwMode="auto">
            <a:xfrm rot="10800000">
              <a:off x="3526" y="4038"/>
              <a:ext cx="16"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18" name="Oval 193"/>
            <p:cNvSpPr>
              <a:spLocks noChangeArrowheads="1"/>
            </p:cNvSpPr>
            <p:nvPr/>
          </p:nvSpPr>
          <p:spPr bwMode="auto">
            <a:xfrm rot="10800000">
              <a:off x="3502" y="3971"/>
              <a:ext cx="16"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19" name="Oval 194"/>
            <p:cNvSpPr>
              <a:spLocks noChangeArrowheads="1"/>
            </p:cNvSpPr>
            <p:nvPr/>
          </p:nvSpPr>
          <p:spPr bwMode="auto">
            <a:xfrm rot="10800000">
              <a:off x="3543" y="4064"/>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20" name="Oval 195"/>
            <p:cNvSpPr>
              <a:spLocks noChangeArrowheads="1"/>
            </p:cNvSpPr>
            <p:nvPr/>
          </p:nvSpPr>
          <p:spPr bwMode="auto">
            <a:xfrm rot="10800000">
              <a:off x="3486" y="4004"/>
              <a:ext cx="16"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21" name="Oval 196"/>
            <p:cNvSpPr>
              <a:spLocks noChangeArrowheads="1"/>
            </p:cNvSpPr>
            <p:nvPr/>
          </p:nvSpPr>
          <p:spPr bwMode="auto">
            <a:xfrm rot="10800000">
              <a:off x="3451" y="4004"/>
              <a:ext cx="17"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22" name="Oval 197"/>
            <p:cNvSpPr>
              <a:spLocks noChangeArrowheads="1"/>
            </p:cNvSpPr>
            <p:nvPr/>
          </p:nvSpPr>
          <p:spPr bwMode="auto">
            <a:xfrm rot="10800000">
              <a:off x="3486" y="4142"/>
              <a:ext cx="16"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23" name="Oval 198"/>
            <p:cNvSpPr>
              <a:spLocks noChangeArrowheads="1"/>
            </p:cNvSpPr>
            <p:nvPr/>
          </p:nvSpPr>
          <p:spPr bwMode="auto">
            <a:xfrm rot="10800000">
              <a:off x="3468" y="4073"/>
              <a:ext cx="17"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24" name="Oval 199"/>
            <p:cNvSpPr>
              <a:spLocks noChangeArrowheads="1"/>
            </p:cNvSpPr>
            <p:nvPr/>
          </p:nvSpPr>
          <p:spPr bwMode="auto">
            <a:xfrm rot="10800000">
              <a:off x="3518" y="4106"/>
              <a:ext cx="18"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25" name="Oval 200"/>
            <p:cNvSpPr>
              <a:spLocks noChangeArrowheads="1"/>
            </p:cNvSpPr>
            <p:nvPr/>
          </p:nvSpPr>
          <p:spPr bwMode="auto">
            <a:xfrm rot="10800000">
              <a:off x="3502" y="4073"/>
              <a:ext cx="16"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26" name="Oval 201"/>
            <p:cNvSpPr>
              <a:spLocks noChangeArrowheads="1"/>
            </p:cNvSpPr>
            <p:nvPr/>
          </p:nvSpPr>
          <p:spPr bwMode="auto">
            <a:xfrm rot="10800000">
              <a:off x="3518" y="3935"/>
              <a:ext cx="18"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27" name="Oval 202"/>
            <p:cNvSpPr>
              <a:spLocks noChangeArrowheads="1"/>
            </p:cNvSpPr>
            <p:nvPr/>
          </p:nvSpPr>
          <p:spPr bwMode="auto">
            <a:xfrm rot="10800000">
              <a:off x="3486" y="3935"/>
              <a:ext cx="16"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28" name="Oval 203"/>
            <p:cNvSpPr>
              <a:spLocks noChangeArrowheads="1"/>
            </p:cNvSpPr>
            <p:nvPr/>
          </p:nvSpPr>
          <p:spPr bwMode="auto">
            <a:xfrm rot="10800000">
              <a:off x="3451" y="3935"/>
              <a:ext cx="17"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29" name="Oval 204"/>
            <p:cNvSpPr>
              <a:spLocks noChangeArrowheads="1"/>
            </p:cNvSpPr>
            <p:nvPr/>
          </p:nvSpPr>
          <p:spPr bwMode="auto">
            <a:xfrm rot="10800000">
              <a:off x="3628" y="4035"/>
              <a:ext cx="17"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30" name="Oval 205"/>
            <p:cNvSpPr>
              <a:spLocks noChangeArrowheads="1"/>
            </p:cNvSpPr>
            <p:nvPr/>
          </p:nvSpPr>
          <p:spPr bwMode="auto">
            <a:xfrm rot="10800000">
              <a:off x="3605" y="3966"/>
              <a:ext cx="15"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31" name="Oval 206"/>
            <p:cNvSpPr>
              <a:spLocks noChangeArrowheads="1"/>
            </p:cNvSpPr>
            <p:nvPr/>
          </p:nvSpPr>
          <p:spPr bwMode="auto">
            <a:xfrm rot="10800000">
              <a:off x="3646" y="4061"/>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32" name="Oval 207"/>
            <p:cNvSpPr>
              <a:spLocks noChangeArrowheads="1"/>
            </p:cNvSpPr>
            <p:nvPr/>
          </p:nvSpPr>
          <p:spPr bwMode="auto">
            <a:xfrm rot="10800000">
              <a:off x="3588" y="4001"/>
              <a:ext cx="17"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33" name="Oval 208"/>
            <p:cNvSpPr>
              <a:spLocks noChangeArrowheads="1"/>
            </p:cNvSpPr>
            <p:nvPr/>
          </p:nvSpPr>
          <p:spPr bwMode="auto">
            <a:xfrm rot="10800000">
              <a:off x="3556" y="4001"/>
              <a:ext cx="16"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34" name="Oval 209"/>
            <p:cNvSpPr>
              <a:spLocks noChangeArrowheads="1"/>
            </p:cNvSpPr>
            <p:nvPr/>
          </p:nvSpPr>
          <p:spPr bwMode="auto">
            <a:xfrm rot="10800000">
              <a:off x="3588" y="4137"/>
              <a:ext cx="17"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35" name="Oval 210"/>
            <p:cNvSpPr>
              <a:spLocks noChangeArrowheads="1"/>
            </p:cNvSpPr>
            <p:nvPr/>
          </p:nvSpPr>
          <p:spPr bwMode="auto">
            <a:xfrm rot="10800000">
              <a:off x="3571" y="4070"/>
              <a:ext cx="17"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36" name="Oval 211"/>
            <p:cNvSpPr>
              <a:spLocks noChangeArrowheads="1"/>
            </p:cNvSpPr>
            <p:nvPr/>
          </p:nvSpPr>
          <p:spPr bwMode="auto">
            <a:xfrm rot="10800000">
              <a:off x="3621" y="4104"/>
              <a:ext cx="18"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37" name="Oval 212"/>
            <p:cNvSpPr>
              <a:spLocks noChangeArrowheads="1"/>
            </p:cNvSpPr>
            <p:nvPr/>
          </p:nvSpPr>
          <p:spPr bwMode="auto">
            <a:xfrm rot="10800000">
              <a:off x="3605" y="4070"/>
              <a:ext cx="15"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38" name="Oval 213"/>
            <p:cNvSpPr>
              <a:spLocks noChangeArrowheads="1"/>
            </p:cNvSpPr>
            <p:nvPr/>
          </p:nvSpPr>
          <p:spPr bwMode="auto">
            <a:xfrm rot="10800000">
              <a:off x="3621" y="3931"/>
              <a:ext cx="18" cy="36"/>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39" name="Oval 214"/>
            <p:cNvSpPr>
              <a:spLocks noChangeArrowheads="1"/>
            </p:cNvSpPr>
            <p:nvPr/>
          </p:nvSpPr>
          <p:spPr bwMode="auto">
            <a:xfrm rot="10800000">
              <a:off x="3588" y="3931"/>
              <a:ext cx="17"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40" name="Oval 215"/>
            <p:cNvSpPr>
              <a:spLocks noChangeArrowheads="1"/>
            </p:cNvSpPr>
            <p:nvPr/>
          </p:nvSpPr>
          <p:spPr bwMode="auto">
            <a:xfrm rot="10800000">
              <a:off x="3556" y="3931"/>
              <a:ext cx="16"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41" name="Oval 216"/>
            <p:cNvSpPr>
              <a:spLocks noChangeArrowheads="1"/>
            </p:cNvSpPr>
            <p:nvPr/>
          </p:nvSpPr>
          <p:spPr bwMode="auto">
            <a:xfrm rot="10800000">
              <a:off x="3410" y="3992"/>
              <a:ext cx="15"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42" name="Oval 217"/>
            <p:cNvSpPr>
              <a:spLocks noChangeArrowheads="1"/>
            </p:cNvSpPr>
            <p:nvPr/>
          </p:nvSpPr>
          <p:spPr bwMode="auto">
            <a:xfrm rot="10800000">
              <a:off x="3450" y="4061"/>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43" name="Oval 218"/>
            <p:cNvSpPr>
              <a:spLocks noChangeArrowheads="1"/>
            </p:cNvSpPr>
            <p:nvPr/>
          </p:nvSpPr>
          <p:spPr bwMode="auto">
            <a:xfrm rot="10800000">
              <a:off x="3396" y="4061"/>
              <a:ext cx="16"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44" name="Oval 219"/>
            <p:cNvSpPr>
              <a:spLocks noChangeArrowheads="1"/>
            </p:cNvSpPr>
            <p:nvPr/>
          </p:nvSpPr>
          <p:spPr bwMode="auto">
            <a:xfrm rot="10800000">
              <a:off x="3370" y="4116"/>
              <a:ext cx="15"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45" name="Oval 220"/>
            <p:cNvSpPr>
              <a:spLocks noChangeArrowheads="1"/>
            </p:cNvSpPr>
            <p:nvPr/>
          </p:nvSpPr>
          <p:spPr bwMode="auto">
            <a:xfrm rot="10800000">
              <a:off x="3426" y="4104"/>
              <a:ext cx="18"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46" name="Oval 221"/>
            <p:cNvSpPr>
              <a:spLocks noChangeArrowheads="1"/>
            </p:cNvSpPr>
            <p:nvPr/>
          </p:nvSpPr>
          <p:spPr bwMode="auto">
            <a:xfrm rot="10800000">
              <a:off x="3422" y="4066"/>
              <a:ext cx="16" cy="32"/>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47" name="Oval 222"/>
            <p:cNvSpPr>
              <a:spLocks noChangeArrowheads="1"/>
            </p:cNvSpPr>
            <p:nvPr/>
          </p:nvSpPr>
          <p:spPr bwMode="auto">
            <a:xfrm rot="10800000">
              <a:off x="3426" y="3931"/>
              <a:ext cx="18" cy="36"/>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48" name="Oval 223"/>
            <p:cNvSpPr>
              <a:spLocks noChangeArrowheads="1"/>
            </p:cNvSpPr>
            <p:nvPr/>
          </p:nvSpPr>
          <p:spPr bwMode="auto">
            <a:xfrm rot="10800000">
              <a:off x="3361" y="3931"/>
              <a:ext cx="16"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49" name="Oval 224"/>
            <p:cNvSpPr>
              <a:spLocks noChangeArrowheads="1"/>
            </p:cNvSpPr>
            <p:nvPr/>
          </p:nvSpPr>
          <p:spPr bwMode="auto">
            <a:xfrm rot="10800000" flipH="1">
              <a:off x="3661" y="3992"/>
              <a:ext cx="16"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50" name="Oval 225"/>
            <p:cNvSpPr>
              <a:spLocks noChangeArrowheads="1"/>
            </p:cNvSpPr>
            <p:nvPr/>
          </p:nvSpPr>
          <p:spPr bwMode="auto">
            <a:xfrm rot="10800000" flipH="1">
              <a:off x="3675" y="4061"/>
              <a:ext cx="16"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51" name="Oval 226"/>
            <p:cNvSpPr>
              <a:spLocks noChangeArrowheads="1"/>
            </p:cNvSpPr>
            <p:nvPr/>
          </p:nvSpPr>
          <p:spPr bwMode="auto">
            <a:xfrm rot="10800000" flipH="1">
              <a:off x="3686" y="4061"/>
              <a:ext cx="16" cy="34"/>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52" name="Oval 227"/>
            <p:cNvSpPr>
              <a:spLocks noChangeArrowheads="1"/>
            </p:cNvSpPr>
            <p:nvPr/>
          </p:nvSpPr>
          <p:spPr bwMode="auto">
            <a:xfrm rot="10800000" flipH="1">
              <a:off x="3643" y="4104"/>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53" name="Oval 228"/>
            <p:cNvSpPr>
              <a:spLocks noChangeArrowheads="1"/>
            </p:cNvSpPr>
            <p:nvPr/>
          </p:nvSpPr>
          <p:spPr bwMode="auto">
            <a:xfrm rot="10800000" flipH="1">
              <a:off x="3649" y="4066"/>
              <a:ext cx="16" cy="32"/>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54" name="Oval 229"/>
            <p:cNvSpPr>
              <a:spLocks noChangeArrowheads="1"/>
            </p:cNvSpPr>
            <p:nvPr/>
          </p:nvSpPr>
          <p:spPr bwMode="auto">
            <a:xfrm rot="10800000" flipH="1">
              <a:off x="3643" y="3931"/>
              <a:ext cx="17" cy="36"/>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55" name="Oval 230"/>
            <p:cNvSpPr>
              <a:spLocks noChangeArrowheads="1"/>
            </p:cNvSpPr>
            <p:nvPr/>
          </p:nvSpPr>
          <p:spPr bwMode="auto">
            <a:xfrm rot="10800000" flipH="1">
              <a:off x="3710" y="3931"/>
              <a:ext cx="16"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56" name="Line 231"/>
            <p:cNvSpPr>
              <a:spLocks noChangeShapeType="1"/>
            </p:cNvSpPr>
            <p:nvPr/>
          </p:nvSpPr>
          <p:spPr bwMode="auto">
            <a:xfrm rot="10800000">
              <a:off x="3359" y="3975"/>
              <a:ext cx="0" cy="35"/>
            </a:xfrm>
            <a:prstGeom prst="line">
              <a:avLst/>
            </a:prstGeom>
            <a:noFill/>
            <a:ln w="9525">
              <a:solidFill>
                <a:schemeClr val="tx1"/>
              </a:solidFill>
              <a:round/>
              <a:headEnd/>
              <a:tailEnd/>
            </a:ln>
          </p:spPr>
          <p:txBody>
            <a:bodyPr/>
            <a:lstStyle/>
            <a:p>
              <a:endParaRPr lang="en-CA"/>
            </a:p>
          </p:txBody>
        </p:sp>
        <p:sp>
          <p:nvSpPr>
            <p:cNvPr id="28857" name="Line 232"/>
            <p:cNvSpPr>
              <a:spLocks noChangeShapeType="1"/>
            </p:cNvSpPr>
            <p:nvPr/>
          </p:nvSpPr>
          <p:spPr bwMode="auto">
            <a:xfrm rot="10800000">
              <a:off x="4511" y="3975"/>
              <a:ext cx="0" cy="35"/>
            </a:xfrm>
            <a:prstGeom prst="line">
              <a:avLst/>
            </a:prstGeom>
            <a:noFill/>
            <a:ln w="9525">
              <a:solidFill>
                <a:schemeClr val="tx1"/>
              </a:solidFill>
              <a:round/>
              <a:headEnd/>
              <a:tailEnd/>
            </a:ln>
          </p:spPr>
          <p:txBody>
            <a:bodyPr/>
            <a:lstStyle/>
            <a:p>
              <a:endParaRPr lang="en-CA"/>
            </a:p>
          </p:txBody>
        </p:sp>
        <p:sp>
          <p:nvSpPr>
            <p:cNvPr id="28858" name="Text Box 233"/>
            <p:cNvSpPr txBox="1">
              <a:spLocks noChangeArrowheads="1"/>
            </p:cNvSpPr>
            <p:nvPr/>
          </p:nvSpPr>
          <p:spPr bwMode="auto">
            <a:xfrm>
              <a:off x="4608" y="3888"/>
              <a:ext cx="116" cy="288"/>
            </a:xfrm>
            <a:prstGeom prst="rect">
              <a:avLst/>
            </a:prstGeom>
            <a:noFill/>
            <a:ln w="9525">
              <a:noFill/>
              <a:miter lim="800000"/>
              <a:headEnd/>
              <a:tailEnd/>
            </a:ln>
          </p:spPr>
          <p:txBody>
            <a:bodyPr wrap="none">
              <a:spAutoFit/>
            </a:bodyPr>
            <a:lstStyle/>
            <a:p>
              <a:endParaRPr lang="en-US"/>
            </a:p>
          </p:txBody>
        </p:sp>
        <p:sp>
          <p:nvSpPr>
            <p:cNvPr id="28859" name="Text Box 234"/>
            <p:cNvSpPr txBox="1">
              <a:spLocks noChangeArrowheads="1"/>
            </p:cNvSpPr>
            <p:nvPr/>
          </p:nvSpPr>
          <p:spPr bwMode="auto">
            <a:xfrm>
              <a:off x="4512" y="3888"/>
              <a:ext cx="821" cy="288"/>
            </a:xfrm>
            <a:prstGeom prst="rect">
              <a:avLst/>
            </a:prstGeom>
            <a:noFill/>
            <a:ln w="9525">
              <a:noFill/>
              <a:miter lim="800000"/>
              <a:headEnd/>
              <a:tailEnd/>
            </a:ln>
          </p:spPr>
          <p:txBody>
            <a:bodyPr wrap="none">
              <a:spAutoFit/>
            </a:bodyPr>
            <a:lstStyle/>
            <a:p>
              <a:r>
                <a:rPr lang="en-US"/>
                <a:t>Photons</a:t>
              </a:r>
            </a:p>
          </p:txBody>
        </p:sp>
        <p:sp>
          <p:nvSpPr>
            <p:cNvPr id="28860" name="Oval 235"/>
            <p:cNvSpPr>
              <a:spLocks noChangeArrowheads="1"/>
            </p:cNvSpPr>
            <p:nvPr/>
          </p:nvSpPr>
          <p:spPr bwMode="auto">
            <a:xfrm rot="10800000">
              <a:off x="3940" y="4019"/>
              <a:ext cx="16"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61" name="Oval 236"/>
            <p:cNvSpPr>
              <a:spLocks noChangeArrowheads="1"/>
            </p:cNvSpPr>
            <p:nvPr/>
          </p:nvSpPr>
          <p:spPr bwMode="auto">
            <a:xfrm rot="10800000">
              <a:off x="3936" y="3971"/>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62" name="Oval 237"/>
            <p:cNvSpPr>
              <a:spLocks noChangeArrowheads="1"/>
            </p:cNvSpPr>
            <p:nvPr/>
          </p:nvSpPr>
          <p:spPr bwMode="auto">
            <a:xfrm rot="10800000">
              <a:off x="3949" y="4064"/>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63" name="Oval 238"/>
            <p:cNvSpPr>
              <a:spLocks noChangeArrowheads="1"/>
            </p:cNvSpPr>
            <p:nvPr/>
          </p:nvSpPr>
          <p:spPr bwMode="auto">
            <a:xfrm rot="10800000">
              <a:off x="3921" y="4004"/>
              <a:ext cx="16"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64" name="Oval 239"/>
            <p:cNvSpPr>
              <a:spLocks noChangeArrowheads="1"/>
            </p:cNvSpPr>
            <p:nvPr/>
          </p:nvSpPr>
          <p:spPr bwMode="auto">
            <a:xfrm rot="10800000">
              <a:off x="3905" y="4004"/>
              <a:ext cx="16"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65" name="Oval 240"/>
            <p:cNvSpPr>
              <a:spLocks noChangeArrowheads="1"/>
            </p:cNvSpPr>
            <p:nvPr/>
          </p:nvSpPr>
          <p:spPr bwMode="auto">
            <a:xfrm rot="10800000">
              <a:off x="3921" y="4142"/>
              <a:ext cx="16"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66" name="Oval 241"/>
            <p:cNvSpPr>
              <a:spLocks noChangeArrowheads="1"/>
            </p:cNvSpPr>
            <p:nvPr/>
          </p:nvSpPr>
          <p:spPr bwMode="auto">
            <a:xfrm rot="10800000">
              <a:off x="3905" y="4073"/>
              <a:ext cx="16"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67" name="Oval 242"/>
            <p:cNvSpPr>
              <a:spLocks noChangeArrowheads="1"/>
            </p:cNvSpPr>
            <p:nvPr/>
          </p:nvSpPr>
          <p:spPr bwMode="auto">
            <a:xfrm rot="10800000">
              <a:off x="3929" y="4095"/>
              <a:ext cx="16"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68" name="Oval 243"/>
            <p:cNvSpPr>
              <a:spLocks noChangeArrowheads="1"/>
            </p:cNvSpPr>
            <p:nvPr/>
          </p:nvSpPr>
          <p:spPr bwMode="auto">
            <a:xfrm rot="10800000">
              <a:off x="3924" y="4037"/>
              <a:ext cx="16"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69" name="Oval 244"/>
            <p:cNvSpPr>
              <a:spLocks noChangeArrowheads="1"/>
            </p:cNvSpPr>
            <p:nvPr/>
          </p:nvSpPr>
          <p:spPr bwMode="auto">
            <a:xfrm rot="10800000">
              <a:off x="3935" y="3928"/>
              <a:ext cx="16" cy="36"/>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70" name="Oval 245"/>
            <p:cNvSpPr>
              <a:spLocks noChangeArrowheads="1"/>
            </p:cNvSpPr>
            <p:nvPr/>
          </p:nvSpPr>
          <p:spPr bwMode="auto">
            <a:xfrm rot="10800000">
              <a:off x="3921" y="3935"/>
              <a:ext cx="16"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71" name="Oval 246"/>
            <p:cNvSpPr>
              <a:spLocks noChangeArrowheads="1"/>
            </p:cNvSpPr>
            <p:nvPr/>
          </p:nvSpPr>
          <p:spPr bwMode="auto">
            <a:xfrm rot="10800000">
              <a:off x="3906" y="3931"/>
              <a:ext cx="17"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72" name="Oval 247"/>
            <p:cNvSpPr>
              <a:spLocks noChangeArrowheads="1"/>
            </p:cNvSpPr>
            <p:nvPr/>
          </p:nvSpPr>
          <p:spPr bwMode="auto">
            <a:xfrm rot="10800000">
              <a:off x="3900" y="4038"/>
              <a:ext cx="16"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73" name="Oval 248"/>
            <p:cNvSpPr>
              <a:spLocks noChangeArrowheads="1"/>
            </p:cNvSpPr>
            <p:nvPr/>
          </p:nvSpPr>
          <p:spPr bwMode="auto">
            <a:xfrm rot="10800000">
              <a:off x="3876" y="3971"/>
              <a:ext cx="16"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74" name="Oval 249"/>
            <p:cNvSpPr>
              <a:spLocks noChangeArrowheads="1"/>
            </p:cNvSpPr>
            <p:nvPr/>
          </p:nvSpPr>
          <p:spPr bwMode="auto">
            <a:xfrm rot="10800000">
              <a:off x="3917" y="4064"/>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75" name="Oval 250"/>
            <p:cNvSpPr>
              <a:spLocks noChangeArrowheads="1"/>
            </p:cNvSpPr>
            <p:nvPr/>
          </p:nvSpPr>
          <p:spPr bwMode="auto">
            <a:xfrm rot="10800000">
              <a:off x="3860" y="4004"/>
              <a:ext cx="16"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76" name="Oval 251"/>
            <p:cNvSpPr>
              <a:spLocks noChangeArrowheads="1"/>
            </p:cNvSpPr>
            <p:nvPr/>
          </p:nvSpPr>
          <p:spPr bwMode="auto">
            <a:xfrm rot="10800000">
              <a:off x="3860" y="4142"/>
              <a:ext cx="16"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77" name="Oval 252"/>
            <p:cNvSpPr>
              <a:spLocks noChangeArrowheads="1"/>
            </p:cNvSpPr>
            <p:nvPr/>
          </p:nvSpPr>
          <p:spPr bwMode="auto">
            <a:xfrm rot="10800000">
              <a:off x="3892" y="4106"/>
              <a:ext cx="18"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78" name="Oval 253"/>
            <p:cNvSpPr>
              <a:spLocks noChangeArrowheads="1"/>
            </p:cNvSpPr>
            <p:nvPr/>
          </p:nvSpPr>
          <p:spPr bwMode="auto">
            <a:xfrm rot="10800000">
              <a:off x="3876" y="4073"/>
              <a:ext cx="16"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79" name="Oval 254"/>
            <p:cNvSpPr>
              <a:spLocks noChangeArrowheads="1"/>
            </p:cNvSpPr>
            <p:nvPr/>
          </p:nvSpPr>
          <p:spPr bwMode="auto">
            <a:xfrm rot="10800000">
              <a:off x="3892" y="3935"/>
              <a:ext cx="18"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80" name="Oval 255"/>
            <p:cNvSpPr>
              <a:spLocks noChangeArrowheads="1"/>
            </p:cNvSpPr>
            <p:nvPr/>
          </p:nvSpPr>
          <p:spPr bwMode="auto">
            <a:xfrm rot="10800000">
              <a:off x="3860" y="3935"/>
              <a:ext cx="16" cy="35"/>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81" name="Oval 256"/>
            <p:cNvSpPr>
              <a:spLocks noChangeArrowheads="1"/>
            </p:cNvSpPr>
            <p:nvPr/>
          </p:nvSpPr>
          <p:spPr bwMode="auto">
            <a:xfrm rot="10800000">
              <a:off x="4002" y="4035"/>
              <a:ext cx="17"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82" name="Oval 257"/>
            <p:cNvSpPr>
              <a:spLocks noChangeArrowheads="1"/>
            </p:cNvSpPr>
            <p:nvPr/>
          </p:nvSpPr>
          <p:spPr bwMode="auto">
            <a:xfrm rot="10800000">
              <a:off x="3979" y="3966"/>
              <a:ext cx="15"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83" name="Oval 258"/>
            <p:cNvSpPr>
              <a:spLocks noChangeArrowheads="1"/>
            </p:cNvSpPr>
            <p:nvPr/>
          </p:nvSpPr>
          <p:spPr bwMode="auto">
            <a:xfrm rot="10800000">
              <a:off x="4020" y="4061"/>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84" name="Oval 259"/>
            <p:cNvSpPr>
              <a:spLocks noChangeArrowheads="1"/>
            </p:cNvSpPr>
            <p:nvPr/>
          </p:nvSpPr>
          <p:spPr bwMode="auto">
            <a:xfrm rot="10800000">
              <a:off x="3962" y="4001"/>
              <a:ext cx="17"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85" name="Oval 260"/>
            <p:cNvSpPr>
              <a:spLocks noChangeArrowheads="1"/>
            </p:cNvSpPr>
            <p:nvPr/>
          </p:nvSpPr>
          <p:spPr bwMode="auto">
            <a:xfrm rot="10800000">
              <a:off x="3930" y="4001"/>
              <a:ext cx="16"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86" name="Oval 261"/>
            <p:cNvSpPr>
              <a:spLocks noChangeArrowheads="1"/>
            </p:cNvSpPr>
            <p:nvPr/>
          </p:nvSpPr>
          <p:spPr bwMode="auto">
            <a:xfrm rot="10800000">
              <a:off x="3962" y="4137"/>
              <a:ext cx="17" cy="35"/>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87" name="Oval 262"/>
            <p:cNvSpPr>
              <a:spLocks noChangeArrowheads="1"/>
            </p:cNvSpPr>
            <p:nvPr/>
          </p:nvSpPr>
          <p:spPr bwMode="auto">
            <a:xfrm rot="10800000">
              <a:off x="3945" y="4070"/>
              <a:ext cx="17" cy="33"/>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88" name="Oval 263"/>
            <p:cNvSpPr>
              <a:spLocks noChangeArrowheads="1"/>
            </p:cNvSpPr>
            <p:nvPr/>
          </p:nvSpPr>
          <p:spPr bwMode="auto">
            <a:xfrm rot="10800000">
              <a:off x="3995" y="4104"/>
              <a:ext cx="18"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89" name="Oval 264"/>
            <p:cNvSpPr>
              <a:spLocks noChangeArrowheads="1"/>
            </p:cNvSpPr>
            <p:nvPr/>
          </p:nvSpPr>
          <p:spPr bwMode="auto">
            <a:xfrm rot="10800000">
              <a:off x="3979" y="4070"/>
              <a:ext cx="15" cy="33"/>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90" name="Oval 265"/>
            <p:cNvSpPr>
              <a:spLocks noChangeArrowheads="1"/>
            </p:cNvSpPr>
            <p:nvPr/>
          </p:nvSpPr>
          <p:spPr bwMode="auto">
            <a:xfrm rot="10800000">
              <a:off x="3995" y="3931"/>
              <a:ext cx="18" cy="36"/>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91" name="Oval 266"/>
            <p:cNvSpPr>
              <a:spLocks noChangeArrowheads="1"/>
            </p:cNvSpPr>
            <p:nvPr/>
          </p:nvSpPr>
          <p:spPr bwMode="auto">
            <a:xfrm rot="10800000">
              <a:off x="3962" y="3931"/>
              <a:ext cx="17"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92" name="Oval 267"/>
            <p:cNvSpPr>
              <a:spLocks noChangeArrowheads="1"/>
            </p:cNvSpPr>
            <p:nvPr/>
          </p:nvSpPr>
          <p:spPr bwMode="auto">
            <a:xfrm rot="10800000">
              <a:off x="3930" y="3931"/>
              <a:ext cx="16" cy="36"/>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93" name="Oval 268"/>
            <p:cNvSpPr>
              <a:spLocks noChangeArrowheads="1"/>
            </p:cNvSpPr>
            <p:nvPr/>
          </p:nvSpPr>
          <p:spPr bwMode="auto">
            <a:xfrm rot="10800000" flipH="1">
              <a:off x="4035" y="3992"/>
              <a:ext cx="16"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94" name="Oval 269"/>
            <p:cNvSpPr>
              <a:spLocks noChangeArrowheads="1"/>
            </p:cNvSpPr>
            <p:nvPr/>
          </p:nvSpPr>
          <p:spPr bwMode="auto">
            <a:xfrm rot="10800000" flipH="1">
              <a:off x="4017" y="4104"/>
              <a:ext cx="17" cy="34"/>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8895" name="Oval 270"/>
            <p:cNvSpPr>
              <a:spLocks noChangeArrowheads="1"/>
            </p:cNvSpPr>
            <p:nvPr/>
          </p:nvSpPr>
          <p:spPr bwMode="auto">
            <a:xfrm rot="10800000" flipH="1">
              <a:off x="4023" y="4066"/>
              <a:ext cx="16" cy="32"/>
            </a:xfrm>
            <a:prstGeom prst="ellipse">
              <a:avLst/>
            </a:prstGeom>
            <a:solidFill>
              <a:schemeClr val="accent1"/>
            </a:solidFill>
            <a:ln w="9525">
              <a:solidFill>
                <a:schemeClr val="tx1"/>
              </a:solidFill>
              <a:round/>
              <a:headEnd/>
              <a:tailEnd/>
            </a:ln>
          </p:spPr>
          <p:txBody>
            <a:bodyPr rot="10800000" wrap="none" anchor="ctr"/>
            <a:lstStyle/>
            <a:p>
              <a:pPr algn="ctr"/>
              <a:endParaRPr lang="en-US" sz="1800"/>
            </a:p>
          </p:txBody>
        </p:sp>
        <p:sp>
          <p:nvSpPr>
            <p:cNvPr id="28896" name="Oval 271"/>
            <p:cNvSpPr>
              <a:spLocks noChangeArrowheads="1"/>
            </p:cNvSpPr>
            <p:nvPr/>
          </p:nvSpPr>
          <p:spPr bwMode="auto">
            <a:xfrm rot="10800000" flipH="1">
              <a:off x="4017" y="3931"/>
              <a:ext cx="17" cy="36"/>
            </a:xfrm>
            <a:prstGeom prst="ellipse">
              <a:avLst/>
            </a:prstGeom>
            <a:solidFill>
              <a:schemeClr val="accent1"/>
            </a:solidFill>
            <a:ln w="9525">
              <a:solidFill>
                <a:schemeClr val="tx1"/>
              </a:solidFill>
              <a:round/>
              <a:headEnd/>
              <a:tailEnd/>
            </a:ln>
          </p:spPr>
          <p:txBody>
            <a:bodyPr wrap="none" anchor="ctr"/>
            <a:lstStyle/>
            <a:p>
              <a:endParaRPr lang="en-CA"/>
            </a:p>
          </p:txBody>
        </p:sp>
      </p:grpSp>
      <p:sp>
        <p:nvSpPr>
          <p:cNvPr id="271" name="TextBox 270"/>
          <p:cNvSpPr txBox="1"/>
          <p:nvPr/>
        </p:nvSpPr>
        <p:spPr>
          <a:xfrm>
            <a:off x="762000" y="457200"/>
            <a:ext cx="1399742" cy="461665"/>
          </a:xfrm>
          <a:prstGeom prst="rect">
            <a:avLst/>
          </a:prstGeom>
          <a:noFill/>
        </p:spPr>
        <p:txBody>
          <a:bodyPr wrap="none" rtlCol="0">
            <a:spAutoFit/>
          </a:bodyPr>
          <a:lstStyle/>
          <a:p>
            <a:r>
              <a:rPr lang="en-US" i="1" dirty="0" smtClean="0"/>
              <a:t>may skip</a:t>
            </a:r>
            <a:endParaRPr lang="en-CA"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2166</TotalTime>
  <Words>1954</Words>
  <Application>Microsoft Office PowerPoint</Application>
  <PresentationFormat>On-screen Show (4:3)</PresentationFormat>
  <Paragraphs>395</Paragraphs>
  <Slides>25</Slides>
  <Notes>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28" baseType="lpstr">
      <vt:lpstr>Default Design</vt:lpstr>
      <vt:lpstr>Microsoft Equation 3.0</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Grade distribution (observed) for 200 students</vt:lpstr>
      <vt:lpstr>Slide 17</vt:lpstr>
      <vt:lpstr>Slide 18</vt:lpstr>
      <vt:lpstr>Slide 19</vt:lpstr>
      <vt:lpstr>Slide 20</vt:lpstr>
      <vt:lpstr>What are these waves?</vt:lpstr>
      <vt:lpstr>Slide 22</vt:lpstr>
      <vt:lpstr>example (lots more on this in tutorial) </vt:lpstr>
      <vt:lpstr>Y : a wave of probability</vt:lpstr>
      <vt:lpstr>Slide 25</vt:lpstr>
    </vt:vector>
  </TitlesOfParts>
  <Company>University of Colorado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Perkins</dc:creator>
  <cp:lastModifiedBy> c wieman</cp:lastModifiedBy>
  <cp:revision>64</cp:revision>
  <dcterms:created xsi:type="dcterms:W3CDTF">2005-09-26T12:13:08Z</dcterms:created>
  <dcterms:modified xsi:type="dcterms:W3CDTF">2009-06-03T19:35:42Z</dcterms:modified>
</cp:coreProperties>
</file>